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28" r:id="rId51"/>
  </p:sldIdLst>
  <p:sldSz cx="18288000" cy="10287000"/>
  <p:notesSz cx="6858000" cy="9144000"/>
  <p:embeddedFontLst>
    <p:embeddedFont>
      <p:font typeface="Calibri" panose="020F0502020204030204" pitchFamily="34" charset="0"/>
      <p:regular r:id="rId53"/>
      <p:bold r:id="rId54"/>
      <p:italic r:id="rId55"/>
      <p:boldItalic r:id="rId56"/>
    </p:embeddedFont>
    <p:embeddedFont>
      <p:font typeface="Source Sans Pro" panose="020B0503030403020204" pitchFamily="34" charset="0"/>
      <p:regular r:id="rId57"/>
      <p:bold r:id="rId58"/>
      <p:italic r:id="rId59"/>
      <p:boldItalic r:id="rId60"/>
    </p:embeddedFont>
    <p:embeddedFont>
      <p:font typeface="Source Sans Pro Bold" panose="020B0604020202020204" charset="0"/>
      <p:regular r:id="rId61"/>
    </p:embeddedFont>
    <p:embeddedFont>
      <p:font typeface="Source Sans Pro Bold Italics" panose="020B0604020202020204" charset="0"/>
      <p:regular r:id="rId62"/>
    </p:embeddedFont>
    <p:embeddedFont>
      <p:font typeface="Source Sans Pro Light" panose="020B0403030403020204" pitchFamily="34" charset="0"/>
      <p:regular r:id="rId63"/>
      <p:italic r:id="rId64"/>
    </p:embeddedFont>
    <p:embeddedFont>
      <p:font typeface="TT Commons Pro" panose="020B0604020202020204" charset="0"/>
      <p:regular r:id="rId65"/>
    </p:embeddedFont>
    <p:embeddedFont>
      <p:font typeface="TT Commons Pro Bold" panose="020B0604020202020204" charset="0"/>
      <p:regular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1.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5" Type="http://schemas.openxmlformats.org/officeDocument/2006/relationships/slide" Target="slides/slide4.xml"/><Relationship Id="rId61" Type="http://schemas.openxmlformats.org/officeDocument/2006/relationships/font" Target="fonts/font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0E0E47-89C5-4F44-B6CB-7683D465D183}" type="datetimeFigureOut">
              <a:rPr lang="nl-NL" smtClean="0"/>
              <a:t>20-10-2023</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226C28-7B13-4A8F-80E2-F4DAD7212DA9}" type="slidenum">
              <a:rPr lang="nl-NL" smtClean="0"/>
              <a:t>‹nr.›</a:t>
            </a:fld>
            <a:endParaRPr lang="nl-NL"/>
          </a:p>
        </p:txBody>
      </p:sp>
    </p:spTree>
    <p:extLst>
      <p:ext uri="{BB962C8B-B14F-4D97-AF65-F5344CB8AC3E}">
        <p14:creationId xmlns:p14="http://schemas.microsoft.com/office/powerpoint/2010/main" val="858112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9ce6d8D9OtA"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UhhAx4jpgLY&amp;t=51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Bron filmpje: https://www.youtube.com/watch?v=njJ5Xjp9f1I&amp;ab_channel=Krachtbronnen</a:t>
            </a:r>
          </a:p>
        </p:txBody>
      </p:sp>
      <p:sp>
        <p:nvSpPr>
          <p:cNvPr id="4" name="Slide Number Placeholder 3"/>
          <p:cNvSpPr>
            <a:spLocks noGrp="1"/>
          </p:cNvSpPr>
          <p:nvPr>
            <p:ph type="sldNum" sz="quarter" idx="5"/>
          </p:nvPr>
        </p:nvSpPr>
        <p:spPr/>
        <p:txBody>
          <a:bodyPr/>
          <a:lstStyle/>
          <a:p>
            <a:fld id="{DA226C28-7B13-4A8F-80E2-F4DAD7212DA9}" type="slidenum">
              <a:rPr lang="nl-NL" smtClean="0"/>
              <a:t>9</a:t>
            </a:fld>
            <a:endParaRPr lang="nl-NL"/>
          </a:p>
        </p:txBody>
      </p:sp>
    </p:spTree>
    <p:extLst>
      <p:ext uri="{BB962C8B-B14F-4D97-AF65-F5344CB8AC3E}">
        <p14:creationId xmlns:p14="http://schemas.microsoft.com/office/powerpoint/2010/main" val="2391316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https://www.youtube.com/watch?v=FgTpnBD4gKs&amp;ab_channel=Mr.T%27sHistory</a:t>
            </a:r>
          </a:p>
        </p:txBody>
      </p:sp>
      <p:sp>
        <p:nvSpPr>
          <p:cNvPr id="4" name="Slide Number Placeholder 3"/>
          <p:cNvSpPr>
            <a:spLocks noGrp="1"/>
          </p:cNvSpPr>
          <p:nvPr>
            <p:ph type="sldNum" sz="quarter" idx="5"/>
          </p:nvPr>
        </p:nvSpPr>
        <p:spPr/>
        <p:txBody>
          <a:bodyPr/>
          <a:lstStyle/>
          <a:p>
            <a:fld id="{DA226C28-7B13-4A8F-80E2-F4DAD7212DA9}" type="slidenum">
              <a:rPr lang="nl-NL" smtClean="0"/>
              <a:t>16</a:t>
            </a:fld>
            <a:endParaRPr lang="nl-NL"/>
          </a:p>
        </p:txBody>
      </p:sp>
    </p:spTree>
    <p:extLst>
      <p:ext uri="{BB962C8B-B14F-4D97-AF65-F5344CB8AC3E}">
        <p14:creationId xmlns:p14="http://schemas.microsoft.com/office/powerpoint/2010/main" val="2896494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latin typeface="+mn-lt"/>
                <a:ea typeface="+mn-ea"/>
                <a:cs typeface="+mn-cs"/>
              </a:rPr>
              <a:t>Filmpje</a:t>
            </a:r>
            <a:r>
              <a:rPr lang="en-US" sz="1200" kern="1200" dirty="0">
                <a:solidFill>
                  <a:schemeClr val="tx1"/>
                </a:solidFill>
                <a:latin typeface="+mn-lt"/>
                <a:ea typeface="+mn-ea"/>
                <a:cs typeface="+mn-cs"/>
              </a:rPr>
              <a:t>: </a:t>
            </a:r>
            <a:r>
              <a:rPr lang="en-US" sz="1200" u="sng" kern="1200" dirty="0">
                <a:solidFill>
                  <a:schemeClr val="tx1"/>
                </a:solidFill>
                <a:effectLst/>
                <a:latin typeface="+mn-lt"/>
                <a:ea typeface="+mn-ea"/>
                <a:cs typeface="+mn-cs"/>
                <a:hlinkClick r:id="rId3"/>
              </a:rPr>
              <a:t>Wat is </a:t>
            </a:r>
            <a:r>
              <a:rPr lang="en-US" sz="1200" u="sng" kern="1200" dirty="0" err="1">
                <a:solidFill>
                  <a:schemeClr val="tx1"/>
                </a:solidFill>
                <a:effectLst/>
                <a:latin typeface="+mn-lt"/>
                <a:ea typeface="+mn-ea"/>
                <a:cs typeface="+mn-cs"/>
                <a:hlinkClick r:id="rId3"/>
              </a:rPr>
              <a:t>cultuur</a:t>
            </a:r>
            <a:r>
              <a:rPr lang="en-US" sz="1200" u="sng" kern="1200" dirty="0">
                <a:solidFill>
                  <a:schemeClr val="tx1"/>
                </a:solidFill>
                <a:effectLst/>
                <a:latin typeface="+mn-lt"/>
                <a:ea typeface="+mn-ea"/>
                <a:cs typeface="+mn-cs"/>
                <a:hlinkClick r:id="rId3"/>
              </a:rPr>
              <a:t>? | Huh?! - YouTube</a:t>
            </a:r>
            <a:endParaRPr lang="en-US" sz="1200" kern="1200" dirty="0">
              <a:solidFill>
                <a:schemeClr val="tx1"/>
              </a:solidFill>
              <a:latin typeface="+mn-lt"/>
              <a:ea typeface="+mn-ea"/>
              <a:cs typeface="+mn-cs"/>
            </a:endParaRPr>
          </a:p>
          <a:p>
            <a:endParaRPr lang="nl-NL" dirty="0"/>
          </a:p>
        </p:txBody>
      </p:sp>
      <p:sp>
        <p:nvSpPr>
          <p:cNvPr id="4" name="Slide Number Placeholder 3"/>
          <p:cNvSpPr>
            <a:spLocks noGrp="1"/>
          </p:cNvSpPr>
          <p:nvPr>
            <p:ph type="sldNum" sz="quarter" idx="5"/>
          </p:nvPr>
        </p:nvSpPr>
        <p:spPr/>
        <p:txBody>
          <a:bodyPr/>
          <a:lstStyle/>
          <a:p>
            <a:fld id="{DA226C28-7B13-4A8F-80E2-F4DAD7212DA9}" type="slidenum">
              <a:rPr lang="nl-NL" smtClean="0"/>
              <a:t>21</a:t>
            </a:fld>
            <a:endParaRPr lang="nl-NL"/>
          </a:p>
        </p:txBody>
      </p:sp>
    </p:spTree>
    <p:extLst>
      <p:ext uri="{BB962C8B-B14F-4D97-AF65-F5344CB8AC3E}">
        <p14:creationId xmlns:p14="http://schemas.microsoft.com/office/powerpoint/2010/main" val="2415359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latin typeface="+mn-lt"/>
                <a:ea typeface="+mn-ea"/>
                <a:cs typeface="+mn-cs"/>
              </a:rPr>
              <a:t>Filmpje</a:t>
            </a:r>
            <a:r>
              <a:rPr lang="en-US" sz="1200" kern="1200" dirty="0">
                <a:solidFill>
                  <a:schemeClr val="tx1"/>
                </a:solidFill>
                <a:latin typeface="+mn-lt"/>
                <a:ea typeface="+mn-ea"/>
                <a:cs typeface="+mn-cs"/>
              </a:rPr>
              <a:t>: </a:t>
            </a:r>
            <a:r>
              <a:rPr lang="en-US" sz="1200" u="sng" kern="1200" dirty="0" err="1">
                <a:solidFill>
                  <a:schemeClr val="tx1"/>
                </a:solidFill>
                <a:effectLst/>
                <a:latin typeface="+mn-lt"/>
                <a:ea typeface="+mn-ea"/>
                <a:cs typeface="+mn-cs"/>
                <a:hlinkClick r:id="rId3"/>
              </a:rPr>
              <a:t>Culturen</a:t>
            </a:r>
            <a:r>
              <a:rPr lang="en-US" sz="1200" u="sng" kern="1200" dirty="0">
                <a:solidFill>
                  <a:schemeClr val="tx1"/>
                </a:solidFill>
                <a:effectLst/>
                <a:latin typeface="+mn-lt"/>
                <a:ea typeface="+mn-ea"/>
                <a:cs typeface="+mn-cs"/>
                <a:hlinkClick r:id="rId3"/>
              </a:rPr>
              <a:t> - YouTube</a:t>
            </a:r>
            <a:endParaRPr lang="en-US" sz="1200" kern="1200" dirty="0">
              <a:solidFill>
                <a:schemeClr val="tx1"/>
              </a:solidFill>
              <a:latin typeface="+mn-lt"/>
              <a:ea typeface="+mn-ea"/>
              <a:cs typeface="+mn-cs"/>
            </a:endParaRPr>
          </a:p>
          <a:p>
            <a:endParaRPr lang="nl-NL" dirty="0"/>
          </a:p>
        </p:txBody>
      </p:sp>
      <p:sp>
        <p:nvSpPr>
          <p:cNvPr id="4" name="Slide Number Placeholder 3"/>
          <p:cNvSpPr>
            <a:spLocks noGrp="1"/>
          </p:cNvSpPr>
          <p:nvPr>
            <p:ph type="sldNum" sz="quarter" idx="5"/>
          </p:nvPr>
        </p:nvSpPr>
        <p:spPr/>
        <p:txBody>
          <a:bodyPr/>
          <a:lstStyle/>
          <a:p>
            <a:fld id="{DA226C28-7B13-4A8F-80E2-F4DAD7212DA9}" type="slidenum">
              <a:rPr lang="nl-NL" smtClean="0"/>
              <a:t>22</a:t>
            </a:fld>
            <a:endParaRPr lang="nl-NL"/>
          </a:p>
        </p:txBody>
      </p:sp>
    </p:spTree>
    <p:extLst>
      <p:ext uri="{BB962C8B-B14F-4D97-AF65-F5344CB8AC3E}">
        <p14:creationId xmlns:p14="http://schemas.microsoft.com/office/powerpoint/2010/main" val="2647709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amnesty.nl/encyclopedie/universele-verklaring-van-de-rechten-van-de-mens-uvrm-korte-versie"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FgTpnBD4gKs?feature=oembed" TargetMode="Externa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sv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9ce6d8D9OtA?feature=oembed" TargetMode="Externa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ideo" Target="https://www.youtube.com/embed/UhhAx4jpgLY?start=51&amp;feature=oembed" TargetMode="Externa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sv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55.svg"/><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3" Type="http://schemas.openxmlformats.org/officeDocument/2006/relationships/hyperlink" Target="http://chatmetfier.nl" TargetMode="External"/><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8.svg"/><Relationship Id="rId7" Type="http://schemas.openxmlformats.org/officeDocument/2006/relationships/image" Target="../media/image62.sv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11.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sv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7.xml"/><Relationship Id="rId5" Type="http://schemas.openxmlformats.org/officeDocument/2006/relationships/image" Target="../media/image66.svg"/><Relationship Id="rId4" Type="http://schemas.openxmlformats.org/officeDocument/2006/relationships/image" Target="../media/image6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70.svg"/><Relationship Id="rId4" Type="http://schemas.openxmlformats.org/officeDocument/2006/relationships/image" Target="../media/image69.png"/></Relationships>
</file>

<file path=ppt/slides/_rels/slide48.xml.rels><?xml version="1.0" encoding="UTF-8" standalone="yes"?>
<Relationships xmlns="http://schemas.openxmlformats.org/package/2006/relationships"><Relationship Id="rId3" Type="http://schemas.openxmlformats.org/officeDocument/2006/relationships/image" Target="../media/image58.svg"/><Relationship Id="rId7" Type="http://schemas.openxmlformats.org/officeDocument/2006/relationships/image" Target="../media/image62.sv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s>
</file>

<file path=ppt/slides/_rels/slide49.xml.rels><?xml version="1.0" encoding="UTF-8" standalone="yes"?>
<Relationships xmlns="http://schemas.openxmlformats.org/package/2006/relationships"><Relationship Id="rId3" Type="http://schemas.openxmlformats.org/officeDocument/2006/relationships/hyperlink" Target="http://chatmetfier.nl" TargetMode="External"/><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jpeg"/><Relationship Id="rId1" Type="http://schemas.openxmlformats.org/officeDocument/2006/relationships/slideLayout" Target="../slideLayouts/slideLayout7.xml"/><Relationship Id="rId4" Type="http://schemas.openxmlformats.org/officeDocument/2006/relationships/hyperlink" Target="https://www.fier.nl/schadelijke-praktijk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njJ5Xjp9f1I?feature=oembed" TargetMode="Externa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08486" y="2319627"/>
            <a:ext cx="14652010" cy="5715000"/>
          </a:xfrm>
          <a:prstGeom prst="rect">
            <a:avLst/>
          </a:prstGeom>
        </p:spPr>
        <p:txBody>
          <a:bodyPr lIns="0" tIns="0" rIns="0" bIns="0" rtlCol="0" anchor="t">
            <a:spAutoFit/>
          </a:bodyPr>
          <a:lstStyle/>
          <a:p>
            <a:pPr algn="ctr">
              <a:lnSpc>
                <a:spcPts val="15000"/>
              </a:lnSpc>
            </a:pPr>
            <a:r>
              <a:rPr lang="en-US" sz="12500">
                <a:solidFill>
                  <a:srgbClr val="DCCDFF"/>
                </a:solidFill>
                <a:latin typeface="Source Sans Pro Bold"/>
              </a:rPr>
              <a:t>Keuzevrijheid: rechten &amp; verschillen</a:t>
            </a:r>
          </a:p>
        </p:txBody>
      </p:sp>
      <p:sp>
        <p:nvSpPr>
          <p:cNvPr id="3" name="TextBox 3"/>
          <p:cNvSpPr txBox="1"/>
          <p:nvPr/>
        </p:nvSpPr>
        <p:spPr>
          <a:xfrm>
            <a:off x="1830610" y="2252373"/>
            <a:ext cx="14652010" cy="5715000"/>
          </a:xfrm>
          <a:prstGeom prst="rect">
            <a:avLst/>
          </a:prstGeom>
        </p:spPr>
        <p:txBody>
          <a:bodyPr lIns="0" tIns="0" rIns="0" bIns="0" rtlCol="0" anchor="t">
            <a:spAutoFit/>
          </a:bodyPr>
          <a:lstStyle/>
          <a:p>
            <a:pPr algn="ctr">
              <a:lnSpc>
                <a:spcPts val="15000"/>
              </a:lnSpc>
            </a:pPr>
            <a:r>
              <a:rPr lang="en-US" sz="12500">
                <a:solidFill>
                  <a:srgbClr val="CEFFE8"/>
                </a:solidFill>
                <a:latin typeface="Source Sans Pro Bold"/>
              </a:rPr>
              <a:t>Keuzevrijheid: rechten &amp; verschillen</a:t>
            </a:r>
          </a:p>
        </p:txBody>
      </p:sp>
      <p:sp>
        <p:nvSpPr>
          <p:cNvPr id="4" name="TextBox 4"/>
          <p:cNvSpPr txBox="1"/>
          <p:nvPr/>
        </p:nvSpPr>
        <p:spPr>
          <a:xfrm>
            <a:off x="1727504" y="2252373"/>
            <a:ext cx="14652010" cy="5715000"/>
          </a:xfrm>
          <a:prstGeom prst="rect">
            <a:avLst/>
          </a:prstGeom>
        </p:spPr>
        <p:txBody>
          <a:bodyPr lIns="0" tIns="0" rIns="0" bIns="0" rtlCol="0" anchor="t">
            <a:spAutoFit/>
          </a:bodyPr>
          <a:lstStyle/>
          <a:p>
            <a:pPr algn="ctr">
              <a:lnSpc>
                <a:spcPts val="15000"/>
              </a:lnSpc>
            </a:pPr>
            <a:r>
              <a:rPr lang="en-US" sz="12500">
                <a:solidFill>
                  <a:srgbClr val="000000"/>
                </a:solidFill>
                <a:latin typeface="Source Sans Pro Bold"/>
              </a:rPr>
              <a:t>Keuzevrijheid: rechten &amp; verschillen</a:t>
            </a:r>
          </a:p>
        </p:txBody>
      </p:sp>
      <p:grpSp>
        <p:nvGrpSpPr>
          <p:cNvPr id="5" name="Group 5"/>
          <p:cNvGrpSpPr/>
          <p:nvPr/>
        </p:nvGrpSpPr>
        <p:grpSpPr>
          <a:xfrm>
            <a:off x="1983010" y="1734405"/>
            <a:ext cx="14548904" cy="7187552"/>
            <a:chOff x="0" y="0"/>
            <a:chExt cx="19398539" cy="9583403"/>
          </a:xfrm>
        </p:grpSpPr>
        <p:sp>
          <p:nvSpPr>
            <p:cNvPr id="6" name="AutoShape 6"/>
            <p:cNvSpPr/>
            <p:nvPr/>
          </p:nvSpPr>
          <p:spPr>
            <a:xfrm>
              <a:off x="22715" y="9560580"/>
              <a:ext cx="19353162" cy="0"/>
            </a:xfrm>
            <a:prstGeom prst="line">
              <a:avLst/>
            </a:prstGeom>
            <a:ln w="45323" cap="flat">
              <a:solidFill>
                <a:srgbClr val="DCCDFF"/>
              </a:solidFill>
              <a:prstDash val="solid"/>
              <a:headEnd type="none" w="sm" len="sm"/>
              <a:tailEnd type="none" w="sm" len="sm"/>
            </a:ln>
          </p:spPr>
          <p:txBody>
            <a:bodyPr/>
            <a:lstStyle/>
            <a:p>
              <a:endParaRPr lang="nl-NL"/>
            </a:p>
          </p:txBody>
        </p:sp>
        <p:sp>
          <p:nvSpPr>
            <p:cNvPr id="7" name="AutoShape 7"/>
            <p:cNvSpPr/>
            <p:nvPr/>
          </p:nvSpPr>
          <p:spPr>
            <a:xfrm flipV="1">
              <a:off x="22662" y="22715"/>
              <a:ext cx="19307786" cy="0"/>
            </a:xfrm>
            <a:prstGeom prst="line">
              <a:avLst/>
            </a:prstGeom>
            <a:ln w="45323" cap="flat">
              <a:solidFill>
                <a:srgbClr val="DCCDFF"/>
              </a:solidFill>
              <a:prstDash val="solid"/>
              <a:headEnd type="none" w="sm" len="sm"/>
              <a:tailEnd type="none" w="sm" len="sm"/>
            </a:ln>
          </p:spPr>
          <p:txBody>
            <a:bodyPr/>
            <a:lstStyle/>
            <a:p>
              <a:endParaRPr lang="nl-NL"/>
            </a:p>
          </p:txBody>
        </p:sp>
        <p:sp>
          <p:nvSpPr>
            <p:cNvPr id="8" name="AutoShape 8"/>
            <p:cNvSpPr/>
            <p:nvPr/>
          </p:nvSpPr>
          <p:spPr>
            <a:xfrm flipV="1">
              <a:off x="22662" y="54"/>
              <a:ext cx="22662" cy="9560772"/>
            </a:xfrm>
            <a:prstGeom prst="line">
              <a:avLst/>
            </a:prstGeom>
            <a:ln w="45323" cap="flat">
              <a:solidFill>
                <a:srgbClr val="DCCDFF"/>
              </a:solidFill>
              <a:prstDash val="solid"/>
              <a:headEnd type="none" w="sm" len="sm"/>
              <a:tailEnd type="none" w="sm" len="sm"/>
            </a:ln>
          </p:spPr>
          <p:txBody>
            <a:bodyPr/>
            <a:lstStyle/>
            <a:p>
              <a:endParaRPr lang="nl-NL"/>
            </a:p>
          </p:txBody>
        </p:sp>
        <p:sp>
          <p:nvSpPr>
            <p:cNvPr id="9" name="AutoShape 9"/>
            <p:cNvSpPr/>
            <p:nvPr/>
          </p:nvSpPr>
          <p:spPr>
            <a:xfrm flipH="1" flipV="1">
              <a:off x="19353162" y="108"/>
              <a:ext cx="22715" cy="9583241"/>
            </a:xfrm>
            <a:prstGeom prst="line">
              <a:avLst/>
            </a:prstGeom>
            <a:ln w="45323" cap="flat">
              <a:solidFill>
                <a:srgbClr val="DCCDFF"/>
              </a:solidFill>
              <a:prstDash val="solid"/>
              <a:headEnd type="none" w="sm" len="sm"/>
              <a:tailEnd type="none" w="sm" len="sm"/>
            </a:ln>
          </p:spPr>
          <p:txBody>
            <a:bodyPr/>
            <a:lstStyle/>
            <a:p>
              <a:endParaRPr lang="nl-NL"/>
            </a:p>
          </p:txBody>
        </p:sp>
      </p:grpSp>
      <p:grpSp>
        <p:nvGrpSpPr>
          <p:cNvPr id="10" name="Group 10"/>
          <p:cNvGrpSpPr/>
          <p:nvPr/>
        </p:nvGrpSpPr>
        <p:grpSpPr>
          <a:xfrm>
            <a:off x="1830610" y="1582005"/>
            <a:ext cx="14548904" cy="7187552"/>
            <a:chOff x="0" y="0"/>
            <a:chExt cx="19398539" cy="9583403"/>
          </a:xfrm>
        </p:grpSpPr>
        <p:sp>
          <p:nvSpPr>
            <p:cNvPr id="11" name="AutoShape 11"/>
            <p:cNvSpPr/>
            <p:nvPr/>
          </p:nvSpPr>
          <p:spPr>
            <a:xfrm>
              <a:off x="22715" y="9560580"/>
              <a:ext cx="19353162" cy="0"/>
            </a:xfrm>
            <a:prstGeom prst="line">
              <a:avLst/>
            </a:prstGeom>
            <a:ln w="45323" cap="flat">
              <a:solidFill>
                <a:srgbClr val="000000"/>
              </a:solidFill>
              <a:prstDash val="solid"/>
              <a:headEnd type="none" w="sm" len="sm"/>
              <a:tailEnd type="none" w="sm" len="sm"/>
            </a:ln>
          </p:spPr>
          <p:txBody>
            <a:bodyPr/>
            <a:lstStyle/>
            <a:p>
              <a:endParaRPr lang="nl-NL"/>
            </a:p>
          </p:txBody>
        </p:sp>
        <p:sp>
          <p:nvSpPr>
            <p:cNvPr id="12" name="AutoShape 12"/>
            <p:cNvSpPr/>
            <p:nvPr/>
          </p:nvSpPr>
          <p:spPr>
            <a:xfrm flipV="1">
              <a:off x="22662" y="22715"/>
              <a:ext cx="19307786" cy="0"/>
            </a:xfrm>
            <a:prstGeom prst="line">
              <a:avLst/>
            </a:prstGeom>
            <a:ln w="45323" cap="flat">
              <a:solidFill>
                <a:srgbClr val="000000"/>
              </a:solidFill>
              <a:prstDash val="solid"/>
              <a:headEnd type="none" w="sm" len="sm"/>
              <a:tailEnd type="none" w="sm" len="sm"/>
            </a:ln>
          </p:spPr>
          <p:txBody>
            <a:bodyPr/>
            <a:lstStyle/>
            <a:p>
              <a:endParaRPr lang="nl-NL"/>
            </a:p>
          </p:txBody>
        </p:sp>
        <p:sp>
          <p:nvSpPr>
            <p:cNvPr id="13" name="AutoShape 13"/>
            <p:cNvSpPr/>
            <p:nvPr/>
          </p:nvSpPr>
          <p:spPr>
            <a:xfrm flipV="1">
              <a:off x="22662" y="54"/>
              <a:ext cx="22662" cy="9560772"/>
            </a:xfrm>
            <a:prstGeom prst="line">
              <a:avLst/>
            </a:prstGeom>
            <a:ln w="45323" cap="flat">
              <a:solidFill>
                <a:srgbClr val="000000"/>
              </a:solidFill>
              <a:prstDash val="solid"/>
              <a:headEnd type="none" w="sm" len="sm"/>
              <a:tailEnd type="none" w="sm" len="sm"/>
            </a:ln>
          </p:spPr>
          <p:txBody>
            <a:bodyPr/>
            <a:lstStyle/>
            <a:p>
              <a:endParaRPr lang="nl-NL"/>
            </a:p>
          </p:txBody>
        </p:sp>
        <p:sp>
          <p:nvSpPr>
            <p:cNvPr id="14" name="AutoShape 14"/>
            <p:cNvSpPr/>
            <p:nvPr/>
          </p:nvSpPr>
          <p:spPr>
            <a:xfrm flipH="1" flipV="1">
              <a:off x="19353162" y="108"/>
              <a:ext cx="22715" cy="9583241"/>
            </a:xfrm>
            <a:prstGeom prst="line">
              <a:avLst/>
            </a:prstGeom>
            <a:ln w="45323" cap="flat">
              <a:solidFill>
                <a:srgbClr val="000000"/>
              </a:solidFill>
              <a:prstDash val="solid"/>
              <a:headEnd type="none" w="sm" len="sm"/>
              <a:tailEnd type="none" w="sm" len="sm"/>
            </a:ln>
          </p:spPr>
          <p:txBody>
            <a:bodyPr/>
            <a:lstStyle/>
            <a:p>
              <a:endParaRPr lang="nl-NL"/>
            </a:p>
          </p:txBody>
        </p:sp>
      </p:grpSp>
      <p:grpSp>
        <p:nvGrpSpPr>
          <p:cNvPr id="15" name="Group 15"/>
          <p:cNvGrpSpPr/>
          <p:nvPr/>
        </p:nvGrpSpPr>
        <p:grpSpPr>
          <a:xfrm>
            <a:off x="152400" y="114300"/>
            <a:ext cx="17970444" cy="9982200"/>
            <a:chOff x="0" y="0"/>
            <a:chExt cx="4913579" cy="2814838"/>
          </a:xfrm>
        </p:grpSpPr>
        <p:sp>
          <p:nvSpPr>
            <p:cNvPr id="16" name="Freeform 16"/>
            <p:cNvSpPr/>
            <p:nvPr/>
          </p:nvSpPr>
          <p:spPr>
            <a:xfrm>
              <a:off x="0" y="0"/>
              <a:ext cx="4913579" cy="2814838"/>
            </a:xfrm>
            <a:custGeom>
              <a:avLst/>
              <a:gdLst/>
              <a:ahLst/>
              <a:cxnLst/>
              <a:rect l="l" t="t" r="r" b="b"/>
              <a:pathLst>
                <a:path w="4913579" h="2814838">
                  <a:moveTo>
                    <a:pt x="0" y="0"/>
                  </a:moveTo>
                  <a:lnTo>
                    <a:pt x="4913579" y="0"/>
                  </a:lnTo>
                  <a:lnTo>
                    <a:pt x="4913579"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17" name="TextBox 17"/>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CCDFF"/>
        </a:solidFill>
        <a:effectLst/>
      </p:bgPr>
    </p:bg>
    <p:spTree>
      <p:nvGrpSpPr>
        <p:cNvPr id="1" name=""/>
        <p:cNvGrpSpPr/>
        <p:nvPr/>
      </p:nvGrpSpPr>
      <p:grpSpPr>
        <a:xfrm>
          <a:off x="0" y="0"/>
          <a:ext cx="0" cy="0"/>
          <a:chOff x="0" y="0"/>
          <a:chExt cx="0" cy="0"/>
        </a:xfrm>
      </p:grpSpPr>
      <p:grpSp>
        <p:nvGrpSpPr>
          <p:cNvPr id="2" name="Group 2"/>
          <p:cNvGrpSpPr/>
          <p:nvPr/>
        </p:nvGrpSpPr>
        <p:grpSpPr>
          <a:xfrm>
            <a:off x="668307" y="670233"/>
            <a:ext cx="16951386" cy="8946533"/>
            <a:chOff x="0" y="0"/>
            <a:chExt cx="8232519" cy="4344925"/>
          </a:xfrm>
        </p:grpSpPr>
        <p:sp>
          <p:nvSpPr>
            <p:cNvPr id="3" name="Freeform 3"/>
            <p:cNvSpPr/>
            <p:nvPr/>
          </p:nvSpPr>
          <p:spPr>
            <a:xfrm>
              <a:off x="0" y="0"/>
              <a:ext cx="8232519" cy="4344925"/>
            </a:xfrm>
            <a:custGeom>
              <a:avLst/>
              <a:gdLst/>
              <a:ahLst/>
              <a:cxnLst/>
              <a:rect l="l" t="t" r="r" b="b"/>
              <a:pathLst>
                <a:path w="8232519" h="4344925">
                  <a:moveTo>
                    <a:pt x="0" y="0"/>
                  </a:moveTo>
                  <a:lnTo>
                    <a:pt x="8232519" y="0"/>
                  </a:lnTo>
                  <a:lnTo>
                    <a:pt x="8232519" y="4344925"/>
                  </a:lnTo>
                  <a:lnTo>
                    <a:pt x="0" y="4344925"/>
                  </a:lnTo>
                  <a:close/>
                </a:path>
              </a:pathLst>
            </a:custGeom>
            <a:solidFill>
              <a:srgbClr val="FFFFFF"/>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5" name="TextBox 5"/>
          <p:cNvSpPr txBox="1"/>
          <p:nvPr/>
        </p:nvSpPr>
        <p:spPr>
          <a:xfrm>
            <a:off x="1369431" y="1464084"/>
            <a:ext cx="16713967" cy="2071750"/>
          </a:xfrm>
          <a:prstGeom prst="rect">
            <a:avLst/>
          </a:prstGeom>
        </p:spPr>
        <p:txBody>
          <a:bodyPr lIns="0" tIns="0" rIns="0" bIns="0" rtlCol="0" anchor="t">
            <a:spAutoFit/>
          </a:bodyPr>
          <a:lstStyle/>
          <a:p>
            <a:pPr>
              <a:lnSpc>
                <a:spcPts val="8158"/>
              </a:lnSpc>
            </a:pPr>
            <a:r>
              <a:rPr lang="en-US" sz="6799">
                <a:solidFill>
                  <a:srgbClr val="DCCDFF"/>
                </a:solidFill>
                <a:latin typeface="Source Sans Pro Bold"/>
              </a:rPr>
              <a:t>Ieder heeft recht op veilig opgroeien, zonder geweld en dwang.</a:t>
            </a:r>
          </a:p>
        </p:txBody>
      </p:sp>
      <p:grpSp>
        <p:nvGrpSpPr>
          <p:cNvPr id="6" name="Group 6"/>
          <p:cNvGrpSpPr/>
          <p:nvPr/>
        </p:nvGrpSpPr>
        <p:grpSpPr>
          <a:xfrm>
            <a:off x="550883" y="748976"/>
            <a:ext cx="16940877" cy="8997004"/>
            <a:chOff x="0" y="0"/>
            <a:chExt cx="8227415" cy="4369437"/>
          </a:xfrm>
        </p:grpSpPr>
        <p:sp>
          <p:nvSpPr>
            <p:cNvPr id="7" name="Freeform 7"/>
            <p:cNvSpPr/>
            <p:nvPr/>
          </p:nvSpPr>
          <p:spPr>
            <a:xfrm>
              <a:off x="0" y="0"/>
              <a:ext cx="8227416" cy="4369437"/>
            </a:xfrm>
            <a:custGeom>
              <a:avLst/>
              <a:gdLst/>
              <a:ahLst/>
              <a:cxnLst/>
              <a:rect l="l" t="t" r="r" b="b"/>
              <a:pathLst>
                <a:path w="8227416" h="4369437">
                  <a:moveTo>
                    <a:pt x="0" y="0"/>
                  </a:moveTo>
                  <a:lnTo>
                    <a:pt x="8227416" y="0"/>
                  </a:lnTo>
                  <a:lnTo>
                    <a:pt x="8227416" y="4369437"/>
                  </a:lnTo>
                  <a:lnTo>
                    <a:pt x="0" y="4369437"/>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9" name="TextBox 9"/>
          <p:cNvSpPr txBox="1"/>
          <p:nvPr/>
        </p:nvSpPr>
        <p:spPr>
          <a:xfrm>
            <a:off x="1307649" y="1402302"/>
            <a:ext cx="16713967" cy="2071750"/>
          </a:xfrm>
          <a:prstGeom prst="rect">
            <a:avLst/>
          </a:prstGeom>
        </p:spPr>
        <p:txBody>
          <a:bodyPr lIns="0" tIns="0" rIns="0" bIns="0" rtlCol="0" anchor="t">
            <a:spAutoFit/>
          </a:bodyPr>
          <a:lstStyle/>
          <a:p>
            <a:pPr>
              <a:lnSpc>
                <a:spcPts val="8158"/>
              </a:lnSpc>
            </a:pPr>
            <a:r>
              <a:rPr lang="en-US" sz="6799">
                <a:solidFill>
                  <a:srgbClr val="CEFFE8"/>
                </a:solidFill>
                <a:latin typeface="Source Sans Pro Bold"/>
              </a:rPr>
              <a:t>Ieder heeft recht op veilig opgroeien, zonder geweld en dwang.</a:t>
            </a:r>
          </a:p>
        </p:txBody>
      </p:sp>
      <p:sp>
        <p:nvSpPr>
          <p:cNvPr id="10" name="TextBox 10"/>
          <p:cNvSpPr txBox="1"/>
          <p:nvPr/>
        </p:nvSpPr>
        <p:spPr>
          <a:xfrm>
            <a:off x="1243395" y="1402302"/>
            <a:ext cx="16713967" cy="2071750"/>
          </a:xfrm>
          <a:prstGeom prst="rect">
            <a:avLst/>
          </a:prstGeom>
        </p:spPr>
        <p:txBody>
          <a:bodyPr lIns="0" tIns="0" rIns="0" bIns="0" rtlCol="0" anchor="t">
            <a:spAutoFit/>
          </a:bodyPr>
          <a:lstStyle/>
          <a:p>
            <a:pPr>
              <a:lnSpc>
                <a:spcPts val="8158"/>
              </a:lnSpc>
            </a:pPr>
            <a:r>
              <a:rPr lang="en-US" sz="6799">
                <a:solidFill>
                  <a:srgbClr val="000000"/>
                </a:solidFill>
                <a:latin typeface="Source Sans Pro Bold"/>
              </a:rPr>
              <a:t>Ieder heeft recht op veilig opgroeien, zonder geweld en dwang.</a:t>
            </a:r>
          </a:p>
        </p:txBody>
      </p:sp>
      <p:sp>
        <p:nvSpPr>
          <p:cNvPr id="11" name="TextBox 11"/>
          <p:cNvSpPr txBox="1"/>
          <p:nvPr/>
        </p:nvSpPr>
        <p:spPr>
          <a:xfrm>
            <a:off x="1307649" y="4061735"/>
            <a:ext cx="6050418" cy="2613025"/>
          </a:xfrm>
          <a:prstGeom prst="rect">
            <a:avLst/>
          </a:prstGeom>
        </p:spPr>
        <p:txBody>
          <a:bodyPr lIns="0" tIns="0" rIns="0" bIns="0" rtlCol="0" anchor="t">
            <a:spAutoFit/>
          </a:bodyPr>
          <a:lstStyle/>
          <a:p>
            <a:pPr>
              <a:lnSpc>
                <a:spcPts val="3499"/>
              </a:lnSpc>
            </a:pPr>
            <a:r>
              <a:rPr lang="en-US" sz="2499">
                <a:solidFill>
                  <a:srgbClr val="000000"/>
                </a:solidFill>
                <a:latin typeface="Source Sans Pro"/>
              </a:rPr>
              <a:t>Niet enkel in Nederland, maar ook wereld breed zijn er afspraken over mensenrechten vastgelegd in de </a:t>
            </a:r>
            <a:r>
              <a:rPr lang="en-US" sz="2499">
                <a:solidFill>
                  <a:srgbClr val="000000"/>
                </a:solidFill>
                <a:latin typeface="Source Sans Pro Bold"/>
              </a:rPr>
              <a:t>Universele Verklaring van de Rechten van de Mens</a:t>
            </a:r>
            <a:r>
              <a:rPr lang="en-US" sz="2499">
                <a:solidFill>
                  <a:srgbClr val="000000"/>
                </a:solidFill>
                <a:latin typeface="Source Sans Pro"/>
              </a:rPr>
              <a:t>. </a:t>
            </a:r>
          </a:p>
          <a:p>
            <a:pPr>
              <a:lnSpc>
                <a:spcPts val="3499"/>
              </a:lnSpc>
            </a:pPr>
            <a:endParaRPr lang="en-US" sz="2499">
              <a:solidFill>
                <a:srgbClr val="000000"/>
              </a:solidFill>
              <a:latin typeface="Source Sans Pro"/>
            </a:endParaRPr>
          </a:p>
          <a:p>
            <a:pPr>
              <a:lnSpc>
                <a:spcPts val="3499"/>
              </a:lnSpc>
              <a:spcBef>
                <a:spcPct val="0"/>
              </a:spcBef>
            </a:pPr>
            <a:endParaRPr lang="en-US" sz="2499">
              <a:solidFill>
                <a:srgbClr val="000000"/>
              </a:solidFill>
              <a:latin typeface="Source Sans Pro"/>
            </a:endParaRPr>
          </a:p>
        </p:txBody>
      </p:sp>
      <p:sp>
        <p:nvSpPr>
          <p:cNvPr id="12" name="TextBox 12"/>
          <p:cNvSpPr txBox="1"/>
          <p:nvPr/>
        </p:nvSpPr>
        <p:spPr>
          <a:xfrm>
            <a:off x="14029170" y="6172994"/>
            <a:ext cx="2420443" cy="1750976"/>
          </a:xfrm>
          <a:prstGeom prst="rect">
            <a:avLst/>
          </a:prstGeom>
        </p:spPr>
        <p:txBody>
          <a:bodyPr lIns="0" tIns="0" rIns="0" bIns="0" rtlCol="0" anchor="t">
            <a:spAutoFit/>
          </a:bodyPr>
          <a:lstStyle/>
          <a:p>
            <a:pPr algn="ctr">
              <a:lnSpc>
                <a:spcPts val="14264"/>
              </a:lnSpc>
              <a:spcBef>
                <a:spcPct val="0"/>
              </a:spcBef>
            </a:pPr>
            <a:r>
              <a:rPr lang="en-US" sz="10189">
                <a:solidFill>
                  <a:srgbClr val="D9701F"/>
                </a:solidFill>
                <a:latin typeface="TT Commons Pro Bold"/>
              </a:rPr>
              <a:t>#3</a:t>
            </a:r>
          </a:p>
        </p:txBody>
      </p:sp>
      <p:sp>
        <p:nvSpPr>
          <p:cNvPr id="13" name="TextBox 13"/>
          <p:cNvSpPr txBox="1"/>
          <p:nvPr/>
        </p:nvSpPr>
        <p:spPr>
          <a:xfrm>
            <a:off x="14071855" y="7876345"/>
            <a:ext cx="2335072" cy="1161142"/>
          </a:xfrm>
          <a:prstGeom prst="rect">
            <a:avLst/>
          </a:prstGeom>
        </p:spPr>
        <p:txBody>
          <a:bodyPr lIns="0" tIns="0" rIns="0" bIns="0" rtlCol="0" anchor="t">
            <a:spAutoFit/>
          </a:bodyPr>
          <a:lstStyle/>
          <a:p>
            <a:pPr algn="ctr">
              <a:lnSpc>
                <a:spcPts val="3127"/>
              </a:lnSpc>
              <a:spcBef>
                <a:spcPct val="0"/>
              </a:spcBef>
            </a:pPr>
            <a:r>
              <a:rPr lang="en-US" sz="2233">
                <a:solidFill>
                  <a:srgbClr val="D9701F"/>
                </a:solidFill>
                <a:latin typeface="Source Sans Pro Bold"/>
              </a:rPr>
              <a:t>Welke drie regels vind jij het meest belangrijk? </a:t>
            </a:r>
          </a:p>
        </p:txBody>
      </p:sp>
      <p:sp>
        <p:nvSpPr>
          <p:cNvPr id="14" name="Freeform 14"/>
          <p:cNvSpPr/>
          <p:nvPr/>
        </p:nvSpPr>
        <p:spPr>
          <a:xfrm rot="-3038935">
            <a:off x="11313513" y="4208939"/>
            <a:ext cx="1376588" cy="4114800"/>
          </a:xfrm>
          <a:custGeom>
            <a:avLst/>
            <a:gdLst/>
            <a:ahLst/>
            <a:cxnLst/>
            <a:rect l="l" t="t" r="r" b="b"/>
            <a:pathLst>
              <a:path w="1376588" h="4114800">
                <a:moveTo>
                  <a:pt x="0" y="0"/>
                </a:moveTo>
                <a:lnTo>
                  <a:pt x="1376588" y="0"/>
                </a:lnTo>
                <a:lnTo>
                  <a:pt x="137658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CCDFF"/>
        </a:solidFill>
        <a:effectLst/>
      </p:bgPr>
    </p:bg>
    <p:spTree>
      <p:nvGrpSpPr>
        <p:cNvPr id="1" name=""/>
        <p:cNvGrpSpPr/>
        <p:nvPr/>
      </p:nvGrpSpPr>
      <p:grpSpPr>
        <a:xfrm>
          <a:off x="0" y="0"/>
          <a:ext cx="0" cy="0"/>
          <a:chOff x="0" y="0"/>
          <a:chExt cx="0" cy="0"/>
        </a:xfrm>
      </p:grpSpPr>
      <p:grpSp>
        <p:nvGrpSpPr>
          <p:cNvPr id="2" name="Group 2"/>
          <p:cNvGrpSpPr/>
          <p:nvPr/>
        </p:nvGrpSpPr>
        <p:grpSpPr>
          <a:xfrm>
            <a:off x="668307" y="670233"/>
            <a:ext cx="16951386" cy="8946533"/>
            <a:chOff x="0" y="0"/>
            <a:chExt cx="8232519" cy="4344925"/>
          </a:xfrm>
        </p:grpSpPr>
        <p:sp>
          <p:nvSpPr>
            <p:cNvPr id="3" name="Freeform 3"/>
            <p:cNvSpPr/>
            <p:nvPr/>
          </p:nvSpPr>
          <p:spPr>
            <a:xfrm>
              <a:off x="0" y="0"/>
              <a:ext cx="8232519" cy="4344925"/>
            </a:xfrm>
            <a:custGeom>
              <a:avLst/>
              <a:gdLst/>
              <a:ahLst/>
              <a:cxnLst/>
              <a:rect l="l" t="t" r="r" b="b"/>
              <a:pathLst>
                <a:path w="8232519" h="4344925">
                  <a:moveTo>
                    <a:pt x="0" y="0"/>
                  </a:moveTo>
                  <a:lnTo>
                    <a:pt x="8232519" y="0"/>
                  </a:lnTo>
                  <a:lnTo>
                    <a:pt x="8232519" y="4344925"/>
                  </a:lnTo>
                  <a:lnTo>
                    <a:pt x="0" y="4344925"/>
                  </a:lnTo>
                  <a:close/>
                </a:path>
              </a:pathLst>
            </a:custGeom>
            <a:solidFill>
              <a:srgbClr val="FFFFFF"/>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550883" y="748976"/>
            <a:ext cx="16940877" cy="8997004"/>
            <a:chOff x="0" y="0"/>
            <a:chExt cx="8227415" cy="4369437"/>
          </a:xfrm>
        </p:grpSpPr>
        <p:sp>
          <p:nvSpPr>
            <p:cNvPr id="6" name="Freeform 6"/>
            <p:cNvSpPr/>
            <p:nvPr/>
          </p:nvSpPr>
          <p:spPr>
            <a:xfrm>
              <a:off x="0" y="0"/>
              <a:ext cx="8227416" cy="4369437"/>
            </a:xfrm>
            <a:custGeom>
              <a:avLst/>
              <a:gdLst/>
              <a:ahLst/>
              <a:cxnLst/>
              <a:rect l="l" t="t" r="r" b="b"/>
              <a:pathLst>
                <a:path w="8227416" h="4369437">
                  <a:moveTo>
                    <a:pt x="0" y="0"/>
                  </a:moveTo>
                  <a:lnTo>
                    <a:pt x="8227416" y="0"/>
                  </a:lnTo>
                  <a:lnTo>
                    <a:pt x="8227416" y="4369437"/>
                  </a:lnTo>
                  <a:lnTo>
                    <a:pt x="0" y="4369437"/>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8" name="TextBox 8"/>
          <p:cNvSpPr txBox="1"/>
          <p:nvPr/>
        </p:nvSpPr>
        <p:spPr>
          <a:xfrm>
            <a:off x="1408788" y="1430464"/>
            <a:ext cx="16713967" cy="2071750"/>
          </a:xfrm>
          <a:prstGeom prst="rect">
            <a:avLst/>
          </a:prstGeom>
        </p:spPr>
        <p:txBody>
          <a:bodyPr lIns="0" tIns="0" rIns="0" bIns="0" rtlCol="0" anchor="t">
            <a:spAutoFit/>
          </a:bodyPr>
          <a:lstStyle/>
          <a:p>
            <a:pPr>
              <a:lnSpc>
                <a:spcPts val="8158"/>
              </a:lnSpc>
            </a:pPr>
            <a:r>
              <a:rPr lang="en-US" sz="6799">
                <a:solidFill>
                  <a:srgbClr val="DCCDFF"/>
                </a:solidFill>
                <a:latin typeface="Source Sans Pro Bold"/>
              </a:rPr>
              <a:t>De Universele Verklaring van de Rechten van de Mens in het kort:</a:t>
            </a:r>
          </a:p>
        </p:txBody>
      </p:sp>
      <p:sp>
        <p:nvSpPr>
          <p:cNvPr id="9" name="TextBox 9"/>
          <p:cNvSpPr txBox="1"/>
          <p:nvPr/>
        </p:nvSpPr>
        <p:spPr>
          <a:xfrm>
            <a:off x="1358910" y="1386994"/>
            <a:ext cx="16713967" cy="2071750"/>
          </a:xfrm>
          <a:prstGeom prst="rect">
            <a:avLst/>
          </a:prstGeom>
        </p:spPr>
        <p:txBody>
          <a:bodyPr lIns="0" tIns="0" rIns="0" bIns="0" rtlCol="0" anchor="t">
            <a:spAutoFit/>
          </a:bodyPr>
          <a:lstStyle/>
          <a:p>
            <a:pPr>
              <a:lnSpc>
                <a:spcPts val="8158"/>
              </a:lnSpc>
            </a:pPr>
            <a:r>
              <a:rPr lang="en-US" sz="6799">
                <a:solidFill>
                  <a:srgbClr val="CEFFE8"/>
                </a:solidFill>
                <a:latin typeface="Source Sans Pro Bold"/>
              </a:rPr>
              <a:t>De Universele Verklaring van de Rechten van de Mens in het kort:</a:t>
            </a:r>
          </a:p>
        </p:txBody>
      </p:sp>
      <p:sp>
        <p:nvSpPr>
          <p:cNvPr id="10" name="TextBox 10"/>
          <p:cNvSpPr txBox="1"/>
          <p:nvPr/>
        </p:nvSpPr>
        <p:spPr>
          <a:xfrm>
            <a:off x="1307649" y="1386994"/>
            <a:ext cx="16713967" cy="2071750"/>
          </a:xfrm>
          <a:prstGeom prst="rect">
            <a:avLst/>
          </a:prstGeom>
        </p:spPr>
        <p:txBody>
          <a:bodyPr lIns="0" tIns="0" rIns="0" bIns="0" rtlCol="0" anchor="t">
            <a:spAutoFit/>
          </a:bodyPr>
          <a:lstStyle/>
          <a:p>
            <a:pPr>
              <a:lnSpc>
                <a:spcPts val="8158"/>
              </a:lnSpc>
            </a:pPr>
            <a:r>
              <a:rPr lang="en-US" sz="6799">
                <a:solidFill>
                  <a:srgbClr val="000000"/>
                </a:solidFill>
                <a:latin typeface="Source Sans Pro Bold"/>
              </a:rPr>
              <a:t>De Universele Verklaring van de Rechten van de Mens in het kort:</a:t>
            </a:r>
          </a:p>
        </p:txBody>
      </p:sp>
      <p:sp>
        <p:nvSpPr>
          <p:cNvPr id="11" name="TextBox 11"/>
          <p:cNvSpPr txBox="1"/>
          <p:nvPr/>
        </p:nvSpPr>
        <p:spPr>
          <a:xfrm>
            <a:off x="1298153" y="3382120"/>
            <a:ext cx="7528664" cy="6548983"/>
          </a:xfrm>
          <a:prstGeom prst="rect">
            <a:avLst/>
          </a:prstGeom>
        </p:spPr>
        <p:txBody>
          <a:bodyPr lIns="0" tIns="0" rIns="0" bIns="0" rtlCol="0" anchor="t">
            <a:spAutoFit/>
          </a:bodyPr>
          <a:lstStyle/>
          <a:p>
            <a:pPr>
              <a:lnSpc>
                <a:spcPts val="2380"/>
              </a:lnSpc>
            </a:pPr>
            <a:endParaRPr dirty="0"/>
          </a:p>
          <a:p>
            <a:pPr>
              <a:lnSpc>
                <a:spcPts val="2380"/>
              </a:lnSpc>
            </a:pPr>
            <a:r>
              <a:rPr lang="en-US" sz="1700" dirty="0">
                <a:solidFill>
                  <a:srgbClr val="000000"/>
                </a:solidFill>
                <a:latin typeface="Source Sans Pro"/>
              </a:rPr>
              <a:t>1. </a:t>
            </a:r>
            <a:r>
              <a:rPr lang="en-US" sz="1700" dirty="0" err="1">
                <a:solidFill>
                  <a:srgbClr val="000000"/>
                </a:solidFill>
                <a:latin typeface="Source Sans Pro"/>
              </a:rPr>
              <a:t>Iedereen</a:t>
            </a:r>
            <a:r>
              <a:rPr lang="en-US" sz="1700" dirty="0">
                <a:solidFill>
                  <a:srgbClr val="000000"/>
                </a:solidFill>
                <a:latin typeface="Source Sans Pro"/>
              </a:rPr>
              <a:t> </a:t>
            </a:r>
            <a:r>
              <a:rPr lang="en-US" sz="1700" dirty="0" err="1">
                <a:solidFill>
                  <a:srgbClr val="000000"/>
                </a:solidFill>
                <a:latin typeface="Source Sans Pro"/>
              </a:rPr>
              <a:t>wordt</a:t>
            </a:r>
            <a:r>
              <a:rPr lang="en-US" sz="1700" dirty="0">
                <a:solidFill>
                  <a:srgbClr val="000000"/>
                </a:solidFill>
                <a:latin typeface="Source Sans Pro"/>
              </a:rPr>
              <a:t> </a:t>
            </a:r>
            <a:r>
              <a:rPr lang="en-US" sz="1700" dirty="0" err="1">
                <a:solidFill>
                  <a:srgbClr val="000000"/>
                </a:solidFill>
                <a:latin typeface="Source Sans Pro"/>
              </a:rPr>
              <a:t>vrij</a:t>
            </a:r>
            <a:r>
              <a:rPr lang="en-US" sz="1700" dirty="0">
                <a:solidFill>
                  <a:srgbClr val="000000"/>
                </a:solidFill>
                <a:latin typeface="Source Sans Pro"/>
              </a:rPr>
              <a:t> </a:t>
            </a:r>
            <a:r>
              <a:rPr lang="en-US" sz="1700" dirty="0" err="1">
                <a:solidFill>
                  <a:srgbClr val="000000"/>
                </a:solidFill>
                <a:latin typeface="Source Sans Pro"/>
              </a:rPr>
              <a:t>en</a:t>
            </a:r>
            <a:r>
              <a:rPr lang="en-US" sz="1700" dirty="0">
                <a:solidFill>
                  <a:srgbClr val="000000"/>
                </a:solidFill>
                <a:latin typeface="Source Sans Pro"/>
              </a:rPr>
              <a:t> met </a:t>
            </a:r>
            <a:r>
              <a:rPr lang="en-US" sz="1700" dirty="0" err="1">
                <a:solidFill>
                  <a:srgbClr val="000000"/>
                </a:solidFill>
                <a:latin typeface="Source Sans Pro"/>
              </a:rPr>
              <a:t>gelijke</a:t>
            </a:r>
            <a:r>
              <a:rPr lang="en-US" sz="1700" dirty="0">
                <a:solidFill>
                  <a:srgbClr val="000000"/>
                </a:solidFill>
                <a:latin typeface="Source Sans Pro"/>
              </a:rPr>
              <a:t> </a:t>
            </a:r>
            <a:r>
              <a:rPr lang="en-US" sz="1700" dirty="0" err="1">
                <a:solidFill>
                  <a:srgbClr val="000000"/>
                </a:solidFill>
                <a:latin typeface="Source Sans Pro"/>
              </a:rPr>
              <a:t>rechten</a:t>
            </a:r>
            <a:r>
              <a:rPr lang="en-US" sz="1700" dirty="0">
                <a:solidFill>
                  <a:srgbClr val="000000"/>
                </a:solidFill>
                <a:latin typeface="Source Sans Pro"/>
              </a:rPr>
              <a:t> </a:t>
            </a:r>
            <a:r>
              <a:rPr lang="en-US" sz="1700" dirty="0" err="1">
                <a:solidFill>
                  <a:srgbClr val="000000"/>
                </a:solidFill>
                <a:latin typeface="Source Sans Pro"/>
              </a:rPr>
              <a:t>geboren</a:t>
            </a:r>
            <a:r>
              <a:rPr lang="en-US" sz="1700" dirty="0">
                <a:solidFill>
                  <a:srgbClr val="000000"/>
                </a:solidFill>
                <a:latin typeface="Source Sans Pro"/>
              </a:rPr>
              <a:t>.</a:t>
            </a:r>
          </a:p>
          <a:p>
            <a:pPr>
              <a:lnSpc>
                <a:spcPts val="2380"/>
              </a:lnSpc>
            </a:pPr>
            <a:r>
              <a:rPr lang="en-US" sz="1700" dirty="0">
                <a:solidFill>
                  <a:srgbClr val="000000"/>
                </a:solidFill>
                <a:latin typeface="Source Sans Pro"/>
              </a:rPr>
              <a:t>2. De </a:t>
            </a:r>
            <a:r>
              <a:rPr lang="en-US" sz="1700" dirty="0" err="1">
                <a:solidFill>
                  <a:srgbClr val="000000"/>
                </a:solidFill>
                <a:latin typeface="Source Sans Pro"/>
              </a:rPr>
              <a:t>mensenrechten</a:t>
            </a:r>
            <a:r>
              <a:rPr lang="en-US" sz="1700" dirty="0">
                <a:solidFill>
                  <a:srgbClr val="000000"/>
                </a:solidFill>
                <a:latin typeface="Source Sans Pro"/>
              </a:rPr>
              <a:t> </a:t>
            </a:r>
            <a:r>
              <a:rPr lang="en-US" sz="1700" dirty="0" err="1">
                <a:solidFill>
                  <a:srgbClr val="000000"/>
                </a:solidFill>
                <a:latin typeface="Source Sans Pro"/>
              </a:rPr>
              <a:t>gelden</a:t>
            </a:r>
            <a:r>
              <a:rPr lang="en-US" sz="1700" dirty="0">
                <a:solidFill>
                  <a:srgbClr val="000000"/>
                </a:solidFill>
                <a:latin typeface="Source Sans Pro"/>
              </a:rPr>
              <a:t> </a:t>
            </a:r>
            <a:r>
              <a:rPr lang="en-US" sz="1700" dirty="0" err="1">
                <a:solidFill>
                  <a:srgbClr val="000000"/>
                </a:solidFill>
                <a:latin typeface="Source Sans Pro"/>
              </a:rPr>
              <a:t>voor</a:t>
            </a:r>
            <a:r>
              <a:rPr lang="en-US" sz="1700" dirty="0">
                <a:solidFill>
                  <a:srgbClr val="000000"/>
                </a:solidFill>
                <a:latin typeface="Source Sans Pro"/>
              </a:rPr>
              <a:t> </a:t>
            </a:r>
            <a:r>
              <a:rPr lang="en-US" sz="1700" dirty="0" err="1">
                <a:solidFill>
                  <a:srgbClr val="000000"/>
                </a:solidFill>
                <a:latin typeface="Source Sans Pro"/>
              </a:rPr>
              <a:t>wie</a:t>
            </a:r>
            <a:r>
              <a:rPr lang="en-US" sz="1700" dirty="0">
                <a:solidFill>
                  <a:srgbClr val="000000"/>
                </a:solidFill>
                <a:latin typeface="Source Sans Pro"/>
              </a:rPr>
              <a:t> je bent, </a:t>
            </a:r>
            <a:r>
              <a:rPr lang="en-US" sz="1700" dirty="0" err="1">
                <a:solidFill>
                  <a:srgbClr val="000000"/>
                </a:solidFill>
                <a:latin typeface="Source Sans Pro"/>
              </a:rPr>
              <a:t>waar</a:t>
            </a:r>
            <a:r>
              <a:rPr lang="en-US" sz="1700" dirty="0">
                <a:solidFill>
                  <a:srgbClr val="000000"/>
                </a:solidFill>
                <a:latin typeface="Source Sans Pro"/>
              </a:rPr>
              <a:t> je bent.</a:t>
            </a:r>
          </a:p>
          <a:p>
            <a:pPr>
              <a:lnSpc>
                <a:spcPts val="2380"/>
              </a:lnSpc>
            </a:pPr>
            <a:r>
              <a:rPr lang="en-US" sz="1700" dirty="0">
                <a:solidFill>
                  <a:srgbClr val="000000"/>
                </a:solidFill>
                <a:latin typeface="Source Sans Pro"/>
              </a:rPr>
              <a:t>3. Je </a:t>
            </a:r>
            <a:r>
              <a:rPr lang="en-US" sz="1700" dirty="0" err="1">
                <a:solidFill>
                  <a:srgbClr val="000000"/>
                </a:solidFill>
                <a:latin typeface="Source Sans Pro"/>
              </a:rPr>
              <a:t>hebt</a:t>
            </a:r>
            <a:r>
              <a:rPr lang="en-US" sz="1700" dirty="0">
                <a:solidFill>
                  <a:srgbClr val="000000"/>
                </a:solidFill>
                <a:latin typeface="Source Sans Pro"/>
              </a:rPr>
              <a:t> </a:t>
            </a:r>
            <a:r>
              <a:rPr lang="en-US" sz="1700" dirty="0" err="1">
                <a:solidFill>
                  <a:srgbClr val="000000"/>
                </a:solidFill>
                <a:latin typeface="Source Sans Pro"/>
              </a:rPr>
              <a:t>recht</a:t>
            </a:r>
            <a:r>
              <a:rPr lang="en-US" sz="1700" dirty="0">
                <a:solidFill>
                  <a:srgbClr val="000000"/>
                </a:solidFill>
                <a:latin typeface="Source Sans Pro"/>
              </a:rPr>
              <a:t> op </a:t>
            </a:r>
            <a:r>
              <a:rPr lang="en-US" sz="1700" dirty="0" err="1">
                <a:solidFill>
                  <a:srgbClr val="000000"/>
                </a:solidFill>
                <a:latin typeface="Source Sans Pro"/>
              </a:rPr>
              <a:t>leven</a:t>
            </a:r>
            <a:r>
              <a:rPr lang="en-US" sz="1700" dirty="0">
                <a:solidFill>
                  <a:srgbClr val="000000"/>
                </a:solidFill>
                <a:latin typeface="Source Sans Pro"/>
              </a:rPr>
              <a:t>, </a:t>
            </a:r>
            <a:r>
              <a:rPr lang="en-US" sz="1700" dirty="0" err="1">
                <a:solidFill>
                  <a:srgbClr val="000000"/>
                </a:solidFill>
                <a:latin typeface="Source Sans Pro"/>
              </a:rPr>
              <a:t>vrijheid</a:t>
            </a:r>
            <a:r>
              <a:rPr lang="en-US" sz="1700" dirty="0">
                <a:solidFill>
                  <a:srgbClr val="000000"/>
                </a:solidFill>
                <a:latin typeface="Source Sans Pro"/>
              </a:rPr>
              <a:t> </a:t>
            </a:r>
            <a:r>
              <a:rPr lang="en-US" sz="1700" dirty="0" err="1">
                <a:solidFill>
                  <a:srgbClr val="000000"/>
                </a:solidFill>
                <a:latin typeface="Source Sans Pro"/>
              </a:rPr>
              <a:t>en</a:t>
            </a:r>
            <a:r>
              <a:rPr lang="en-US" sz="1700" dirty="0">
                <a:solidFill>
                  <a:srgbClr val="000000"/>
                </a:solidFill>
                <a:latin typeface="Source Sans Pro"/>
              </a:rPr>
              <a:t> </a:t>
            </a:r>
            <a:r>
              <a:rPr lang="en-US" sz="1700" dirty="0" err="1">
                <a:solidFill>
                  <a:srgbClr val="000000"/>
                </a:solidFill>
                <a:latin typeface="Source Sans Pro"/>
              </a:rPr>
              <a:t>veiligheid</a:t>
            </a:r>
            <a:r>
              <a:rPr lang="en-US" sz="1700" dirty="0">
                <a:solidFill>
                  <a:srgbClr val="000000"/>
                </a:solidFill>
                <a:latin typeface="Source Sans Pro"/>
              </a:rPr>
              <a:t>.</a:t>
            </a:r>
          </a:p>
          <a:p>
            <a:pPr>
              <a:lnSpc>
                <a:spcPts val="2380"/>
              </a:lnSpc>
            </a:pPr>
            <a:r>
              <a:rPr lang="en-US" sz="1700" dirty="0">
                <a:solidFill>
                  <a:srgbClr val="000000"/>
                </a:solidFill>
                <a:latin typeface="Source Sans Pro"/>
              </a:rPr>
              <a:t>4. </a:t>
            </a:r>
            <a:r>
              <a:rPr lang="en-US" sz="1700" dirty="0" err="1">
                <a:solidFill>
                  <a:srgbClr val="000000"/>
                </a:solidFill>
                <a:latin typeface="Source Sans Pro"/>
              </a:rPr>
              <a:t>Slavernij</a:t>
            </a:r>
            <a:r>
              <a:rPr lang="en-US" sz="1700" dirty="0">
                <a:solidFill>
                  <a:srgbClr val="000000"/>
                </a:solidFill>
                <a:latin typeface="Source Sans Pro"/>
              </a:rPr>
              <a:t> is </a:t>
            </a:r>
            <a:r>
              <a:rPr lang="en-US" sz="1700" dirty="0" err="1">
                <a:solidFill>
                  <a:srgbClr val="000000"/>
                </a:solidFill>
                <a:latin typeface="Source Sans Pro"/>
              </a:rPr>
              <a:t>verboden</a:t>
            </a:r>
            <a:r>
              <a:rPr lang="en-US" sz="1700" dirty="0">
                <a:solidFill>
                  <a:srgbClr val="000000"/>
                </a:solidFill>
                <a:latin typeface="Source Sans Pro"/>
              </a:rPr>
              <a:t>.</a:t>
            </a:r>
          </a:p>
          <a:p>
            <a:pPr>
              <a:lnSpc>
                <a:spcPts val="2380"/>
              </a:lnSpc>
            </a:pPr>
            <a:r>
              <a:rPr lang="en-US" sz="1700" dirty="0">
                <a:solidFill>
                  <a:srgbClr val="000000"/>
                </a:solidFill>
                <a:latin typeface="Source Sans Pro"/>
              </a:rPr>
              <a:t>5. </a:t>
            </a:r>
            <a:r>
              <a:rPr lang="en-US" sz="1700" dirty="0" err="1">
                <a:solidFill>
                  <a:srgbClr val="000000"/>
                </a:solidFill>
                <a:latin typeface="Source Sans Pro"/>
              </a:rPr>
              <a:t>Martelenis</a:t>
            </a:r>
            <a:r>
              <a:rPr lang="en-US" sz="1700" dirty="0">
                <a:solidFill>
                  <a:srgbClr val="000000"/>
                </a:solidFill>
                <a:latin typeface="Source Sans Pro"/>
              </a:rPr>
              <a:t> </a:t>
            </a:r>
            <a:r>
              <a:rPr lang="en-US" sz="1700" dirty="0" err="1">
                <a:solidFill>
                  <a:srgbClr val="000000"/>
                </a:solidFill>
                <a:latin typeface="Source Sans Pro"/>
              </a:rPr>
              <a:t>verboden</a:t>
            </a:r>
            <a:r>
              <a:rPr lang="en-US" sz="1700" dirty="0">
                <a:solidFill>
                  <a:srgbClr val="000000"/>
                </a:solidFill>
                <a:latin typeface="Source Sans Pro"/>
              </a:rPr>
              <a:t>.</a:t>
            </a:r>
          </a:p>
          <a:p>
            <a:pPr>
              <a:lnSpc>
                <a:spcPts val="2380"/>
              </a:lnSpc>
            </a:pPr>
            <a:r>
              <a:rPr lang="en-US" sz="1700" dirty="0">
                <a:solidFill>
                  <a:srgbClr val="000000"/>
                </a:solidFill>
                <a:latin typeface="Source Sans Pro"/>
              </a:rPr>
              <a:t>6. Je </a:t>
            </a:r>
            <a:r>
              <a:rPr lang="en-US" sz="1700" dirty="0" err="1">
                <a:solidFill>
                  <a:srgbClr val="000000"/>
                </a:solidFill>
                <a:latin typeface="Source Sans Pro"/>
              </a:rPr>
              <a:t>hebt</a:t>
            </a:r>
            <a:r>
              <a:rPr lang="en-US" sz="1700" dirty="0">
                <a:solidFill>
                  <a:srgbClr val="000000"/>
                </a:solidFill>
                <a:latin typeface="Source Sans Pro"/>
              </a:rPr>
              <a:t> het </a:t>
            </a:r>
            <a:r>
              <a:rPr lang="en-US" sz="1700" dirty="0" err="1">
                <a:solidFill>
                  <a:srgbClr val="000000"/>
                </a:solidFill>
                <a:latin typeface="Source Sans Pro"/>
              </a:rPr>
              <a:t>recht</a:t>
            </a:r>
            <a:r>
              <a:rPr lang="en-US" sz="1700" dirty="0">
                <a:solidFill>
                  <a:srgbClr val="000000"/>
                </a:solidFill>
                <a:latin typeface="Source Sans Pro"/>
              </a:rPr>
              <a:t> op </a:t>
            </a:r>
            <a:r>
              <a:rPr lang="en-US" sz="1700" dirty="0" err="1">
                <a:solidFill>
                  <a:srgbClr val="000000"/>
                </a:solidFill>
                <a:latin typeface="Source Sans Pro"/>
              </a:rPr>
              <a:t>erkenning</a:t>
            </a:r>
            <a:r>
              <a:rPr lang="en-US" sz="1700" dirty="0">
                <a:solidFill>
                  <a:srgbClr val="000000"/>
                </a:solidFill>
                <a:latin typeface="Source Sans Pro"/>
              </a:rPr>
              <a:t> </a:t>
            </a:r>
            <a:r>
              <a:rPr lang="en-US" sz="1700" dirty="0" err="1">
                <a:solidFill>
                  <a:srgbClr val="000000"/>
                </a:solidFill>
                <a:latin typeface="Source Sans Pro"/>
              </a:rPr>
              <a:t>voor</a:t>
            </a:r>
            <a:r>
              <a:rPr lang="en-US" sz="1700" dirty="0">
                <a:solidFill>
                  <a:srgbClr val="000000"/>
                </a:solidFill>
                <a:latin typeface="Source Sans Pro"/>
              </a:rPr>
              <a:t> de wet.</a:t>
            </a:r>
          </a:p>
          <a:p>
            <a:pPr>
              <a:lnSpc>
                <a:spcPts val="2380"/>
              </a:lnSpc>
            </a:pPr>
            <a:r>
              <a:rPr lang="en-US" sz="1700" dirty="0">
                <a:solidFill>
                  <a:srgbClr val="000000"/>
                </a:solidFill>
                <a:latin typeface="Source Sans Pro"/>
              </a:rPr>
              <a:t>7. De wet is </a:t>
            </a:r>
            <a:r>
              <a:rPr lang="en-US" sz="1700" dirty="0" err="1">
                <a:solidFill>
                  <a:srgbClr val="000000"/>
                </a:solidFill>
                <a:latin typeface="Source Sans Pro"/>
              </a:rPr>
              <a:t>voor</a:t>
            </a:r>
            <a:r>
              <a:rPr lang="en-US" sz="1700" dirty="0">
                <a:solidFill>
                  <a:srgbClr val="000000"/>
                </a:solidFill>
                <a:latin typeface="Source Sans Pro"/>
              </a:rPr>
              <a:t> </a:t>
            </a:r>
            <a:r>
              <a:rPr lang="en-US" sz="1700" dirty="0" err="1">
                <a:solidFill>
                  <a:srgbClr val="000000"/>
                </a:solidFill>
                <a:latin typeface="Source Sans Pro"/>
              </a:rPr>
              <a:t>iedereen</a:t>
            </a:r>
            <a:r>
              <a:rPr lang="en-US" sz="1700" dirty="0">
                <a:solidFill>
                  <a:srgbClr val="000000"/>
                </a:solidFill>
                <a:latin typeface="Source Sans Pro"/>
              </a:rPr>
              <a:t> </a:t>
            </a:r>
            <a:r>
              <a:rPr lang="en-US" sz="1700" dirty="0" err="1">
                <a:solidFill>
                  <a:srgbClr val="000000"/>
                </a:solidFill>
                <a:latin typeface="Source Sans Pro"/>
              </a:rPr>
              <a:t>gelijk</a:t>
            </a:r>
            <a:r>
              <a:rPr lang="en-US" sz="1700" dirty="0">
                <a:solidFill>
                  <a:srgbClr val="000000"/>
                </a:solidFill>
                <a:latin typeface="Source Sans Pro"/>
              </a:rPr>
              <a:t>.</a:t>
            </a:r>
          </a:p>
          <a:p>
            <a:pPr>
              <a:lnSpc>
                <a:spcPts val="2380"/>
              </a:lnSpc>
            </a:pPr>
            <a:r>
              <a:rPr lang="en-US" sz="1700" dirty="0">
                <a:solidFill>
                  <a:srgbClr val="000000"/>
                </a:solidFill>
                <a:latin typeface="Source Sans Pro"/>
              </a:rPr>
              <a:t>8. Als je </a:t>
            </a:r>
            <a:r>
              <a:rPr lang="en-US" sz="1700" dirty="0" err="1">
                <a:solidFill>
                  <a:srgbClr val="000000"/>
                </a:solidFill>
                <a:latin typeface="Source Sans Pro"/>
              </a:rPr>
              <a:t>onrecht</a:t>
            </a:r>
            <a:r>
              <a:rPr lang="en-US" sz="1700" dirty="0">
                <a:solidFill>
                  <a:srgbClr val="000000"/>
                </a:solidFill>
                <a:latin typeface="Source Sans Pro"/>
              </a:rPr>
              <a:t> is </a:t>
            </a:r>
            <a:r>
              <a:rPr lang="en-US" sz="1700" dirty="0" err="1">
                <a:solidFill>
                  <a:srgbClr val="000000"/>
                </a:solidFill>
                <a:latin typeface="Source Sans Pro"/>
              </a:rPr>
              <a:t>aangedaan</a:t>
            </a:r>
            <a:r>
              <a:rPr lang="en-US" sz="1700" dirty="0">
                <a:solidFill>
                  <a:srgbClr val="000000"/>
                </a:solidFill>
                <a:latin typeface="Source Sans Pro"/>
              </a:rPr>
              <a:t>, </a:t>
            </a:r>
            <a:r>
              <a:rPr lang="en-US" sz="1700" dirty="0" err="1">
                <a:solidFill>
                  <a:srgbClr val="000000"/>
                </a:solidFill>
                <a:latin typeface="Source Sans Pro"/>
              </a:rPr>
              <a:t>moet</a:t>
            </a:r>
            <a:r>
              <a:rPr lang="en-US" sz="1700" dirty="0">
                <a:solidFill>
                  <a:srgbClr val="000000"/>
                </a:solidFill>
                <a:latin typeface="Source Sans Pro"/>
              </a:rPr>
              <a:t> je </a:t>
            </a:r>
            <a:r>
              <a:rPr lang="en-US" sz="1700" dirty="0" err="1">
                <a:solidFill>
                  <a:srgbClr val="000000"/>
                </a:solidFill>
                <a:latin typeface="Source Sans Pro"/>
              </a:rPr>
              <a:t>rechtsbescherming</a:t>
            </a:r>
            <a:r>
              <a:rPr lang="en-US" sz="1700" dirty="0">
                <a:solidFill>
                  <a:srgbClr val="000000"/>
                </a:solidFill>
                <a:latin typeface="Source Sans Pro"/>
              </a:rPr>
              <a:t> </a:t>
            </a:r>
            <a:r>
              <a:rPr lang="en-US" sz="1700" dirty="0" err="1">
                <a:solidFill>
                  <a:srgbClr val="000000"/>
                </a:solidFill>
                <a:latin typeface="Source Sans Pro"/>
              </a:rPr>
              <a:t>krijgen</a:t>
            </a:r>
            <a:r>
              <a:rPr lang="en-US" sz="1700" dirty="0">
                <a:solidFill>
                  <a:srgbClr val="000000"/>
                </a:solidFill>
                <a:latin typeface="Source Sans Pro"/>
              </a:rPr>
              <a:t>.</a:t>
            </a:r>
          </a:p>
          <a:p>
            <a:pPr>
              <a:lnSpc>
                <a:spcPts val="2380"/>
              </a:lnSpc>
            </a:pPr>
            <a:r>
              <a:rPr lang="en-US" sz="1700" dirty="0">
                <a:solidFill>
                  <a:srgbClr val="000000"/>
                </a:solidFill>
                <a:latin typeface="Source Sans Pro"/>
              </a:rPr>
              <a:t>9. Je mag </a:t>
            </a:r>
            <a:r>
              <a:rPr lang="en-US" sz="1700" dirty="0" err="1">
                <a:solidFill>
                  <a:srgbClr val="000000"/>
                </a:solidFill>
                <a:latin typeface="Source Sans Pro"/>
              </a:rPr>
              <a:t>niet</a:t>
            </a:r>
            <a:r>
              <a:rPr lang="en-US" sz="1700" dirty="0">
                <a:solidFill>
                  <a:srgbClr val="000000"/>
                </a:solidFill>
                <a:latin typeface="Source Sans Pro"/>
              </a:rPr>
              <a:t> </a:t>
            </a:r>
            <a:r>
              <a:rPr lang="en-US" sz="1700" dirty="0" err="1">
                <a:solidFill>
                  <a:srgbClr val="000000"/>
                </a:solidFill>
                <a:latin typeface="Source Sans Pro"/>
              </a:rPr>
              <a:t>zomaar</a:t>
            </a:r>
            <a:r>
              <a:rPr lang="en-US" sz="1700" dirty="0">
                <a:solidFill>
                  <a:srgbClr val="000000"/>
                </a:solidFill>
                <a:latin typeface="Source Sans Pro"/>
              </a:rPr>
              <a:t> </a:t>
            </a:r>
            <a:r>
              <a:rPr lang="en-US" sz="1700" dirty="0" err="1">
                <a:solidFill>
                  <a:srgbClr val="000000"/>
                </a:solidFill>
                <a:latin typeface="Source Sans Pro"/>
              </a:rPr>
              <a:t>worden</a:t>
            </a:r>
            <a:r>
              <a:rPr lang="en-US" sz="1700" dirty="0">
                <a:solidFill>
                  <a:srgbClr val="000000"/>
                </a:solidFill>
                <a:latin typeface="Source Sans Pro"/>
              </a:rPr>
              <a:t> </a:t>
            </a:r>
            <a:r>
              <a:rPr lang="en-US" sz="1700" dirty="0" err="1">
                <a:solidFill>
                  <a:srgbClr val="000000"/>
                </a:solidFill>
                <a:latin typeface="Source Sans Pro"/>
              </a:rPr>
              <a:t>opgesloten</a:t>
            </a:r>
            <a:r>
              <a:rPr lang="en-US" sz="1700" dirty="0">
                <a:solidFill>
                  <a:srgbClr val="000000"/>
                </a:solidFill>
                <a:latin typeface="Source Sans Pro"/>
              </a:rPr>
              <a:t>, of het land </a:t>
            </a:r>
            <a:r>
              <a:rPr lang="en-US" sz="1700" dirty="0" err="1">
                <a:solidFill>
                  <a:srgbClr val="000000"/>
                </a:solidFill>
                <a:latin typeface="Source Sans Pro"/>
              </a:rPr>
              <a:t>uitgezet</a:t>
            </a:r>
            <a:r>
              <a:rPr lang="en-US" sz="1700" dirty="0">
                <a:solidFill>
                  <a:srgbClr val="000000"/>
                </a:solidFill>
                <a:latin typeface="Source Sans Pro"/>
              </a:rPr>
              <a:t>.</a:t>
            </a:r>
          </a:p>
          <a:p>
            <a:pPr>
              <a:lnSpc>
                <a:spcPts val="2380"/>
              </a:lnSpc>
            </a:pPr>
            <a:r>
              <a:rPr lang="en-US" sz="1700" dirty="0">
                <a:solidFill>
                  <a:srgbClr val="000000"/>
                </a:solidFill>
                <a:latin typeface="Source Sans Pro"/>
              </a:rPr>
              <a:t>10. Je </a:t>
            </a:r>
            <a:r>
              <a:rPr lang="en-US" sz="1700" dirty="0" err="1">
                <a:solidFill>
                  <a:srgbClr val="000000"/>
                </a:solidFill>
                <a:latin typeface="Source Sans Pro"/>
              </a:rPr>
              <a:t>hebt</a:t>
            </a:r>
            <a:r>
              <a:rPr lang="en-US" sz="1700" dirty="0">
                <a:solidFill>
                  <a:srgbClr val="000000"/>
                </a:solidFill>
                <a:latin typeface="Source Sans Pro"/>
              </a:rPr>
              <a:t> </a:t>
            </a:r>
            <a:r>
              <a:rPr lang="en-US" sz="1700" dirty="0" err="1">
                <a:solidFill>
                  <a:srgbClr val="000000"/>
                </a:solidFill>
                <a:latin typeface="Source Sans Pro"/>
              </a:rPr>
              <a:t>recht</a:t>
            </a:r>
            <a:r>
              <a:rPr lang="en-US" sz="1700" dirty="0">
                <a:solidFill>
                  <a:srgbClr val="000000"/>
                </a:solidFill>
                <a:latin typeface="Source Sans Pro"/>
              </a:rPr>
              <a:t> op </a:t>
            </a:r>
            <a:r>
              <a:rPr lang="en-US" sz="1700" dirty="0" err="1">
                <a:solidFill>
                  <a:srgbClr val="000000"/>
                </a:solidFill>
                <a:latin typeface="Source Sans Pro"/>
              </a:rPr>
              <a:t>een</a:t>
            </a:r>
            <a:r>
              <a:rPr lang="en-US" sz="1700" dirty="0">
                <a:solidFill>
                  <a:srgbClr val="000000"/>
                </a:solidFill>
                <a:latin typeface="Source Sans Pro"/>
              </a:rPr>
              <a:t> </a:t>
            </a:r>
            <a:r>
              <a:rPr lang="en-US" sz="1700" dirty="0" err="1">
                <a:solidFill>
                  <a:srgbClr val="000000"/>
                </a:solidFill>
                <a:latin typeface="Source Sans Pro"/>
              </a:rPr>
              <a:t>eerlijke</a:t>
            </a:r>
            <a:r>
              <a:rPr lang="en-US" sz="1700" dirty="0">
                <a:solidFill>
                  <a:srgbClr val="000000"/>
                </a:solidFill>
                <a:latin typeface="Source Sans Pro"/>
              </a:rPr>
              <a:t> </a:t>
            </a:r>
            <a:r>
              <a:rPr lang="en-US" sz="1700" dirty="0" err="1">
                <a:solidFill>
                  <a:srgbClr val="000000"/>
                </a:solidFill>
                <a:latin typeface="Source Sans Pro"/>
              </a:rPr>
              <a:t>en</a:t>
            </a:r>
            <a:r>
              <a:rPr lang="en-US" sz="1700" dirty="0">
                <a:solidFill>
                  <a:srgbClr val="000000"/>
                </a:solidFill>
                <a:latin typeface="Source Sans Pro"/>
              </a:rPr>
              <a:t> </a:t>
            </a:r>
            <a:r>
              <a:rPr lang="en-US" sz="1700" dirty="0" err="1">
                <a:solidFill>
                  <a:srgbClr val="000000"/>
                </a:solidFill>
                <a:latin typeface="Source Sans Pro"/>
              </a:rPr>
              <a:t>openbare</a:t>
            </a:r>
            <a:r>
              <a:rPr lang="en-US" sz="1700" dirty="0">
                <a:solidFill>
                  <a:srgbClr val="000000"/>
                </a:solidFill>
                <a:latin typeface="Source Sans Pro"/>
              </a:rPr>
              <a:t> </a:t>
            </a:r>
            <a:r>
              <a:rPr lang="en-US" sz="1700" dirty="0" err="1">
                <a:solidFill>
                  <a:srgbClr val="000000"/>
                </a:solidFill>
                <a:latin typeface="Source Sans Pro"/>
              </a:rPr>
              <a:t>rechtszaak</a:t>
            </a:r>
            <a:r>
              <a:rPr lang="en-US" sz="1700" dirty="0">
                <a:solidFill>
                  <a:srgbClr val="000000"/>
                </a:solidFill>
                <a:latin typeface="Source Sans Pro"/>
              </a:rPr>
              <a:t> met </a:t>
            </a:r>
            <a:r>
              <a:rPr lang="en-US" sz="1700" dirty="0" err="1">
                <a:solidFill>
                  <a:srgbClr val="000000"/>
                </a:solidFill>
                <a:latin typeface="Source Sans Pro"/>
              </a:rPr>
              <a:t>een</a:t>
            </a:r>
            <a:r>
              <a:rPr lang="en-US" sz="1700" dirty="0">
                <a:solidFill>
                  <a:srgbClr val="000000"/>
                </a:solidFill>
                <a:latin typeface="Source Sans Pro"/>
              </a:rPr>
              <a:t> </a:t>
            </a:r>
            <a:r>
              <a:rPr lang="en-US" sz="1700" dirty="0" err="1">
                <a:solidFill>
                  <a:srgbClr val="000000"/>
                </a:solidFill>
                <a:latin typeface="Source Sans Pro"/>
              </a:rPr>
              <a:t>onafhankelijke</a:t>
            </a:r>
            <a:r>
              <a:rPr lang="en-US" sz="1700" dirty="0">
                <a:solidFill>
                  <a:srgbClr val="000000"/>
                </a:solidFill>
                <a:latin typeface="Source Sans Pro"/>
              </a:rPr>
              <a:t> </a:t>
            </a:r>
            <a:r>
              <a:rPr lang="en-US" sz="1700" dirty="0" err="1">
                <a:solidFill>
                  <a:srgbClr val="000000"/>
                </a:solidFill>
                <a:latin typeface="Source Sans Pro"/>
              </a:rPr>
              <a:t>rechter</a:t>
            </a:r>
            <a:r>
              <a:rPr lang="en-US" sz="1700" dirty="0">
                <a:solidFill>
                  <a:srgbClr val="000000"/>
                </a:solidFill>
                <a:latin typeface="Source Sans Pro"/>
              </a:rPr>
              <a:t>.</a:t>
            </a:r>
          </a:p>
          <a:p>
            <a:pPr>
              <a:lnSpc>
                <a:spcPts val="2380"/>
              </a:lnSpc>
            </a:pPr>
            <a:r>
              <a:rPr lang="en-US" sz="1700" dirty="0">
                <a:solidFill>
                  <a:srgbClr val="000000"/>
                </a:solidFill>
                <a:latin typeface="Source Sans Pro"/>
              </a:rPr>
              <a:t>11. Je bent </a:t>
            </a:r>
            <a:r>
              <a:rPr lang="en-US" sz="1700" dirty="0" err="1">
                <a:solidFill>
                  <a:srgbClr val="000000"/>
                </a:solidFill>
                <a:latin typeface="Source Sans Pro"/>
              </a:rPr>
              <a:t>onschuldig</a:t>
            </a:r>
            <a:r>
              <a:rPr lang="en-US" sz="1700" dirty="0">
                <a:solidFill>
                  <a:srgbClr val="000000"/>
                </a:solidFill>
                <a:latin typeface="Source Sans Pro"/>
              </a:rPr>
              <a:t> tot het </a:t>
            </a:r>
            <a:r>
              <a:rPr lang="en-US" sz="1700" dirty="0" err="1">
                <a:solidFill>
                  <a:srgbClr val="000000"/>
                </a:solidFill>
                <a:latin typeface="Source Sans Pro"/>
              </a:rPr>
              <a:t>tegendeel</a:t>
            </a:r>
            <a:r>
              <a:rPr lang="en-US" sz="1700" dirty="0">
                <a:solidFill>
                  <a:srgbClr val="000000"/>
                </a:solidFill>
                <a:latin typeface="Source Sans Pro"/>
              </a:rPr>
              <a:t> is </a:t>
            </a:r>
            <a:r>
              <a:rPr lang="en-US" sz="1700" dirty="0" err="1">
                <a:solidFill>
                  <a:srgbClr val="000000"/>
                </a:solidFill>
                <a:latin typeface="Source Sans Pro"/>
              </a:rPr>
              <a:t>bewezen</a:t>
            </a:r>
            <a:r>
              <a:rPr lang="en-US" sz="1700" dirty="0">
                <a:solidFill>
                  <a:srgbClr val="000000"/>
                </a:solidFill>
                <a:latin typeface="Source Sans Pro"/>
              </a:rPr>
              <a:t>.</a:t>
            </a:r>
          </a:p>
          <a:p>
            <a:pPr>
              <a:lnSpc>
                <a:spcPts val="2380"/>
              </a:lnSpc>
            </a:pPr>
            <a:r>
              <a:rPr lang="en-US" sz="1700" dirty="0">
                <a:solidFill>
                  <a:srgbClr val="000000"/>
                </a:solidFill>
                <a:latin typeface="Source Sans Pro"/>
              </a:rPr>
              <a:t>12. Je </a:t>
            </a:r>
            <a:r>
              <a:rPr lang="en-US" sz="1700" dirty="0" err="1">
                <a:solidFill>
                  <a:srgbClr val="000000"/>
                </a:solidFill>
                <a:latin typeface="Source Sans Pro"/>
              </a:rPr>
              <a:t>hebt</a:t>
            </a:r>
            <a:r>
              <a:rPr lang="en-US" sz="1700" dirty="0">
                <a:solidFill>
                  <a:srgbClr val="000000"/>
                </a:solidFill>
                <a:latin typeface="Source Sans Pro"/>
              </a:rPr>
              <a:t> </a:t>
            </a:r>
            <a:r>
              <a:rPr lang="en-US" sz="1700" dirty="0" err="1">
                <a:solidFill>
                  <a:srgbClr val="000000"/>
                </a:solidFill>
                <a:latin typeface="Source Sans Pro"/>
              </a:rPr>
              <a:t>recht</a:t>
            </a:r>
            <a:r>
              <a:rPr lang="en-US" sz="1700" dirty="0">
                <a:solidFill>
                  <a:srgbClr val="000000"/>
                </a:solidFill>
                <a:latin typeface="Source Sans Pro"/>
              </a:rPr>
              <a:t> op privacy </a:t>
            </a:r>
            <a:r>
              <a:rPr lang="en-US" sz="1700" dirty="0" err="1">
                <a:solidFill>
                  <a:srgbClr val="000000"/>
                </a:solidFill>
                <a:latin typeface="Source Sans Pro"/>
              </a:rPr>
              <a:t>en</a:t>
            </a:r>
            <a:r>
              <a:rPr lang="en-US" sz="1700" dirty="0">
                <a:solidFill>
                  <a:srgbClr val="000000"/>
                </a:solidFill>
                <a:latin typeface="Source Sans Pro"/>
              </a:rPr>
              <a:t> op </a:t>
            </a:r>
            <a:r>
              <a:rPr lang="en-US" sz="1700" dirty="0" err="1">
                <a:solidFill>
                  <a:srgbClr val="000000"/>
                </a:solidFill>
                <a:latin typeface="Source Sans Pro"/>
              </a:rPr>
              <a:t>bescherming</a:t>
            </a:r>
            <a:r>
              <a:rPr lang="en-US" sz="1700" dirty="0">
                <a:solidFill>
                  <a:srgbClr val="000000"/>
                </a:solidFill>
                <a:latin typeface="Source Sans Pro"/>
              </a:rPr>
              <a:t> van je </a:t>
            </a:r>
            <a:r>
              <a:rPr lang="en-US" sz="1700" dirty="0" err="1">
                <a:solidFill>
                  <a:srgbClr val="000000"/>
                </a:solidFill>
                <a:latin typeface="Source Sans Pro"/>
              </a:rPr>
              <a:t>goede</a:t>
            </a:r>
            <a:r>
              <a:rPr lang="en-US" sz="1700" dirty="0">
                <a:solidFill>
                  <a:srgbClr val="000000"/>
                </a:solidFill>
                <a:latin typeface="Source Sans Pro"/>
              </a:rPr>
              <a:t> naam.</a:t>
            </a:r>
          </a:p>
          <a:p>
            <a:pPr>
              <a:lnSpc>
                <a:spcPts val="2380"/>
              </a:lnSpc>
            </a:pPr>
            <a:r>
              <a:rPr lang="en-US" sz="1700" dirty="0">
                <a:solidFill>
                  <a:srgbClr val="000000"/>
                </a:solidFill>
                <a:latin typeface="Source Sans Pro"/>
              </a:rPr>
              <a:t>13. Je mag je </a:t>
            </a:r>
            <a:r>
              <a:rPr lang="en-US" sz="1700" dirty="0" err="1">
                <a:solidFill>
                  <a:srgbClr val="000000"/>
                </a:solidFill>
                <a:latin typeface="Source Sans Pro"/>
              </a:rPr>
              <a:t>vrij</a:t>
            </a:r>
            <a:r>
              <a:rPr lang="en-US" sz="1700" dirty="0">
                <a:solidFill>
                  <a:srgbClr val="000000"/>
                </a:solidFill>
                <a:latin typeface="Source Sans Pro"/>
              </a:rPr>
              <a:t> </a:t>
            </a:r>
            <a:r>
              <a:rPr lang="en-US" sz="1700" dirty="0" err="1">
                <a:solidFill>
                  <a:srgbClr val="000000"/>
                </a:solidFill>
                <a:latin typeface="Source Sans Pro"/>
              </a:rPr>
              <a:t>verplaatsen</a:t>
            </a:r>
            <a:r>
              <a:rPr lang="en-US" sz="1700" dirty="0">
                <a:solidFill>
                  <a:srgbClr val="000000"/>
                </a:solidFill>
                <a:latin typeface="Source Sans Pro"/>
              </a:rPr>
              <a:t> in je eigen land. Je mag </a:t>
            </a:r>
            <a:r>
              <a:rPr lang="en-US" sz="1700" dirty="0" err="1">
                <a:solidFill>
                  <a:srgbClr val="000000"/>
                </a:solidFill>
                <a:latin typeface="Source Sans Pro"/>
              </a:rPr>
              <a:t>ieder</a:t>
            </a:r>
            <a:r>
              <a:rPr lang="en-US" sz="1700" dirty="0">
                <a:solidFill>
                  <a:srgbClr val="000000"/>
                </a:solidFill>
                <a:latin typeface="Source Sans Pro"/>
              </a:rPr>
              <a:t> land (</a:t>
            </a:r>
            <a:r>
              <a:rPr lang="en-US" sz="1700" dirty="0" err="1">
                <a:solidFill>
                  <a:srgbClr val="000000"/>
                </a:solidFill>
                <a:latin typeface="Source Sans Pro"/>
              </a:rPr>
              <a:t>ook</a:t>
            </a:r>
            <a:r>
              <a:rPr lang="en-US" sz="1700" dirty="0">
                <a:solidFill>
                  <a:srgbClr val="000000"/>
                </a:solidFill>
                <a:latin typeface="Source Sans Pro"/>
              </a:rPr>
              <a:t> je eigen) </a:t>
            </a:r>
            <a:r>
              <a:rPr lang="en-US" sz="1700" dirty="0" err="1">
                <a:solidFill>
                  <a:srgbClr val="000000"/>
                </a:solidFill>
                <a:latin typeface="Source Sans Pro"/>
              </a:rPr>
              <a:t>verlaten</a:t>
            </a:r>
            <a:r>
              <a:rPr lang="en-US" sz="1700" dirty="0">
                <a:solidFill>
                  <a:srgbClr val="000000"/>
                </a:solidFill>
                <a:latin typeface="Source Sans Pro"/>
              </a:rPr>
              <a:t>.</a:t>
            </a:r>
          </a:p>
          <a:p>
            <a:pPr>
              <a:lnSpc>
                <a:spcPts val="2380"/>
              </a:lnSpc>
            </a:pPr>
            <a:r>
              <a:rPr lang="en-US" sz="1700" dirty="0">
                <a:solidFill>
                  <a:srgbClr val="000000"/>
                </a:solidFill>
                <a:latin typeface="Source Sans Pro"/>
              </a:rPr>
              <a:t>14. Als je </a:t>
            </a:r>
            <a:r>
              <a:rPr lang="en-US" sz="1700" dirty="0" err="1">
                <a:solidFill>
                  <a:srgbClr val="000000"/>
                </a:solidFill>
                <a:latin typeface="Source Sans Pro"/>
              </a:rPr>
              <a:t>mensenrechten</a:t>
            </a:r>
            <a:r>
              <a:rPr lang="en-US" sz="1700" dirty="0">
                <a:solidFill>
                  <a:srgbClr val="000000"/>
                </a:solidFill>
                <a:latin typeface="Source Sans Pro"/>
              </a:rPr>
              <a:t> </a:t>
            </a:r>
            <a:r>
              <a:rPr lang="en-US" sz="1700" dirty="0" err="1">
                <a:solidFill>
                  <a:srgbClr val="000000"/>
                </a:solidFill>
                <a:latin typeface="Source Sans Pro"/>
              </a:rPr>
              <a:t>bedreigd</a:t>
            </a:r>
            <a:r>
              <a:rPr lang="en-US" sz="1700" dirty="0">
                <a:solidFill>
                  <a:srgbClr val="000000"/>
                </a:solidFill>
                <a:latin typeface="Source Sans Pro"/>
              </a:rPr>
              <a:t> </a:t>
            </a:r>
            <a:r>
              <a:rPr lang="en-US" sz="1700" dirty="0" err="1">
                <a:solidFill>
                  <a:srgbClr val="000000"/>
                </a:solidFill>
                <a:latin typeface="Source Sans Pro"/>
              </a:rPr>
              <a:t>worden</a:t>
            </a:r>
            <a:r>
              <a:rPr lang="en-US" sz="1700" dirty="0">
                <a:solidFill>
                  <a:srgbClr val="000000"/>
                </a:solidFill>
                <a:latin typeface="Source Sans Pro"/>
              </a:rPr>
              <a:t>, mag je in </a:t>
            </a:r>
            <a:r>
              <a:rPr lang="en-US" sz="1700" dirty="0" err="1">
                <a:solidFill>
                  <a:srgbClr val="000000"/>
                </a:solidFill>
                <a:latin typeface="Source Sans Pro"/>
              </a:rPr>
              <a:t>een</a:t>
            </a:r>
            <a:r>
              <a:rPr lang="en-US" sz="1700" dirty="0">
                <a:solidFill>
                  <a:srgbClr val="000000"/>
                </a:solidFill>
                <a:latin typeface="Source Sans Pro"/>
              </a:rPr>
              <a:t> </a:t>
            </a:r>
            <a:r>
              <a:rPr lang="en-US" sz="1700" dirty="0" err="1">
                <a:solidFill>
                  <a:srgbClr val="000000"/>
                </a:solidFill>
                <a:latin typeface="Source Sans Pro"/>
              </a:rPr>
              <a:t>ander</a:t>
            </a:r>
            <a:r>
              <a:rPr lang="en-US" sz="1700" dirty="0">
                <a:solidFill>
                  <a:srgbClr val="000000"/>
                </a:solidFill>
                <a:latin typeface="Source Sans Pro"/>
              </a:rPr>
              <a:t> land </a:t>
            </a:r>
            <a:r>
              <a:rPr lang="en-US" sz="1700" dirty="0" err="1">
                <a:solidFill>
                  <a:srgbClr val="000000"/>
                </a:solidFill>
                <a:latin typeface="Source Sans Pro"/>
              </a:rPr>
              <a:t>asiel</a:t>
            </a:r>
            <a:endParaRPr lang="en-US" sz="1700" dirty="0">
              <a:solidFill>
                <a:srgbClr val="000000"/>
              </a:solidFill>
              <a:latin typeface="Source Sans Pro"/>
            </a:endParaRPr>
          </a:p>
          <a:p>
            <a:pPr>
              <a:lnSpc>
                <a:spcPts val="2380"/>
              </a:lnSpc>
            </a:pPr>
            <a:r>
              <a:rPr lang="en-US" sz="1700" dirty="0">
                <a:solidFill>
                  <a:srgbClr val="000000"/>
                </a:solidFill>
                <a:latin typeface="Source Sans Pro"/>
              </a:rPr>
              <a:t>15. Je </a:t>
            </a:r>
            <a:r>
              <a:rPr lang="en-US" sz="1700" dirty="0" err="1">
                <a:solidFill>
                  <a:srgbClr val="000000"/>
                </a:solidFill>
                <a:latin typeface="Source Sans Pro"/>
              </a:rPr>
              <a:t>hebt</a:t>
            </a:r>
            <a:r>
              <a:rPr lang="en-US" sz="1700" dirty="0">
                <a:solidFill>
                  <a:srgbClr val="000000"/>
                </a:solidFill>
                <a:latin typeface="Source Sans Pro"/>
              </a:rPr>
              <a:t> </a:t>
            </a:r>
            <a:r>
              <a:rPr lang="en-US" sz="1700" dirty="0" err="1">
                <a:solidFill>
                  <a:srgbClr val="000000"/>
                </a:solidFill>
                <a:latin typeface="Source Sans Pro"/>
              </a:rPr>
              <a:t>recht</a:t>
            </a:r>
            <a:r>
              <a:rPr lang="en-US" sz="1700" dirty="0">
                <a:solidFill>
                  <a:srgbClr val="000000"/>
                </a:solidFill>
                <a:latin typeface="Source Sans Pro"/>
              </a:rPr>
              <a:t> op </a:t>
            </a:r>
            <a:r>
              <a:rPr lang="en-US" sz="1700" dirty="0" err="1">
                <a:solidFill>
                  <a:srgbClr val="000000"/>
                </a:solidFill>
                <a:latin typeface="Source Sans Pro"/>
              </a:rPr>
              <a:t>een</a:t>
            </a:r>
            <a:r>
              <a:rPr lang="en-US" sz="1700" dirty="0">
                <a:solidFill>
                  <a:srgbClr val="000000"/>
                </a:solidFill>
                <a:latin typeface="Source Sans Pro"/>
              </a:rPr>
              <a:t> </a:t>
            </a:r>
            <a:r>
              <a:rPr lang="en-US" sz="1700" dirty="0" err="1">
                <a:solidFill>
                  <a:srgbClr val="000000"/>
                </a:solidFill>
                <a:latin typeface="Source Sans Pro"/>
              </a:rPr>
              <a:t>nationaliteit</a:t>
            </a:r>
            <a:r>
              <a:rPr lang="en-US" sz="1700" dirty="0">
                <a:solidFill>
                  <a:srgbClr val="000000"/>
                </a:solidFill>
                <a:latin typeface="Source Sans Pro"/>
              </a:rPr>
              <a:t>.</a:t>
            </a:r>
          </a:p>
          <a:p>
            <a:pPr>
              <a:lnSpc>
                <a:spcPts val="3334"/>
              </a:lnSpc>
            </a:pPr>
            <a:endParaRPr lang="en-US" sz="1700" dirty="0">
              <a:solidFill>
                <a:srgbClr val="000000"/>
              </a:solidFill>
              <a:latin typeface="Source Sans Pro"/>
            </a:endParaRPr>
          </a:p>
          <a:p>
            <a:pPr>
              <a:lnSpc>
                <a:spcPts val="3334"/>
              </a:lnSpc>
            </a:pPr>
            <a:endParaRPr lang="en-US" sz="1700" dirty="0">
              <a:solidFill>
                <a:srgbClr val="000000"/>
              </a:solidFill>
              <a:latin typeface="Source Sans Pro"/>
            </a:endParaRPr>
          </a:p>
          <a:p>
            <a:pPr>
              <a:lnSpc>
                <a:spcPts val="3334"/>
              </a:lnSpc>
              <a:spcBef>
                <a:spcPct val="0"/>
              </a:spcBef>
            </a:pPr>
            <a:endParaRPr lang="en-US" sz="1700" dirty="0">
              <a:solidFill>
                <a:srgbClr val="000000"/>
              </a:solidFill>
              <a:latin typeface="Source Sans Pro"/>
            </a:endParaRPr>
          </a:p>
        </p:txBody>
      </p:sp>
      <p:sp>
        <p:nvSpPr>
          <p:cNvPr id="12" name="TextBox 12"/>
          <p:cNvSpPr txBox="1"/>
          <p:nvPr/>
        </p:nvSpPr>
        <p:spPr>
          <a:xfrm>
            <a:off x="2432660" y="8900006"/>
            <a:ext cx="13291376" cy="1167884"/>
          </a:xfrm>
          <a:prstGeom prst="rect">
            <a:avLst/>
          </a:prstGeom>
        </p:spPr>
        <p:txBody>
          <a:bodyPr wrap="square" lIns="0" tIns="0" rIns="0" bIns="0" rtlCol="0" anchor="t">
            <a:spAutoFit/>
          </a:bodyPr>
          <a:lstStyle/>
          <a:p>
            <a:pPr algn="ctr">
              <a:lnSpc>
                <a:spcPts val="3127"/>
              </a:lnSpc>
              <a:spcBef>
                <a:spcPct val="0"/>
              </a:spcBef>
            </a:pPr>
            <a:r>
              <a:rPr lang="en-US" sz="2233" dirty="0" err="1">
                <a:latin typeface="Source Sans Pro Bold"/>
              </a:rPr>
              <a:t>Welke</a:t>
            </a:r>
            <a:r>
              <a:rPr lang="en-US" sz="2233" dirty="0">
                <a:latin typeface="Source Sans Pro Bold"/>
              </a:rPr>
              <a:t> </a:t>
            </a:r>
            <a:r>
              <a:rPr lang="en-US" sz="2233" dirty="0" err="1">
                <a:latin typeface="Source Sans Pro Bold"/>
              </a:rPr>
              <a:t>drie</a:t>
            </a:r>
            <a:r>
              <a:rPr lang="en-US" sz="2233" dirty="0">
                <a:latin typeface="Source Sans Pro Bold"/>
              </a:rPr>
              <a:t> regels </a:t>
            </a:r>
            <a:r>
              <a:rPr lang="en-US" sz="2233" dirty="0" err="1">
                <a:latin typeface="Source Sans Pro Bold"/>
              </a:rPr>
              <a:t>vind</a:t>
            </a:r>
            <a:r>
              <a:rPr lang="en-US" sz="2233" dirty="0">
                <a:latin typeface="Source Sans Pro Bold"/>
              </a:rPr>
              <a:t> </a:t>
            </a:r>
            <a:r>
              <a:rPr lang="en-US" sz="2233" dirty="0" err="1">
                <a:latin typeface="Source Sans Pro Bold"/>
              </a:rPr>
              <a:t>jij</a:t>
            </a:r>
            <a:r>
              <a:rPr lang="en-US" sz="2233" dirty="0">
                <a:latin typeface="Source Sans Pro Bold"/>
              </a:rPr>
              <a:t> het </a:t>
            </a:r>
            <a:r>
              <a:rPr lang="en-US" sz="2233" dirty="0" err="1">
                <a:latin typeface="Source Sans Pro Bold"/>
              </a:rPr>
              <a:t>meest</a:t>
            </a:r>
            <a:r>
              <a:rPr lang="en-US" sz="2233" dirty="0">
                <a:latin typeface="Source Sans Pro Bold"/>
              </a:rPr>
              <a:t> </a:t>
            </a:r>
            <a:r>
              <a:rPr lang="en-US" sz="2233" dirty="0" err="1">
                <a:latin typeface="Source Sans Pro Bold"/>
              </a:rPr>
              <a:t>belangrijk</a:t>
            </a:r>
            <a:r>
              <a:rPr lang="en-US" sz="2233" dirty="0">
                <a:latin typeface="Source Sans Pro Bold"/>
              </a:rPr>
              <a:t>? </a:t>
            </a:r>
          </a:p>
          <a:p>
            <a:pPr algn="ctr">
              <a:lnSpc>
                <a:spcPts val="3127"/>
              </a:lnSpc>
              <a:spcBef>
                <a:spcPct val="0"/>
              </a:spcBef>
            </a:pPr>
            <a:r>
              <a:rPr kumimoji="0" lang="nl-NL" b="0" i="0" u="none" strike="noStrike" kern="1200" cap="none" spc="0" normalizeH="0" baseline="0" noProof="0" dirty="0">
                <a:ln>
                  <a:noFill/>
                </a:ln>
                <a:solidFill>
                  <a:prstClr val="black"/>
                </a:solidFill>
                <a:effectLst/>
                <a:uLnTx/>
                <a:uFillTx/>
                <a:latin typeface="Calibri" panose="020F0502020204030204"/>
                <a:ea typeface="+mn-ea"/>
                <a:cs typeface="+mn-cs"/>
              </a:rPr>
              <a:t>[Bron &amp; meer weten? </a:t>
            </a:r>
            <a:r>
              <a:rPr kumimoji="0" lang="nl-NL" b="0" i="0" u="sng"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rPr>
              <a:t>Universele Verklaring van de Rechten van de Mens - UVRM - Amnesty</a:t>
            </a: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ctr">
              <a:lnSpc>
                <a:spcPts val="3127"/>
              </a:lnSpc>
              <a:spcBef>
                <a:spcPct val="0"/>
              </a:spcBef>
            </a:pPr>
            <a:r>
              <a:rPr lang="en-US" sz="2233" dirty="0">
                <a:solidFill>
                  <a:srgbClr val="D9701F"/>
                </a:solidFill>
                <a:latin typeface="Source Sans Pro Bold"/>
              </a:rPr>
              <a:t> </a:t>
            </a:r>
          </a:p>
        </p:txBody>
      </p:sp>
      <p:sp>
        <p:nvSpPr>
          <p:cNvPr id="13" name="TextBox 13"/>
          <p:cNvSpPr txBox="1"/>
          <p:nvPr/>
        </p:nvSpPr>
        <p:spPr>
          <a:xfrm>
            <a:off x="8877386" y="3277833"/>
            <a:ext cx="8051704" cy="5300263"/>
          </a:xfrm>
          <a:prstGeom prst="rect">
            <a:avLst/>
          </a:prstGeom>
        </p:spPr>
        <p:txBody>
          <a:bodyPr lIns="0" tIns="0" rIns="0" bIns="0" rtlCol="0" anchor="t">
            <a:spAutoFit/>
          </a:bodyPr>
          <a:lstStyle/>
          <a:p>
            <a:pPr>
              <a:lnSpc>
                <a:spcPts val="2384"/>
              </a:lnSpc>
              <a:spcBef>
                <a:spcPct val="0"/>
              </a:spcBef>
            </a:pPr>
            <a:endParaRPr dirty="0"/>
          </a:p>
          <a:p>
            <a:pPr>
              <a:lnSpc>
                <a:spcPts val="2384"/>
              </a:lnSpc>
              <a:spcBef>
                <a:spcPct val="0"/>
              </a:spcBef>
            </a:pPr>
            <a:r>
              <a:rPr lang="en-US" sz="1703" dirty="0">
                <a:solidFill>
                  <a:srgbClr val="000000"/>
                </a:solidFill>
                <a:latin typeface="Source Sans Pro"/>
              </a:rPr>
              <a:t>16. Je mag </a:t>
            </a:r>
            <a:r>
              <a:rPr lang="en-US" sz="1703" dirty="0" err="1">
                <a:solidFill>
                  <a:srgbClr val="000000"/>
                </a:solidFill>
                <a:latin typeface="Source Sans Pro"/>
              </a:rPr>
              <a:t>trouwen</a:t>
            </a:r>
            <a:r>
              <a:rPr lang="en-US" sz="1703" dirty="0">
                <a:solidFill>
                  <a:srgbClr val="000000"/>
                </a:solidFill>
                <a:latin typeface="Source Sans Pro"/>
              </a:rPr>
              <a:t> met </a:t>
            </a:r>
            <a:r>
              <a:rPr lang="en-US" sz="1703" dirty="0" err="1">
                <a:solidFill>
                  <a:srgbClr val="000000"/>
                </a:solidFill>
                <a:latin typeface="Source Sans Pro"/>
              </a:rPr>
              <a:t>wie</a:t>
            </a:r>
            <a:r>
              <a:rPr lang="en-US" sz="1703" dirty="0">
                <a:solidFill>
                  <a:srgbClr val="000000"/>
                </a:solidFill>
                <a:latin typeface="Source Sans Pro"/>
              </a:rPr>
              <a:t> je wilt </a:t>
            </a:r>
            <a:r>
              <a:rPr lang="en-US" sz="1703" dirty="0" err="1">
                <a:solidFill>
                  <a:srgbClr val="000000"/>
                </a:solidFill>
                <a:latin typeface="Source Sans Pro"/>
              </a:rPr>
              <a:t>en</a:t>
            </a:r>
            <a:r>
              <a:rPr lang="en-US" sz="1703" dirty="0">
                <a:solidFill>
                  <a:srgbClr val="000000"/>
                </a:solidFill>
                <a:latin typeface="Source Sans Pro"/>
              </a:rPr>
              <a:t> </a:t>
            </a:r>
            <a:r>
              <a:rPr lang="en-US" sz="1703" dirty="0" err="1">
                <a:solidFill>
                  <a:srgbClr val="000000"/>
                </a:solidFill>
                <a:latin typeface="Source Sans Pro"/>
              </a:rPr>
              <a:t>een</a:t>
            </a:r>
            <a:r>
              <a:rPr lang="en-US" sz="1703" dirty="0">
                <a:solidFill>
                  <a:srgbClr val="000000"/>
                </a:solidFill>
                <a:latin typeface="Source Sans Pro"/>
              </a:rPr>
              <a:t> </a:t>
            </a:r>
            <a:r>
              <a:rPr lang="en-US" sz="1703" dirty="0" err="1">
                <a:solidFill>
                  <a:srgbClr val="000000"/>
                </a:solidFill>
                <a:latin typeface="Source Sans Pro"/>
              </a:rPr>
              <a:t>gezin</a:t>
            </a:r>
            <a:r>
              <a:rPr lang="en-US" sz="1703" dirty="0">
                <a:solidFill>
                  <a:srgbClr val="000000"/>
                </a:solidFill>
                <a:latin typeface="Source Sans Pro"/>
              </a:rPr>
              <a:t> </a:t>
            </a:r>
            <a:r>
              <a:rPr lang="en-US" sz="1703" dirty="0" err="1">
                <a:solidFill>
                  <a:srgbClr val="000000"/>
                </a:solidFill>
                <a:latin typeface="Source Sans Pro"/>
              </a:rPr>
              <a:t>stichten</a:t>
            </a:r>
            <a:r>
              <a:rPr lang="en-US" sz="1703" dirty="0">
                <a:solidFill>
                  <a:srgbClr val="000000"/>
                </a:solidFill>
                <a:latin typeface="Source Sans Pro"/>
              </a:rPr>
              <a:t>.</a:t>
            </a:r>
          </a:p>
          <a:p>
            <a:pPr>
              <a:lnSpc>
                <a:spcPts val="2384"/>
              </a:lnSpc>
              <a:spcBef>
                <a:spcPct val="0"/>
              </a:spcBef>
            </a:pPr>
            <a:r>
              <a:rPr lang="en-US" sz="1703" dirty="0">
                <a:solidFill>
                  <a:srgbClr val="000000"/>
                </a:solidFill>
                <a:latin typeface="Source Sans Pro"/>
              </a:rPr>
              <a:t>17. Je </a:t>
            </a:r>
            <a:r>
              <a:rPr lang="en-US" sz="1703" dirty="0" err="1">
                <a:solidFill>
                  <a:srgbClr val="000000"/>
                </a:solidFill>
                <a:latin typeface="Source Sans Pro"/>
              </a:rPr>
              <a:t>hebt</a:t>
            </a:r>
            <a:r>
              <a:rPr lang="en-US" sz="1703" dirty="0">
                <a:solidFill>
                  <a:srgbClr val="000000"/>
                </a:solidFill>
                <a:latin typeface="Source Sans Pro"/>
              </a:rPr>
              <a:t> </a:t>
            </a:r>
            <a:r>
              <a:rPr lang="en-US" sz="1703" dirty="0" err="1">
                <a:solidFill>
                  <a:srgbClr val="000000"/>
                </a:solidFill>
                <a:latin typeface="Source Sans Pro"/>
              </a:rPr>
              <a:t>recht</a:t>
            </a:r>
            <a:r>
              <a:rPr lang="en-US" sz="1703" dirty="0">
                <a:solidFill>
                  <a:srgbClr val="000000"/>
                </a:solidFill>
                <a:latin typeface="Source Sans Pro"/>
              </a:rPr>
              <a:t> op </a:t>
            </a:r>
            <a:r>
              <a:rPr lang="en-US" sz="1703" dirty="0" err="1">
                <a:solidFill>
                  <a:srgbClr val="000000"/>
                </a:solidFill>
                <a:latin typeface="Source Sans Pro"/>
              </a:rPr>
              <a:t>bezit</a:t>
            </a:r>
            <a:r>
              <a:rPr lang="en-US" sz="1703" dirty="0">
                <a:solidFill>
                  <a:srgbClr val="000000"/>
                </a:solidFill>
                <a:latin typeface="Source Sans Pro"/>
              </a:rPr>
              <a:t> </a:t>
            </a:r>
            <a:r>
              <a:rPr lang="en-US" sz="1703" dirty="0" err="1">
                <a:solidFill>
                  <a:srgbClr val="000000"/>
                </a:solidFill>
                <a:latin typeface="Source Sans Pro"/>
              </a:rPr>
              <a:t>en</a:t>
            </a:r>
            <a:r>
              <a:rPr lang="en-US" sz="1703" dirty="0">
                <a:solidFill>
                  <a:srgbClr val="000000"/>
                </a:solidFill>
                <a:latin typeface="Source Sans Pro"/>
              </a:rPr>
              <a:t> </a:t>
            </a:r>
            <a:r>
              <a:rPr lang="en-US" sz="1703" dirty="0" err="1">
                <a:solidFill>
                  <a:srgbClr val="000000"/>
                </a:solidFill>
                <a:latin typeface="Source Sans Pro"/>
              </a:rPr>
              <a:t>dat</a:t>
            </a:r>
            <a:r>
              <a:rPr lang="en-US" sz="1703" dirty="0">
                <a:solidFill>
                  <a:srgbClr val="000000"/>
                </a:solidFill>
                <a:latin typeface="Source Sans Pro"/>
              </a:rPr>
              <a:t> mag </a:t>
            </a:r>
            <a:r>
              <a:rPr lang="en-US" sz="1703" dirty="0" err="1">
                <a:solidFill>
                  <a:srgbClr val="000000"/>
                </a:solidFill>
                <a:latin typeface="Source Sans Pro"/>
              </a:rPr>
              <a:t>niemand</a:t>
            </a:r>
            <a:r>
              <a:rPr lang="en-US" sz="1703" dirty="0">
                <a:solidFill>
                  <a:srgbClr val="000000"/>
                </a:solidFill>
                <a:latin typeface="Source Sans Pro"/>
              </a:rPr>
              <a:t> </a:t>
            </a:r>
            <a:r>
              <a:rPr lang="en-US" sz="1703" dirty="0" err="1">
                <a:solidFill>
                  <a:srgbClr val="000000"/>
                </a:solidFill>
                <a:latin typeface="Source Sans Pro"/>
              </a:rPr>
              <a:t>zomaar</a:t>
            </a:r>
            <a:r>
              <a:rPr lang="en-US" sz="1703" dirty="0">
                <a:solidFill>
                  <a:srgbClr val="000000"/>
                </a:solidFill>
                <a:latin typeface="Source Sans Pro"/>
              </a:rPr>
              <a:t> van je </a:t>
            </a:r>
            <a:r>
              <a:rPr lang="en-US" sz="1703" dirty="0" err="1">
                <a:solidFill>
                  <a:srgbClr val="000000"/>
                </a:solidFill>
                <a:latin typeface="Source Sans Pro"/>
              </a:rPr>
              <a:t>afnemen</a:t>
            </a:r>
            <a:r>
              <a:rPr lang="en-US" sz="1703" dirty="0">
                <a:solidFill>
                  <a:srgbClr val="000000"/>
                </a:solidFill>
                <a:latin typeface="Source Sans Pro"/>
              </a:rPr>
              <a:t>.</a:t>
            </a:r>
          </a:p>
          <a:p>
            <a:pPr>
              <a:lnSpc>
                <a:spcPts val="2384"/>
              </a:lnSpc>
              <a:spcBef>
                <a:spcPct val="0"/>
              </a:spcBef>
            </a:pPr>
            <a:r>
              <a:rPr lang="en-US" sz="1703" dirty="0">
                <a:solidFill>
                  <a:srgbClr val="000000"/>
                </a:solidFill>
                <a:latin typeface="Source Sans Pro"/>
              </a:rPr>
              <a:t>18. Je mag je eigen </a:t>
            </a:r>
            <a:r>
              <a:rPr lang="en-US" sz="1703" dirty="0" err="1">
                <a:solidFill>
                  <a:srgbClr val="000000"/>
                </a:solidFill>
                <a:latin typeface="Source Sans Pro"/>
              </a:rPr>
              <a:t>godsdienst</a:t>
            </a:r>
            <a:r>
              <a:rPr lang="en-US" sz="1703" dirty="0">
                <a:solidFill>
                  <a:srgbClr val="000000"/>
                </a:solidFill>
                <a:latin typeface="Source Sans Pro"/>
              </a:rPr>
              <a:t> of </a:t>
            </a:r>
            <a:r>
              <a:rPr lang="en-US" sz="1703" dirty="0" err="1">
                <a:solidFill>
                  <a:srgbClr val="000000"/>
                </a:solidFill>
                <a:latin typeface="Source Sans Pro"/>
              </a:rPr>
              <a:t>overtuiging</a:t>
            </a:r>
            <a:r>
              <a:rPr lang="en-US" sz="1703" dirty="0">
                <a:solidFill>
                  <a:srgbClr val="000000"/>
                </a:solidFill>
                <a:latin typeface="Source Sans Pro"/>
              </a:rPr>
              <a:t> </a:t>
            </a:r>
            <a:r>
              <a:rPr lang="en-US" sz="1703" dirty="0" err="1">
                <a:solidFill>
                  <a:srgbClr val="000000"/>
                </a:solidFill>
                <a:latin typeface="Source Sans Pro"/>
              </a:rPr>
              <a:t>kiezen</a:t>
            </a:r>
            <a:r>
              <a:rPr lang="en-US" sz="1703" dirty="0">
                <a:solidFill>
                  <a:srgbClr val="000000"/>
                </a:solidFill>
                <a:latin typeface="Source Sans Pro"/>
              </a:rPr>
              <a:t> </a:t>
            </a:r>
            <a:r>
              <a:rPr lang="en-US" sz="1703" dirty="0" err="1">
                <a:solidFill>
                  <a:srgbClr val="000000"/>
                </a:solidFill>
                <a:latin typeface="Source Sans Pro"/>
              </a:rPr>
              <a:t>en</a:t>
            </a:r>
            <a:r>
              <a:rPr lang="en-US" sz="1703" dirty="0">
                <a:solidFill>
                  <a:srgbClr val="000000"/>
                </a:solidFill>
                <a:latin typeface="Source Sans Pro"/>
              </a:rPr>
              <a:t> </a:t>
            </a:r>
            <a:r>
              <a:rPr lang="en-US" sz="1703" dirty="0" err="1">
                <a:solidFill>
                  <a:srgbClr val="000000"/>
                </a:solidFill>
                <a:latin typeface="Source Sans Pro"/>
              </a:rPr>
              <a:t>daarnaar</a:t>
            </a:r>
            <a:r>
              <a:rPr lang="en-US" sz="1703" dirty="0">
                <a:solidFill>
                  <a:srgbClr val="000000"/>
                </a:solidFill>
                <a:latin typeface="Source Sans Pro"/>
              </a:rPr>
              <a:t> </a:t>
            </a:r>
            <a:r>
              <a:rPr lang="en-US" sz="1703" dirty="0" err="1">
                <a:solidFill>
                  <a:srgbClr val="000000"/>
                </a:solidFill>
                <a:latin typeface="Source Sans Pro"/>
              </a:rPr>
              <a:t>leven</a:t>
            </a:r>
            <a:r>
              <a:rPr lang="en-US" sz="1703" dirty="0">
                <a:solidFill>
                  <a:srgbClr val="000000"/>
                </a:solidFill>
                <a:latin typeface="Source Sans Pro"/>
              </a:rPr>
              <a:t>.</a:t>
            </a:r>
          </a:p>
          <a:p>
            <a:pPr>
              <a:lnSpc>
                <a:spcPts val="2384"/>
              </a:lnSpc>
              <a:spcBef>
                <a:spcPct val="0"/>
              </a:spcBef>
            </a:pPr>
            <a:r>
              <a:rPr lang="en-US" sz="1703" dirty="0">
                <a:solidFill>
                  <a:srgbClr val="000000"/>
                </a:solidFill>
                <a:latin typeface="Source Sans Pro"/>
              </a:rPr>
              <a:t>19. Je mag </a:t>
            </a:r>
            <a:r>
              <a:rPr lang="en-US" sz="1703" dirty="0" err="1">
                <a:solidFill>
                  <a:srgbClr val="000000"/>
                </a:solidFill>
                <a:latin typeface="Source Sans Pro"/>
              </a:rPr>
              <a:t>uitkomen</a:t>
            </a:r>
            <a:r>
              <a:rPr lang="en-US" sz="1703" dirty="0">
                <a:solidFill>
                  <a:srgbClr val="000000"/>
                </a:solidFill>
                <a:latin typeface="Source Sans Pro"/>
              </a:rPr>
              <a:t> </a:t>
            </a:r>
            <a:r>
              <a:rPr lang="en-US" sz="1703" dirty="0" err="1">
                <a:solidFill>
                  <a:srgbClr val="000000"/>
                </a:solidFill>
                <a:latin typeface="Source Sans Pro"/>
              </a:rPr>
              <a:t>voor</a:t>
            </a:r>
            <a:r>
              <a:rPr lang="en-US" sz="1703" dirty="0">
                <a:solidFill>
                  <a:srgbClr val="000000"/>
                </a:solidFill>
                <a:latin typeface="Source Sans Pro"/>
              </a:rPr>
              <a:t> je </a:t>
            </a:r>
            <a:r>
              <a:rPr lang="en-US" sz="1703" dirty="0" err="1">
                <a:solidFill>
                  <a:srgbClr val="000000"/>
                </a:solidFill>
                <a:latin typeface="Source Sans Pro"/>
              </a:rPr>
              <a:t>meningen</a:t>
            </a:r>
            <a:r>
              <a:rPr lang="en-US" sz="1703" dirty="0">
                <a:solidFill>
                  <a:srgbClr val="000000"/>
                </a:solidFill>
                <a:latin typeface="Source Sans Pro"/>
              </a:rPr>
              <a:t> je mag </a:t>
            </a:r>
            <a:r>
              <a:rPr lang="en-US" sz="1703" dirty="0" err="1">
                <a:solidFill>
                  <a:srgbClr val="000000"/>
                </a:solidFill>
                <a:latin typeface="Source Sans Pro"/>
              </a:rPr>
              <a:t>overal</a:t>
            </a:r>
            <a:r>
              <a:rPr lang="en-US" sz="1703" dirty="0">
                <a:solidFill>
                  <a:srgbClr val="000000"/>
                </a:solidFill>
                <a:latin typeface="Source Sans Pro"/>
              </a:rPr>
              <a:t> </a:t>
            </a:r>
            <a:r>
              <a:rPr lang="en-US" sz="1703" dirty="0" err="1">
                <a:solidFill>
                  <a:srgbClr val="000000"/>
                </a:solidFill>
                <a:latin typeface="Source Sans Pro"/>
              </a:rPr>
              <a:t>informatie</a:t>
            </a:r>
            <a:r>
              <a:rPr lang="en-US" sz="1703" dirty="0">
                <a:solidFill>
                  <a:srgbClr val="000000"/>
                </a:solidFill>
                <a:latin typeface="Source Sans Pro"/>
              </a:rPr>
              <a:t> </a:t>
            </a:r>
            <a:r>
              <a:rPr lang="en-US" sz="1703" dirty="0" err="1">
                <a:solidFill>
                  <a:srgbClr val="000000"/>
                </a:solidFill>
                <a:latin typeface="Source Sans Pro"/>
              </a:rPr>
              <a:t>vandaan</a:t>
            </a:r>
            <a:r>
              <a:rPr lang="en-US" sz="1703" dirty="0">
                <a:solidFill>
                  <a:srgbClr val="000000"/>
                </a:solidFill>
                <a:latin typeface="Source Sans Pro"/>
              </a:rPr>
              <a:t> </a:t>
            </a:r>
            <a:r>
              <a:rPr lang="en-US" sz="1703" dirty="0" err="1">
                <a:solidFill>
                  <a:srgbClr val="000000"/>
                </a:solidFill>
                <a:latin typeface="Source Sans Pro"/>
              </a:rPr>
              <a:t>halen</a:t>
            </a:r>
            <a:r>
              <a:rPr lang="en-US" sz="1703" dirty="0">
                <a:solidFill>
                  <a:srgbClr val="000000"/>
                </a:solidFill>
                <a:latin typeface="Source Sans Pro"/>
              </a:rPr>
              <a:t>.</a:t>
            </a:r>
          </a:p>
          <a:p>
            <a:pPr>
              <a:lnSpc>
                <a:spcPts val="2384"/>
              </a:lnSpc>
              <a:spcBef>
                <a:spcPct val="0"/>
              </a:spcBef>
            </a:pPr>
            <a:r>
              <a:rPr lang="en-US" sz="1703" dirty="0">
                <a:solidFill>
                  <a:srgbClr val="000000"/>
                </a:solidFill>
                <a:latin typeface="Source Sans Pro"/>
              </a:rPr>
              <a:t>20. Je mag </a:t>
            </a:r>
            <a:r>
              <a:rPr lang="en-US" sz="1703" dirty="0" err="1">
                <a:solidFill>
                  <a:srgbClr val="000000"/>
                </a:solidFill>
                <a:latin typeface="Source Sans Pro"/>
              </a:rPr>
              <a:t>een</a:t>
            </a:r>
            <a:r>
              <a:rPr lang="en-US" sz="1703" dirty="0">
                <a:solidFill>
                  <a:srgbClr val="000000"/>
                </a:solidFill>
                <a:latin typeface="Source Sans Pro"/>
              </a:rPr>
              <a:t> </a:t>
            </a:r>
            <a:r>
              <a:rPr lang="en-US" sz="1703" dirty="0" err="1">
                <a:solidFill>
                  <a:srgbClr val="000000"/>
                </a:solidFill>
                <a:latin typeface="Source Sans Pro"/>
              </a:rPr>
              <a:t>vereniging</a:t>
            </a:r>
            <a:r>
              <a:rPr lang="en-US" sz="1703" dirty="0">
                <a:solidFill>
                  <a:srgbClr val="000000"/>
                </a:solidFill>
                <a:latin typeface="Source Sans Pro"/>
              </a:rPr>
              <a:t> </a:t>
            </a:r>
            <a:r>
              <a:rPr lang="en-US" sz="1703" dirty="0" err="1">
                <a:solidFill>
                  <a:srgbClr val="000000"/>
                </a:solidFill>
                <a:latin typeface="Source Sans Pro"/>
              </a:rPr>
              <a:t>oprichten</a:t>
            </a:r>
            <a:r>
              <a:rPr lang="en-US" sz="1703" dirty="0">
                <a:solidFill>
                  <a:srgbClr val="000000"/>
                </a:solidFill>
                <a:latin typeface="Source Sans Pro"/>
              </a:rPr>
              <a:t> </a:t>
            </a:r>
            <a:r>
              <a:rPr lang="en-US" sz="1703" dirty="0" err="1">
                <a:solidFill>
                  <a:srgbClr val="000000"/>
                </a:solidFill>
                <a:latin typeface="Source Sans Pro"/>
              </a:rPr>
              <a:t>en</a:t>
            </a:r>
            <a:r>
              <a:rPr lang="en-US" sz="1703" dirty="0">
                <a:solidFill>
                  <a:srgbClr val="000000"/>
                </a:solidFill>
                <a:latin typeface="Source Sans Pro"/>
              </a:rPr>
              <a:t> </a:t>
            </a:r>
            <a:r>
              <a:rPr lang="en-US" sz="1703" dirty="0" err="1">
                <a:solidFill>
                  <a:srgbClr val="000000"/>
                </a:solidFill>
                <a:latin typeface="Source Sans Pro"/>
              </a:rPr>
              <a:t>niemand</a:t>
            </a:r>
            <a:r>
              <a:rPr lang="en-US" sz="1703" dirty="0">
                <a:solidFill>
                  <a:srgbClr val="000000"/>
                </a:solidFill>
                <a:latin typeface="Source Sans Pro"/>
              </a:rPr>
              <a:t> mag je </a:t>
            </a:r>
            <a:r>
              <a:rPr lang="en-US" sz="1703" dirty="0" err="1">
                <a:solidFill>
                  <a:srgbClr val="000000"/>
                </a:solidFill>
                <a:latin typeface="Source Sans Pro"/>
              </a:rPr>
              <a:t>dwingen</a:t>
            </a:r>
            <a:r>
              <a:rPr lang="en-US" sz="1703" dirty="0">
                <a:solidFill>
                  <a:srgbClr val="000000"/>
                </a:solidFill>
                <a:latin typeface="Source Sans Pro"/>
              </a:rPr>
              <a:t> </a:t>
            </a:r>
            <a:r>
              <a:rPr lang="en-US" sz="1703" dirty="0" err="1">
                <a:solidFill>
                  <a:srgbClr val="000000"/>
                </a:solidFill>
                <a:latin typeface="Source Sans Pro"/>
              </a:rPr>
              <a:t>ergens</a:t>
            </a:r>
            <a:r>
              <a:rPr lang="en-US" sz="1703" dirty="0">
                <a:solidFill>
                  <a:srgbClr val="000000"/>
                </a:solidFill>
                <a:latin typeface="Source Sans Pro"/>
              </a:rPr>
              <a:t> lid van </a:t>
            </a:r>
            <a:r>
              <a:rPr lang="en-US" sz="1703" dirty="0" err="1">
                <a:solidFill>
                  <a:srgbClr val="000000"/>
                </a:solidFill>
                <a:latin typeface="Source Sans Pro"/>
              </a:rPr>
              <a:t>te</a:t>
            </a:r>
            <a:r>
              <a:rPr lang="en-US" sz="1703" dirty="0">
                <a:solidFill>
                  <a:srgbClr val="000000"/>
                </a:solidFill>
                <a:latin typeface="Source Sans Pro"/>
              </a:rPr>
              <a:t> </a:t>
            </a:r>
            <a:r>
              <a:rPr lang="en-US" sz="1703" dirty="0" err="1">
                <a:solidFill>
                  <a:srgbClr val="000000"/>
                </a:solidFill>
                <a:latin typeface="Source Sans Pro"/>
              </a:rPr>
              <a:t>worden</a:t>
            </a:r>
            <a:r>
              <a:rPr lang="en-US" sz="1703" dirty="0">
                <a:solidFill>
                  <a:srgbClr val="000000"/>
                </a:solidFill>
                <a:latin typeface="Source Sans Pro"/>
              </a:rPr>
              <a:t>.</a:t>
            </a:r>
          </a:p>
          <a:p>
            <a:pPr>
              <a:lnSpc>
                <a:spcPts val="2384"/>
              </a:lnSpc>
              <a:spcBef>
                <a:spcPct val="0"/>
              </a:spcBef>
            </a:pPr>
            <a:r>
              <a:rPr lang="en-US" sz="1703" dirty="0">
                <a:solidFill>
                  <a:srgbClr val="000000"/>
                </a:solidFill>
                <a:latin typeface="Source Sans Pro"/>
              </a:rPr>
              <a:t>21. </a:t>
            </a:r>
            <a:r>
              <a:rPr lang="en-US" sz="1703" dirty="0" err="1">
                <a:solidFill>
                  <a:srgbClr val="000000"/>
                </a:solidFill>
                <a:latin typeface="Source Sans Pro"/>
              </a:rPr>
              <a:t>Iedereen</a:t>
            </a:r>
            <a:r>
              <a:rPr lang="en-US" sz="1703" dirty="0">
                <a:solidFill>
                  <a:srgbClr val="000000"/>
                </a:solidFill>
                <a:latin typeface="Source Sans Pro"/>
              </a:rPr>
              <a:t> mag </a:t>
            </a:r>
            <a:r>
              <a:rPr lang="en-US" sz="1703" dirty="0" err="1">
                <a:solidFill>
                  <a:srgbClr val="000000"/>
                </a:solidFill>
                <a:latin typeface="Source Sans Pro"/>
              </a:rPr>
              <a:t>meedoen</a:t>
            </a:r>
            <a:r>
              <a:rPr lang="en-US" sz="1703" dirty="0">
                <a:solidFill>
                  <a:srgbClr val="000000"/>
                </a:solidFill>
                <a:latin typeface="Source Sans Pro"/>
              </a:rPr>
              <a:t> </a:t>
            </a:r>
            <a:r>
              <a:rPr lang="en-US" sz="1703" dirty="0" err="1">
                <a:solidFill>
                  <a:srgbClr val="000000"/>
                </a:solidFill>
                <a:latin typeface="Source Sans Pro"/>
              </a:rPr>
              <a:t>aan</a:t>
            </a:r>
            <a:r>
              <a:rPr lang="en-US" sz="1703" dirty="0">
                <a:solidFill>
                  <a:srgbClr val="000000"/>
                </a:solidFill>
                <a:latin typeface="Source Sans Pro"/>
              </a:rPr>
              <a:t> </a:t>
            </a:r>
            <a:r>
              <a:rPr lang="en-US" sz="1703" dirty="0" err="1">
                <a:solidFill>
                  <a:srgbClr val="000000"/>
                </a:solidFill>
                <a:latin typeface="Source Sans Pro"/>
              </a:rPr>
              <a:t>verkiezingen</a:t>
            </a:r>
            <a:r>
              <a:rPr lang="en-US" sz="1703" dirty="0">
                <a:solidFill>
                  <a:srgbClr val="000000"/>
                </a:solidFill>
                <a:latin typeface="Source Sans Pro"/>
              </a:rPr>
              <a:t> </a:t>
            </a:r>
            <a:r>
              <a:rPr lang="en-US" sz="1703" dirty="0" err="1">
                <a:solidFill>
                  <a:srgbClr val="000000"/>
                </a:solidFill>
                <a:latin typeface="Source Sans Pro"/>
              </a:rPr>
              <a:t>en</a:t>
            </a:r>
            <a:r>
              <a:rPr lang="en-US" sz="1703" dirty="0">
                <a:solidFill>
                  <a:srgbClr val="000000"/>
                </a:solidFill>
                <a:latin typeface="Source Sans Pro"/>
              </a:rPr>
              <a:t> </a:t>
            </a:r>
            <a:r>
              <a:rPr lang="en-US" sz="1703" dirty="0" err="1">
                <a:solidFill>
                  <a:srgbClr val="000000"/>
                </a:solidFill>
                <a:latin typeface="Source Sans Pro"/>
              </a:rPr>
              <a:t>zich</a:t>
            </a:r>
            <a:r>
              <a:rPr lang="en-US" sz="1703" dirty="0">
                <a:solidFill>
                  <a:srgbClr val="000000"/>
                </a:solidFill>
                <a:latin typeface="Source Sans Pro"/>
              </a:rPr>
              <a:t> </a:t>
            </a:r>
            <a:r>
              <a:rPr lang="en-US" sz="1703" dirty="0" err="1">
                <a:solidFill>
                  <a:srgbClr val="000000"/>
                </a:solidFill>
                <a:latin typeface="Source Sans Pro"/>
              </a:rPr>
              <a:t>verkiesbaar</a:t>
            </a:r>
            <a:r>
              <a:rPr lang="en-US" sz="1703" dirty="0">
                <a:solidFill>
                  <a:srgbClr val="000000"/>
                </a:solidFill>
                <a:latin typeface="Source Sans Pro"/>
              </a:rPr>
              <a:t> </a:t>
            </a:r>
            <a:r>
              <a:rPr lang="en-US" sz="1703" dirty="0" err="1">
                <a:solidFill>
                  <a:srgbClr val="000000"/>
                </a:solidFill>
                <a:latin typeface="Source Sans Pro"/>
              </a:rPr>
              <a:t>stellen</a:t>
            </a:r>
            <a:r>
              <a:rPr lang="en-US" sz="1703" dirty="0">
                <a:solidFill>
                  <a:srgbClr val="000000"/>
                </a:solidFill>
                <a:latin typeface="Source Sans Pro"/>
              </a:rPr>
              <a:t>.</a:t>
            </a:r>
          </a:p>
          <a:p>
            <a:pPr>
              <a:lnSpc>
                <a:spcPts val="2384"/>
              </a:lnSpc>
              <a:spcBef>
                <a:spcPct val="0"/>
              </a:spcBef>
            </a:pPr>
            <a:r>
              <a:rPr lang="en-US" sz="1703" dirty="0">
                <a:solidFill>
                  <a:srgbClr val="000000"/>
                </a:solidFill>
                <a:latin typeface="Source Sans Pro"/>
              </a:rPr>
              <a:t>22. Je </a:t>
            </a:r>
            <a:r>
              <a:rPr lang="en-US" sz="1703" dirty="0" err="1">
                <a:solidFill>
                  <a:srgbClr val="000000"/>
                </a:solidFill>
                <a:latin typeface="Source Sans Pro"/>
              </a:rPr>
              <a:t>hebt</a:t>
            </a:r>
            <a:r>
              <a:rPr lang="en-US" sz="1703" dirty="0">
                <a:solidFill>
                  <a:srgbClr val="000000"/>
                </a:solidFill>
                <a:latin typeface="Source Sans Pro"/>
              </a:rPr>
              <a:t> </a:t>
            </a:r>
            <a:r>
              <a:rPr lang="en-US" sz="1703" dirty="0" err="1">
                <a:solidFill>
                  <a:srgbClr val="000000"/>
                </a:solidFill>
                <a:latin typeface="Source Sans Pro"/>
              </a:rPr>
              <a:t>recht</a:t>
            </a:r>
            <a:r>
              <a:rPr lang="en-US" sz="1703" dirty="0">
                <a:solidFill>
                  <a:srgbClr val="000000"/>
                </a:solidFill>
                <a:latin typeface="Source Sans Pro"/>
              </a:rPr>
              <a:t> op </a:t>
            </a:r>
            <a:r>
              <a:rPr lang="en-US" sz="1703" dirty="0" err="1">
                <a:solidFill>
                  <a:srgbClr val="000000"/>
                </a:solidFill>
                <a:latin typeface="Source Sans Pro"/>
              </a:rPr>
              <a:t>maatschappelijke</a:t>
            </a:r>
            <a:r>
              <a:rPr lang="en-US" sz="1703" dirty="0">
                <a:solidFill>
                  <a:srgbClr val="000000"/>
                </a:solidFill>
                <a:latin typeface="Source Sans Pro"/>
              </a:rPr>
              <a:t> </a:t>
            </a:r>
            <a:r>
              <a:rPr lang="en-US" sz="1703" dirty="0" err="1">
                <a:solidFill>
                  <a:srgbClr val="000000"/>
                </a:solidFill>
                <a:latin typeface="Source Sans Pro"/>
              </a:rPr>
              <a:t>zekerheid</a:t>
            </a:r>
            <a:r>
              <a:rPr lang="en-US" sz="1703" dirty="0">
                <a:solidFill>
                  <a:srgbClr val="000000"/>
                </a:solidFill>
                <a:latin typeface="Source Sans Pro"/>
              </a:rPr>
              <a:t>.</a:t>
            </a:r>
          </a:p>
          <a:p>
            <a:pPr>
              <a:lnSpc>
                <a:spcPts val="2384"/>
              </a:lnSpc>
              <a:spcBef>
                <a:spcPct val="0"/>
              </a:spcBef>
            </a:pPr>
            <a:r>
              <a:rPr lang="en-US" sz="1703" dirty="0">
                <a:solidFill>
                  <a:srgbClr val="000000"/>
                </a:solidFill>
                <a:latin typeface="Source Sans Pro"/>
              </a:rPr>
              <a:t>23. Je </a:t>
            </a:r>
            <a:r>
              <a:rPr lang="en-US" sz="1703" dirty="0" err="1">
                <a:solidFill>
                  <a:srgbClr val="000000"/>
                </a:solidFill>
                <a:latin typeface="Source Sans Pro"/>
              </a:rPr>
              <a:t>hebt</a:t>
            </a:r>
            <a:r>
              <a:rPr lang="en-US" sz="1703" dirty="0">
                <a:solidFill>
                  <a:srgbClr val="000000"/>
                </a:solidFill>
                <a:latin typeface="Source Sans Pro"/>
              </a:rPr>
              <a:t> </a:t>
            </a:r>
            <a:r>
              <a:rPr lang="en-US" sz="1703" dirty="0" err="1">
                <a:solidFill>
                  <a:srgbClr val="000000"/>
                </a:solidFill>
                <a:latin typeface="Source Sans Pro"/>
              </a:rPr>
              <a:t>recht</a:t>
            </a:r>
            <a:r>
              <a:rPr lang="en-US" sz="1703" dirty="0">
                <a:solidFill>
                  <a:srgbClr val="000000"/>
                </a:solidFill>
                <a:latin typeface="Source Sans Pro"/>
              </a:rPr>
              <a:t> op </a:t>
            </a:r>
            <a:r>
              <a:rPr lang="en-US" sz="1703" dirty="0" err="1">
                <a:solidFill>
                  <a:srgbClr val="000000"/>
                </a:solidFill>
                <a:latin typeface="Source Sans Pro"/>
              </a:rPr>
              <a:t>werk</a:t>
            </a:r>
            <a:r>
              <a:rPr lang="en-US" sz="1703" dirty="0">
                <a:solidFill>
                  <a:srgbClr val="000000"/>
                </a:solidFill>
                <a:latin typeface="Source Sans Pro"/>
              </a:rPr>
              <a:t> </a:t>
            </a:r>
            <a:r>
              <a:rPr lang="en-US" sz="1703" dirty="0" err="1">
                <a:solidFill>
                  <a:srgbClr val="000000"/>
                </a:solidFill>
                <a:latin typeface="Source Sans Pro"/>
              </a:rPr>
              <a:t>naar</a:t>
            </a:r>
            <a:r>
              <a:rPr lang="en-US" sz="1703" dirty="0">
                <a:solidFill>
                  <a:srgbClr val="000000"/>
                </a:solidFill>
                <a:latin typeface="Source Sans Pro"/>
              </a:rPr>
              <a:t> </a:t>
            </a:r>
            <a:r>
              <a:rPr lang="en-US" sz="1703" dirty="0" err="1">
                <a:solidFill>
                  <a:srgbClr val="000000"/>
                </a:solidFill>
                <a:latin typeface="Source Sans Pro"/>
              </a:rPr>
              <a:t>keuze</a:t>
            </a:r>
            <a:r>
              <a:rPr lang="en-US" sz="1703" dirty="0">
                <a:solidFill>
                  <a:srgbClr val="000000"/>
                </a:solidFill>
                <a:latin typeface="Source Sans Pro"/>
              </a:rPr>
              <a:t>, met </a:t>
            </a:r>
            <a:r>
              <a:rPr lang="en-US" sz="1703" dirty="0" err="1">
                <a:solidFill>
                  <a:srgbClr val="000000"/>
                </a:solidFill>
                <a:latin typeface="Source Sans Pro"/>
              </a:rPr>
              <a:t>een</a:t>
            </a:r>
            <a:r>
              <a:rPr lang="en-US" sz="1703" dirty="0">
                <a:solidFill>
                  <a:srgbClr val="000000"/>
                </a:solidFill>
                <a:latin typeface="Source Sans Pro"/>
              </a:rPr>
              <a:t> </a:t>
            </a:r>
            <a:r>
              <a:rPr lang="en-US" sz="1703" dirty="0" err="1">
                <a:solidFill>
                  <a:srgbClr val="000000"/>
                </a:solidFill>
                <a:latin typeface="Source Sans Pro"/>
              </a:rPr>
              <a:t>eerlijk</a:t>
            </a:r>
            <a:r>
              <a:rPr lang="en-US" sz="1703" dirty="0">
                <a:solidFill>
                  <a:srgbClr val="000000"/>
                </a:solidFill>
                <a:latin typeface="Source Sans Pro"/>
              </a:rPr>
              <a:t> loon. </a:t>
            </a:r>
            <a:r>
              <a:rPr lang="en-US" sz="1703" dirty="0" err="1">
                <a:solidFill>
                  <a:srgbClr val="000000"/>
                </a:solidFill>
                <a:latin typeface="Source Sans Pro"/>
              </a:rPr>
              <a:t>Vakbonden</a:t>
            </a:r>
            <a:r>
              <a:rPr lang="en-US" sz="1703" dirty="0">
                <a:solidFill>
                  <a:srgbClr val="000000"/>
                </a:solidFill>
                <a:latin typeface="Source Sans Pro"/>
              </a:rPr>
              <a:t> </a:t>
            </a:r>
            <a:r>
              <a:rPr lang="en-US" sz="1703" dirty="0" err="1">
                <a:solidFill>
                  <a:srgbClr val="000000"/>
                </a:solidFill>
                <a:latin typeface="Source Sans Pro"/>
              </a:rPr>
              <a:t>zijn</a:t>
            </a:r>
            <a:r>
              <a:rPr lang="en-US" sz="1703" dirty="0">
                <a:solidFill>
                  <a:srgbClr val="000000"/>
                </a:solidFill>
                <a:latin typeface="Source Sans Pro"/>
              </a:rPr>
              <a:t> </a:t>
            </a:r>
            <a:r>
              <a:rPr lang="en-US" sz="1703" dirty="0" err="1">
                <a:solidFill>
                  <a:srgbClr val="000000"/>
                </a:solidFill>
                <a:latin typeface="Source Sans Pro"/>
              </a:rPr>
              <a:t>vrij</a:t>
            </a:r>
            <a:r>
              <a:rPr lang="en-US" sz="1703" dirty="0">
                <a:solidFill>
                  <a:srgbClr val="000000"/>
                </a:solidFill>
                <a:latin typeface="Source Sans Pro"/>
              </a:rPr>
              <a:t>.</a:t>
            </a:r>
          </a:p>
          <a:p>
            <a:pPr>
              <a:lnSpc>
                <a:spcPts val="2384"/>
              </a:lnSpc>
              <a:spcBef>
                <a:spcPct val="0"/>
              </a:spcBef>
            </a:pPr>
            <a:r>
              <a:rPr lang="en-US" sz="1703" dirty="0">
                <a:solidFill>
                  <a:srgbClr val="000000"/>
                </a:solidFill>
                <a:latin typeface="Source Sans Pro"/>
              </a:rPr>
              <a:t>24. Je </a:t>
            </a:r>
            <a:r>
              <a:rPr lang="en-US" sz="1703" dirty="0" err="1">
                <a:solidFill>
                  <a:srgbClr val="000000"/>
                </a:solidFill>
                <a:latin typeface="Source Sans Pro"/>
              </a:rPr>
              <a:t>hebt</a:t>
            </a:r>
            <a:r>
              <a:rPr lang="en-US" sz="1703" dirty="0">
                <a:solidFill>
                  <a:srgbClr val="000000"/>
                </a:solidFill>
                <a:latin typeface="Source Sans Pro"/>
              </a:rPr>
              <a:t> </a:t>
            </a:r>
            <a:r>
              <a:rPr lang="en-US" sz="1703" dirty="0" err="1">
                <a:solidFill>
                  <a:srgbClr val="000000"/>
                </a:solidFill>
                <a:latin typeface="Source Sans Pro"/>
              </a:rPr>
              <a:t>recht</a:t>
            </a:r>
            <a:r>
              <a:rPr lang="en-US" sz="1703" dirty="0">
                <a:solidFill>
                  <a:srgbClr val="000000"/>
                </a:solidFill>
                <a:latin typeface="Source Sans Pro"/>
              </a:rPr>
              <a:t> op rust, </a:t>
            </a:r>
            <a:r>
              <a:rPr lang="en-US" sz="1703" dirty="0" err="1">
                <a:solidFill>
                  <a:srgbClr val="000000"/>
                </a:solidFill>
                <a:latin typeface="Source Sans Pro"/>
              </a:rPr>
              <a:t>vrije</a:t>
            </a:r>
            <a:r>
              <a:rPr lang="en-US" sz="1703" dirty="0">
                <a:solidFill>
                  <a:srgbClr val="000000"/>
                </a:solidFill>
                <a:latin typeface="Source Sans Pro"/>
              </a:rPr>
              <a:t> </a:t>
            </a:r>
            <a:r>
              <a:rPr lang="en-US" sz="1703" dirty="0" err="1">
                <a:solidFill>
                  <a:srgbClr val="000000"/>
                </a:solidFill>
                <a:latin typeface="Source Sans Pro"/>
              </a:rPr>
              <a:t>tijd</a:t>
            </a:r>
            <a:r>
              <a:rPr lang="en-US" sz="1703" dirty="0">
                <a:solidFill>
                  <a:srgbClr val="000000"/>
                </a:solidFill>
                <a:latin typeface="Source Sans Pro"/>
              </a:rPr>
              <a:t> </a:t>
            </a:r>
            <a:r>
              <a:rPr lang="en-US" sz="1703" dirty="0" err="1">
                <a:solidFill>
                  <a:srgbClr val="000000"/>
                </a:solidFill>
                <a:latin typeface="Source Sans Pro"/>
              </a:rPr>
              <a:t>en</a:t>
            </a:r>
            <a:r>
              <a:rPr lang="en-US" sz="1703" dirty="0">
                <a:solidFill>
                  <a:srgbClr val="000000"/>
                </a:solidFill>
                <a:latin typeface="Source Sans Pro"/>
              </a:rPr>
              <a:t> </a:t>
            </a:r>
            <a:r>
              <a:rPr lang="en-US" sz="1703" dirty="0" err="1">
                <a:solidFill>
                  <a:srgbClr val="000000"/>
                </a:solidFill>
                <a:latin typeface="Source Sans Pro"/>
              </a:rPr>
              <a:t>betaalde</a:t>
            </a:r>
            <a:r>
              <a:rPr lang="en-US" sz="1703" dirty="0">
                <a:solidFill>
                  <a:srgbClr val="000000"/>
                </a:solidFill>
                <a:latin typeface="Source Sans Pro"/>
              </a:rPr>
              <a:t> </a:t>
            </a:r>
            <a:r>
              <a:rPr lang="en-US" sz="1703" dirty="0" err="1">
                <a:solidFill>
                  <a:srgbClr val="000000"/>
                </a:solidFill>
                <a:latin typeface="Source Sans Pro"/>
              </a:rPr>
              <a:t>vakantie</a:t>
            </a:r>
            <a:r>
              <a:rPr lang="en-US" sz="1703" dirty="0">
                <a:solidFill>
                  <a:srgbClr val="000000"/>
                </a:solidFill>
                <a:latin typeface="Source Sans Pro"/>
              </a:rPr>
              <a:t>.</a:t>
            </a:r>
          </a:p>
          <a:p>
            <a:pPr>
              <a:lnSpc>
                <a:spcPts val="2384"/>
              </a:lnSpc>
              <a:spcBef>
                <a:spcPct val="0"/>
              </a:spcBef>
            </a:pPr>
            <a:r>
              <a:rPr lang="en-US" sz="1703" dirty="0">
                <a:solidFill>
                  <a:srgbClr val="000000"/>
                </a:solidFill>
                <a:latin typeface="Source Sans Pro"/>
              </a:rPr>
              <a:t>25. Je </a:t>
            </a:r>
            <a:r>
              <a:rPr lang="en-US" sz="1703" dirty="0" err="1">
                <a:solidFill>
                  <a:srgbClr val="000000"/>
                </a:solidFill>
                <a:latin typeface="Source Sans Pro"/>
              </a:rPr>
              <a:t>hebt</a:t>
            </a:r>
            <a:r>
              <a:rPr lang="en-US" sz="1703" dirty="0">
                <a:solidFill>
                  <a:srgbClr val="000000"/>
                </a:solidFill>
                <a:latin typeface="Source Sans Pro"/>
              </a:rPr>
              <a:t> </a:t>
            </a:r>
            <a:r>
              <a:rPr lang="en-US" sz="1703" dirty="0" err="1">
                <a:solidFill>
                  <a:srgbClr val="000000"/>
                </a:solidFill>
                <a:latin typeface="Source Sans Pro"/>
              </a:rPr>
              <a:t>recht</a:t>
            </a:r>
            <a:r>
              <a:rPr lang="en-US" sz="1703" dirty="0">
                <a:solidFill>
                  <a:srgbClr val="000000"/>
                </a:solidFill>
                <a:latin typeface="Source Sans Pro"/>
              </a:rPr>
              <a:t> op </a:t>
            </a:r>
            <a:r>
              <a:rPr lang="en-US" sz="1703" dirty="0" err="1">
                <a:solidFill>
                  <a:srgbClr val="000000"/>
                </a:solidFill>
                <a:latin typeface="Source Sans Pro"/>
              </a:rPr>
              <a:t>voldoende</a:t>
            </a:r>
            <a:r>
              <a:rPr lang="en-US" sz="1703" dirty="0">
                <a:solidFill>
                  <a:srgbClr val="000000"/>
                </a:solidFill>
                <a:latin typeface="Source Sans Pro"/>
              </a:rPr>
              <a:t> </a:t>
            </a:r>
            <a:r>
              <a:rPr lang="en-US" sz="1703" dirty="0" err="1">
                <a:solidFill>
                  <a:srgbClr val="000000"/>
                </a:solidFill>
                <a:latin typeface="Source Sans Pro"/>
              </a:rPr>
              <a:t>inkomen</a:t>
            </a:r>
            <a:r>
              <a:rPr lang="en-US" sz="1703" dirty="0">
                <a:solidFill>
                  <a:srgbClr val="000000"/>
                </a:solidFill>
                <a:latin typeface="Source Sans Pro"/>
              </a:rPr>
              <a:t>, zo </a:t>
            </a:r>
            <a:r>
              <a:rPr lang="en-US" sz="1703" dirty="0" err="1">
                <a:solidFill>
                  <a:srgbClr val="000000"/>
                </a:solidFill>
                <a:latin typeface="Source Sans Pro"/>
              </a:rPr>
              <a:t>nodig</a:t>
            </a:r>
            <a:r>
              <a:rPr lang="en-US" sz="1703" dirty="0">
                <a:solidFill>
                  <a:srgbClr val="000000"/>
                </a:solidFill>
                <a:latin typeface="Source Sans Pro"/>
              </a:rPr>
              <a:t> </a:t>
            </a:r>
            <a:r>
              <a:rPr lang="en-US" sz="1703" dirty="0" err="1">
                <a:solidFill>
                  <a:srgbClr val="000000"/>
                </a:solidFill>
                <a:latin typeface="Source Sans Pro"/>
              </a:rPr>
              <a:t>moet</a:t>
            </a:r>
            <a:r>
              <a:rPr lang="en-US" sz="1703" dirty="0">
                <a:solidFill>
                  <a:srgbClr val="000000"/>
                </a:solidFill>
                <a:latin typeface="Source Sans Pro"/>
              </a:rPr>
              <a:t> de </a:t>
            </a:r>
            <a:r>
              <a:rPr lang="en-US" sz="1703" dirty="0" err="1">
                <a:solidFill>
                  <a:srgbClr val="000000"/>
                </a:solidFill>
                <a:latin typeface="Source Sans Pro"/>
              </a:rPr>
              <a:t>staat</a:t>
            </a:r>
            <a:r>
              <a:rPr lang="en-US" sz="1703" dirty="0">
                <a:solidFill>
                  <a:srgbClr val="000000"/>
                </a:solidFill>
                <a:latin typeface="Source Sans Pro"/>
              </a:rPr>
              <a:t> </a:t>
            </a:r>
            <a:r>
              <a:rPr lang="en-US" sz="1703" dirty="0" err="1">
                <a:solidFill>
                  <a:srgbClr val="000000"/>
                </a:solidFill>
                <a:latin typeface="Source Sans Pro"/>
              </a:rPr>
              <a:t>voor</a:t>
            </a:r>
            <a:r>
              <a:rPr lang="en-US" sz="1703" dirty="0">
                <a:solidFill>
                  <a:srgbClr val="000000"/>
                </a:solidFill>
                <a:latin typeface="Source Sans Pro"/>
              </a:rPr>
              <a:t> je </a:t>
            </a:r>
            <a:r>
              <a:rPr lang="en-US" sz="1703" dirty="0" err="1">
                <a:solidFill>
                  <a:srgbClr val="000000"/>
                </a:solidFill>
                <a:latin typeface="Source Sans Pro"/>
              </a:rPr>
              <a:t>zorgen</a:t>
            </a:r>
            <a:r>
              <a:rPr lang="en-US" sz="1703" dirty="0">
                <a:solidFill>
                  <a:srgbClr val="000000"/>
                </a:solidFill>
                <a:latin typeface="Source Sans Pro"/>
              </a:rPr>
              <a:t>.</a:t>
            </a:r>
          </a:p>
          <a:p>
            <a:pPr>
              <a:lnSpc>
                <a:spcPts val="2384"/>
              </a:lnSpc>
              <a:spcBef>
                <a:spcPct val="0"/>
              </a:spcBef>
            </a:pPr>
            <a:r>
              <a:rPr lang="en-US" sz="1703" dirty="0">
                <a:solidFill>
                  <a:srgbClr val="000000"/>
                </a:solidFill>
                <a:latin typeface="Source Sans Pro"/>
              </a:rPr>
              <a:t>26. Je </a:t>
            </a:r>
            <a:r>
              <a:rPr lang="en-US" sz="1703" dirty="0" err="1">
                <a:solidFill>
                  <a:srgbClr val="000000"/>
                </a:solidFill>
                <a:latin typeface="Source Sans Pro"/>
              </a:rPr>
              <a:t>hebt</a:t>
            </a:r>
            <a:r>
              <a:rPr lang="en-US" sz="1703" dirty="0">
                <a:solidFill>
                  <a:srgbClr val="000000"/>
                </a:solidFill>
                <a:latin typeface="Source Sans Pro"/>
              </a:rPr>
              <a:t> </a:t>
            </a:r>
            <a:r>
              <a:rPr lang="en-US" sz="1703" dirty="0" err="1">
                <a:solidFill>
                  <a:srgbClr val="000000"/>
                </a:solidFill>
                <a:latin typeface="Source Sans Pro"/>
              </a:rPr>
              <a:t>recht</a:t>
            </a:r>
            <a:r>
              <a:rPr lang="en-US" sz="1703" dirty="0">
                <a:solidFill>
                  <a:srgbClr val="000000"/>
                </a:solidFill>
                <a:latin typeface="Source Sans Pro"/>
              </a:rPr>
              <a:t> op </a:t>
            </a:r>
            <a:r>
              <a:rPr lang="en-US" sz="1703" dirty="0" err="1">
                <a:solidFill>
                  <a:srgbClr val="000000"/>
                </a:solidFill>
                <a:latin typeface="Source Sans Pro"/>
              </a:rPr>
              <a:t>onderwijs</a:t>
            </a:r>
            <a:r>
              <a:rPr lang="en-US" sz="1703" dirty="0">
                <a:solidFill>
                  <a:srgbClr val="000000"/>
                </a:solidFill>
                <a:latin typeface="Source Sans Pro"/>
              </a:rPr>
              <a:t>.</a:t>
            </a:r>
          </a:p>
          <a:p>
            <a:pPr>
              <a:lnSpc>
                <a:spcPts val="2384"/>
              </a:lnSpc>
              <a:spcBef>
                <a:spcPct val="0"/>
              </a:spcBef>
            </a:pPr>
            <a:r>
              <a:rPr lang="en-US" sz="1703" dirty="0">
                <a:solidFill>
                  <a:srgbClr val="000000"/>
                </a:solidFill>
                <a:latin typeface="Source Sans Pro"/>
              </a:rPr>
              <a:t>27. Je </a:t>
            </a:r>
            <a:r>
              <a:rPr lang="en-US" sz="1703" dirty="0" err="1">
                <a:solidFill>
                  <a:srgbClr val="000000"/>
                </a:solidFill>
                <a:latin typeface="Source Sans Pro"/>
              </a:rPr>
              <a:t>hebt</a:t>
            </a:r>
            <a:r>
              <a:rPr lang="en-US" sz="1703" dirty="0">
                <a:solidFill>
                  <a:srgbClr val="000000"/>
                </a:solidFill>
                <a:latin typeface="Source Sans Pro"/>
              </a:rPr>
              <a:t> </a:t>
            </a:r>
            <a:r>
              <a:rPr lang="en-US" sz="1703" dirty="0" err="1">
                <a:solidFill>
                  <a:srgbClr val="000000"/>
                </a:solidFill>
                <a:latin typeface="Source Sans Pro"/>
              </a:rPr>
              <a:t>recht</a:t>
            </a:r>
            <a:r>
              <a:rPr lang="en-US" sz="1703" dirty="0">
                <a:solidFill>
                  <a:srgbClr val="000000"/>
                </a:solidFill>
                <a:latin typeface="Source Sans Pro"/>
              </a:rPr>
              <a:t> om </a:t>
            </a:r>
            <a:r>
              <a:rPr lang="en-US" sz="1703" dirty="0" err="1">
                <a:solidFill>
                  <a:srgbClr val="000000"/>
                </a:solidFill>
                <a:latin typeface="Source Sans Pro"/>
              </a:rPr>
              <a:t>te</a:t>
            </a:r>
            <a:r>
              <a:rPr lang="en-US" sz="1703" dirty="0">
                <a:solidFill>
                  <a:srgbClr val="000000"/>
                </a:solidFill>
                <a:latin typeface="Source Sans Pro"/>
              </a:rPr>
              <a:t> </a:t>
            </a:r>
            <a:r>
              <a:rPr lang="en-US" sz="1703" dirty="0" err="1">
                <a:solidFill>
                  <a:srgbClr val="000000"/>
                </a:solidFill>
                <a:latin typeface="Source Sans Pro"/>
              </a:rPr>
              <a:t>genieten</a:t>
            </a:r>
            <a:r>
              <a:rPr lang="en-US" sz="1703" dirty="0">
                <a:solidFill>
                  <a:srgbClr val="000000"/>
                </a:solidFill>
                <a:latin typeface="Source Sans Pro"/>
              </a:rPr>
              <a:t> van kunst </a:t>
            </a:r>
            <a:r>
              <a:rPr lang="en-US" sz="1703" dirty="0" err="1">
                <a:solidFill>
                  <a:srgbClr val="000000"/>
                </a:solidFill>
                <a:latin typeface="Source Sans Pro"/>
              </a:rPr>
              <a:t>en</a:t>
            </a:r>
            <a:r>
              <a:rPr lang="en-US" sz="1703" dirty="0">
                <a:solidFill>
                  <a:srgbClr val="000000"/>
                </a:solidFill>
                <a:latin typeface="Source Sans Pro"/>
              </a:rPr>
              <a:t> </a:t>
            </a:r>
            <a:r>
              <a:rPr lang="en-US" sz="1703" dirty="0" err="1">
                <a:solidFill>
                  <a:srgbClr val="000000"/>
                </a:solidFill>
                <a:latin typeface="Source Sans Pro"/>
              </a:rPr>
              <a:t>cultuur</a:t>
            </a:r>
            <a:r>
              <a:rPr lang="en-US" sz="1703" dirty="0">
                <a:solidFill>
                  <a:srgbClr val="000000"/>
                </a:solidFill>
                <a:latin typeface="Source Sans Pro"/>
              </a:rPr>
              <a:t>. </a:t>
            </a:r>
            <a:r>
              <a:rPr lang="en-US" sz="1703" dirty="0" err="1">
                <a:solidFill>
                  <a:srgbClr val="000000"/>
                </a:solidFill>
                <a:latin typeface="Source Sans Pro"/>
              </a:rPr>
              <a:t>Cultuur</a:t>
            </a:r>
            <a:r>
              <a:rPr lang="en-US" sz="1703" dirty="0">
                <a:solidFill>
                  <a:srgbClr val="000000"/>
                </a:solidFill>
                <a:latin typeface="Source Sans Pro"/>
              </a:rPr>
              <a:t> </a:t>
            </a:r>
            <a:r>
              <a:rPr lang="en-US" sz="1703" dirty="0" err="1">
                <a:solidFill>
                  <a:srgbClr val="000000"/>
                </a:solidFill>
                <a:latin typeface="Source Sans Pro"/>
              </a:rPr>
              <a:t>moet</a:t>
            </a:r>
            <a:r>
              <a:rPr lang="en-US" sz="1703" dirty="0">
                <a:solidFill>
                  <a:srgbClr val="000000"/>
                </a:solidFill>
                <a:latin typeface="Source Sans Pro"/>
              </a:rPr>
              <a:t> </a:t>
            </a:r>
            <a:r>
              <a:rPr lang="en-US" sz="1703" dirty="0" err="1">
                <a:solidFill>
                  <a:srgbClr val="000000"/>
                </a:solidFill>
                <a:latin typeface="Source Sans Pro"/>
              </a:rPr>
              <a:t>worden</a:t>
            </a:r>
            <a:r>
              <a:rPr lang="en-US" sz="1703" dirty="0">
                <a:solidFill>
                  <a:srgbClr val="000000"/>
                </a:solidFill>
                <a:latin typeface="Source Sans Pro"/>
              </a:rPr>
              <a:t> </a:t>
            </a:r>
            <a:r>
              <a:rPr lang="en-US" sz="1703" dirty="0" err="1">
                <a:solidFill>
                  <a:srgbClr val="000000"/>
                </a:solidFill>
                <a:latin typeface="Source Sans Pro"/>
              </a:rPr>
              <a:t>beschermd</a:t>
            </a:r>
            <a:r>
              <a:rPr lang="en-US" sz="1703" dirty="0">
                <a:solidFill>
                  <a:srgbClr val="000000"/>
                </a:solidFill>
                <a:latin typeface="Source Sans Pro"/>
              </a:rPr>
              <a:t>.</a:t>
            </a:r>
          </a:p>
          <a:p>
            <a:pPr>
              <a:lnSpc>
                <a:spcPts val="2384"/>
              </a:lnSpc>
              <a:spcBef>
                <a:spcPct val="0"/>
              </a:spcBef>
            </a:pPr>
            <a:r>
              <a:rPr lang="en-US" sz="1703" dirty="0">
                <a:solidFill>
                  <a:srgbClr val="000000"/>
                </a:solidFill>
                <a:latin typeface="Source Sans Pro"/>
              </a:rPr>
              <a:t>28. Alle </a:t>
            </a:r>
            <a:r>
              <a:rPr lang="en-US" sz="1703" dirty="0" err="1">
                <a:solidFill>
                  <a:srgbClr val="000000"/>
                </a:solidFill>
                <a:latin typeface="Source Sans Pro"/>
              </a:rPr>
              <a:t>regeringen</a:t>
            </a:r>
            <a:r>
              <a:rPr lang="en-US" sz="1703" dirty="0">
                <a:solidFill>
                  <a:srgbClr val="000000"/>
                </a:solidFill>
                <a:latin typeface="Source Sans Pro"/>
              </a:rPr>
              <a:t> </a:t>
            </a:r>
            <a:r>
              <a:rPr lang="en-US" sz="1703" dirty="0" err="1">
                <a:solidFill>
                  <a:srgbClr val="000000"/>
                </a:solidFill>
                <a:latin typeface="Source Sans Pro"/>
              </a:rPr>
              <a:t>moeten</a:t>
            </a:r>
            <a:r>
              <a:rPr lang="en-US" sz="1703" dirty="0">
                <a:solidFill>
                  <a:srgbClr val="000000"/>
                </a:solidFill>
                <a:latin typeface="Source Sans Pro"/>
              </a:rPr>
              <a:t> </a:t>
            </a:r>
            <a:r>
              <a:rPr lang="en-US" sz="1703" dirty="0" err="1">
                <a:solidFill>
                  <a:srgbClr val="000000"/>
                </a:solidFill>
                <a:latin typeface="Source Sans Pro"/>
              </a:rPr>
              <a:t>ervoor</a:t>
            </a:r>
            <a:r>
              <a:rPr lang="en-US" sz="1703" dirty="0">
                <a:solidFill>
                  <a:srgbClr val="000000"/>
                </a:solidFill>
                <a:latin typeface="Source Sans Pro"/>
              </a:rPr>
              <a:t> </a:t>
            </a:r>
            <a:r>
              <a:rPr lang="en-US" sz="1703" dirty="0" err="1">
                <a:solidFill>
                  <a:srgbClr val="000000"/>
                </a:solidFill>
                <a:latin typeface="Source Sans Pro"/>
              </a:rPr>
              <a:t>zorgen</a:t>
            </a:r>
            <a:r>
              <a:rPr lang="en-US" sz="1703" dirty="0">
                <a:solidFill>
                  <a:srgbClr val="000000"/>
                </a:solidFill>
                <a:latin typeface="Source Sans Pro"/>
              </a:rPr>
              <a:t> </a:t>
            </a:r>
            <a:r>
              <a:rPr lang="en-US" sz="1703" dirty="0" err="1">
                <a:solidFill>
                  <a:srgbClr val="000000"/>
                </a:solidFill>
                <a:latin typeface="Source Sans Pro"/>
              </a:rPr>
              <a:t>dat</a:t>
            </a:r>
            <a:r>
              <a:rPr lang="en-US" sz="1703" dirty="0">
                <a:solidFill>
                  <a:srgbClr val="000000"/>
                </a:solidFill>
                <a:latin typeface="Source Sans Pro"/>
              </a:rPr>
              <a:t> de </a:t>
            </a:r>
            <a:r>
              <a:rPr lang="en-US" sz="1703" dirty="0" err="1">
                <a:solidFill>
                  <a:srgbClr val="000000"/>
                </a:solidFill>
                <a:latin typeface="Source Sans Pro"/>
              </a:rPr>
              <a:t>mensenrechten</a:t>
            </a:r>
            <a:r>
              <a:rPr lang="en-US" sz="1703" dirty="0">
                <a:solidFill>
                  <a:srgbClr val="000000"/>
                </a:solidFill>
                <a:latin typeface="Source Sans Pro"/>
              </a:rPr>
              <a:t> </a:t>
            </a:r>
            <a:r>
              <a:rPr lang="en-US" sz="1703" dirty="0" err="1">
                <a:solidFill>
                  <a:srgbClr val="000000"/>
                </a:solidFill>
                <a:latin typeface="Source Sans Pro"/>
              </a:rPr>
              <a:t>worden</a:t>
            </a:r>
            <a:r>
              <a:rPr lang="en-US" sz="1703" dirty="0">
                <a:solidFill>
                  <a:srgbClr val="000000"/>
                </a:solidFill>
                <a:latin typeface="Source Sans Pro"/>
              </a:rPr>
              <a:t> </a:t>
            </a:r>
            <a:r>
              <a:rPr lang="en-US" sz="1703" dirty="0" err="1">
                <a:solidFill>
                  <a:srgbClr val="000000"/>
                </a:solidFill>
                <a:latin typeface="Source Sans Pro"/>
              </a:rPr>
              <a:t>nageleefd</a:t>
            </a:r>
            <a:r>
              <a:rPr lang="en-US" sz="1703" dirty="0">
                <a:solidFill>
                  <a:srgbClr val="000000"/>
                </a:solidFill>
                <a:latin typeface="Source Sans Pro"/>
              </a:rPr>
              <a:t>.</a:t>
            </a:r>
          </a:p>
          <a:p>
            <a:pPr>
              <a:lnSpc>
                <a:spcPts val="2384"/>
              </a:lnSpc>
              <a:spcBef>
                <a:spcPct val="0"/>
              </a:spcBef>
            </a:pPr>
            <a:r>
              <a:rPr lang="en-US" sz="1703" dirty="0">
                <a:solidFill>
                  <a:srgbClr val="000000"/>
                </a:solidFill>
                <a:latin typeface="Source Sans Pro"/>
              </a:rPr>
              <a:t>29. De </a:t>
            </a:r>
            <a:r>
              <a:rPr lang="en-US" sz="1703" dirty="0" err="1">
                <a:solidFill>
                  <a:srgbClr val="000000"/>
                </a:solidFill>
                <a:latin typeface="Source Sans Pro"/>
              </a:rPr>
              <a:t>wetten</a:t>
            </a:r>
            <a:r>
              <a:rPr lang="en-US" sz="1703" dirty="0">
                <a:solidFill>
                  <a:srgbClr val="000000"/>
                </a:solidFill>
                <a:latin typeface="Source Sans Pro"/>
              </a:rPr>
              <a:t> </a:t>
            </a:r>
            <a:r>
              <a:rPr lang="en-US" sz="1703" dirty="0" err="1">
                <a:solidFill>
                  <a:srgbClr val="000000"/>
                </a:solidFill>
                <a:latin typeface="Source Sans Pro"/>
              </a:rPr>
              <a:t>en</a:t>
            </a:r>
            <a:r>
              <a:rPr lang="en-US" sz="1703" dirty="0">
                <a:solidFill>
                  <a:srgbClr val="000000"/>
                </a:solidFill>
                <a:latin typeface="Source Sans Pro"/>
              </a:rPr>
              <a:t> de </a:t>
            </a:r>
            <a:r>
              <a:rPr lang="en-US" sz="1703" dirty="0" err="1">
                <a:solidFill>
                  <a:srgbClr val="000000"/>
                </a:solidFill>
                <a:latin typeface="Source Sans Pro"/>
              </a:rPr>
              <a:t>democratie</a:t>
            </a:r>
            <a:r>
              <a:rPr lang="en-US" sz="1703" dirty="0">
                <a:solidFill>
                  <a:srgbClr val="000000"/>
                </a:solidFill>
                <a:latin typeface="Source Sans Pro"/>
              </a:rPr>
              <a:t> </a:t>
            </a:r>
            <a:r>
              <a:rPr lang="en-US" sz="1703" dirty="0" err="1">
                <a:solidFill>
                  <a:srgbClr val="000000"/>
                </a:solidFill>
                <a:latin typeface="Source Sans Pro"/>
              </a:rPr>
              <a:t>moeten</a:t>
            </a:r>
            <a:r>
              <a:rPr lang="en-US" sz="1703" dirty="0">
                <a:solidFill>
                  <a:srgbClr val="000000"/>
                </a:solidFill>
                <a:latin typeface="Source Sans Pro"/>
              </a:rPr>
              <a:t> de </a:t>
            </a:r>
            <a:r>
              <a:rPr lang="en-US" sz="1703" dirty="0" err="1">
                <a:solidFill>
                  <a:srgbClr val="000000"/>
                </a:solidFill>
                <a:latin typeface="Source Sans Pro"/>
              </a:rPr>
              <a:t>mensenrechten</a:t>
            </a:r>
            <a:r>
              <a:rPr lang="en-US" sz="1703" dirty="0">
                <a:solidFill>
                  <a:srgbClr val="000000"/>
                </a:solidFill>
                <a:latin typeface="Source Sans Pro"/>
              </a:rPr>
              <a:t> </a:t>
            </a:r>
            <a:r>
              <a:rPr lang="en-US" sz="1703" dirty="0" err="1">
                <a:solidFill>
                  <a:srgbClr val="000000"/>
                </a:solidFill>
                <a:latin typeface="Source Sans Pro"/>
              </a:rPr>
              <a:t>beschermen</a:t>
            </a:r>
            <a:r>
              <a:rPr lang="en-US" sz="1703" dirty="0">
                <a:solidFill>
                  <a:srgbClr val="000000"/>
                </a:solidFill>
                <a:latin typeface="Source Sans Pro"/>
              </a:rPr>
              <a:t>.</a:t>
            </a:r>
          </a:p>
          <a:p>
            <a:pPr>
              <a:lnSpc>
                <a:spcPts val="2384"/>
              </a:lnSpc>
              <a:spcBef>
                <a:spcPct val="0"/>
              </a:spcBef>
            </a:pPr>
            <a:r>
              <a:rPr lang="en-US" sz="1703" dirty="0">
                <a:solidFill>
                  <a:srgbClr val="000000"/>
                </a:solidFill>
                <a:latin typeface="Source Sans Pro"/>
              </a:rPr>
              <a:t>30. </a:t>
            </a:r>
            <a:r>
              <a:rPr lang="en-US" sz="1703" dirty="0" err="1">
                <a:solidFill>
                  <a:srgbClr val="000000"/>
                </a:solidFill>
                <a:latin typeface="Source Sans Pro"/>
              </a:rPr>
              <a:t>Niets</a:t>
            </a:r>
            <a:r>
              <a:rPr lang="en-US" sz="1703" dirty="0">
                <a:solidFill>
                  <a:srgbClr val="000000"/>
                </a:solidFill>
                <a:latin typeface="Source Sans Pro"/>
              </a:rPr>
              <a:t> van het </a:t>
            </a:r>
            <a:r>
              <a:rPr lang="en-US" sz="1703" dirty="0" err="1">
                <a:solidFill>
                  <a:srgbClr val="000000"/>
                </a:solidFill>
                <a:latin typeface="Source Sans Pro"/>
              </a:rPr>
              <a:t>bovenstaande</a:t>
            </a:r>
            <a:r>
              <a:rPr lang="en-US" sz="1703" dirty="0">
                <a:solidFill>
                  <a:srgbClr val="000000"/>
                </a:solidFill>
                <a:latin typeface="Source Sans Pro"/>
              </a:rPr>
              <a:t> mag </a:t>
            </a:r>
            <a:r>
              <a:rPr lang="en-US" sz="1703" dirty="0" err="1">
                <a:solidFill>
                  <a:srgbClr val="000000"/>
                </a:solidFill>
                <a:latin typeface="Source Sans Pro"/>
              </a:rPr>
              <a:t>misbruikt</a:t>
            </a:r>
            <a:r>
              <a:rPr lang="en-US" sz="1703" dirty="0">
                <a:solidFill>
                  <a:srgbClr val="000000"/>
                </a:solidFill>
                <a:latin typeface="Source Sans Pro"/>
              </a:rPr>
              <a:t> </a:t>
            </a:r>
            <a:r>
              <a:rPr lang="en-US" sz="1703" dirty="0" err="1">
                <a:solidFill>
                  <a:srgbClr val="000000"/>
                </a:solidFill>
                <a:latin typeface="Source Sans Pro"/>
              </a:rPr>
              <a:t>worden</a:t>
            </a:r>
            <a:r>
              <a:rPr lang="en-US" sz="1703" dirty="0">
                <a:solidFill>
                  <a:srgbClr val="000000"/>
                </a:solidFill>
                <a:latin typeface="Source Sans Pro"/>
              </a:rPr>
              <a:t> om de </a:t>
            </a:r>
            <a:r>
              <a:rPr lang="en-US" sz="1703" dirty="0" err="1">
                <a:solidFill>
                  <a:srgbClr val="000000"/>
                </a:solidFill>
                <a:latin typeface="Source Sans Pro"/>
              </a:rPr>
              <a:t>mensenrechten</a:t>
            </a:r>
            <a:r>
              <a:rPr lang="en-US" sz="1703" dirty="0">
                <a:solidFill>
                  <a:srgbClr val="000000"/>
                </a:solidFill>
                <a:latin typeface="Source Sans Pro"/>
              </a:rPr>
              <a:t> </a:t>
            </a:r>
            <a:r>
              <a:rPr lang="en-US" sz="1703" dirty="0" err="1">
                <a:solidFill>
                  <a:srgbClr val="000000"/>
                </a:solidFill>
                <a:latin typeface="Source Sans Pro"/>
              </a:rPr>
              <a:t>teniet</a:t>
            </a:r>
            <a:r>
              <a:rPr lang="en-US" sz="1703" dirty="0">
                <a:solidFill>
                  <a:srgbClr val="000000"/>
                </a:solidFill>
                <a:latin typeface="Source Sans Pro"/>
              </a:rPr>
              <a:t> </a:t>
            </a:r>
            <a:r>
              <a:rPr lang="en-US" sz="1703" dirty="0" err="1">
                <a:solidFill>
                  <a:srgbClr val="000000"/>
                </a:solidFill>
                <a:latin typeface="Source Sans Pro"/>
              </a:rPr>
              <a:t>te</a:t>
            </a:r>
            <a:r>
              <a:rPr lang="en-US" sz="1703" dirty="0">
                <a:solidFill>
                  <a:srgbClr val="000000"/>
                </a:solidFill>
                <a:latin typeface="Source Sans Pro"/>
              </a:rPr>
              <a:t> </a:t>
            </a:r>
            <a:r>
              <a:rPr lang="en-US" sz="1703" dirty="0" err="1">
                <a:solidFill>
                  <a:srgbClr val="000000"/>
                </a:solidFill>
                <a:latin typeface="Source Sans Pro"/>
              </a:rPr>
              <a:t>doen</a:t>
            </a:r>
            <a:r>
              <a:rPr lang="en-US" sz="1703" dirty="0">
                <a:solidFill>
                  <a:srgbClr val="000000"/>
                </a:solidFill>
                <a:latin typeface="Source Sans Pro"/>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D61A8"/>
        </a:solidFill>
        <a:effectLst/>
      </p:bgPr>
    </p:bg>
    <p:spTree>
      <p:nvGrpSpPr>
        <p:cNvPr id="1" name=""/>
        <p:cNvGrpSpPr/>
        <p:nvPr/>
      </p:nvGrpSpPr>
      <p:grpSpPr>
        <a:xfrm>
          <a:off x="0" y="0"/>
          <a:ext cx="0" cy="0"/>
          <a:chOff x="0" y="0"/>
          <a:chExt cx="0" cy="0"/>
        </a:xfrm>
      </p:grpSpPr>
      <p:grpSp>
        <p:nvGrpSpPr>
          <p:cNvPr id="2" name="Group 2"/>
          <p:cNvGrpSpPr/>
          <p:nvPr/>
        </p:nvGrpSpPr>
        <p:grpSpPr>
          <a:xfrm>
            <a:off x="4524027" y="2797416"/>
            <a:ext cx="8889426" cy="4496453"/>
            <a:chOff x="0" y="0"/>
            <a:chExt cx="4317191" cy="2183723"/>
          </a:xfrm>
        </p:grpSpPr>
        <p:sp>
          <p:nvSpPr>
            <p:cNvPr id="3" name="Freeform 3"/>
            <p:cNvSpPr/>
            <p:nvPr/>
          </p:nvSpPr>
          <p:spPr>
            <a:xfrm>
              <a:off x="0" y="0"/>
              <a:ext cx="4317191" cy="2183723"/>
            </a:xfrm>
            <a:custGeom>
              <a:avLst/>
              <a:gdLst/>
              <a:ahLst/>
              <a:cxnLst/>
              <a:rect l="l" t="t" r="r" b="b"/>
              <a:pathLst>
                <a:path w="4317191" h="2183723">
                  <a:moveTo>
                    <a:pt x="0" y="0"/>
                  </a:moveTo>
                  <a:lnTo>
                    <a:pt x="4317191" y="0"/>
                  </a:lnTo>
                  <a:lnTo>
                    <a:pt x="4317191" y="2183723"/>
                  </a:lnTo>
                  <a:lnTo>
                    <a:pt x="0" y="2183723"/>
                  </a:lnTo>
                  <a:close/>
                </a:path>
              </a:pathLst>
            </a:custGeom>
            <a:solidFill>
              <a:srgbClr val="DCCDFF"/>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5" name="TextBox 5"/>
          <p:cNvSpPr txBox="1"/>
          <p:nvPr/>
        </p:nvSpPr>
        <p:spPr>
          <a:xfrm>
            <a:off x="771806" y="4440716"/>
            <a:ext cx="16744388" cy="1086028"/>
          </a:xfrm>
          <a:prstGeom prst="rect">
            <a:avLst/>
          </a:prstGeom>
        </p:spPr>
        <p:txBody>
          <a:bodyPr lIns="0" tIns="0" rIns="0" bIns="0" rtlCol="0" anchor="t">
            <a:spAutoFit/>
          </a:bodyPr>
          <a:lstStyle/>
          <a:p>
            <a:pPr algn="ctr">
              <a:lnSpc>
                <a:spcPts val="8915"/>
              </a:lnSpc>
              <a:spcBef>
                <a:spcPct val="0"/>
              </a:spcBef>
            </a:pPr>
            <a:r>
              <a:rPr lang="en-US" sz="6368">
                <a:solidFill>
                  <a:srgbClr val="FFFFFF"/>
                </a:solidFill>
                <a:latin typeface="Source Sans Pro Bold"/>
              </a:rPr>
              <a:t>Opdracht: Mindmap</a:t>
            </a:r>
          </a:p>
        </p:txBody>
      </p:sp>
      <p:grpSp>
        <p:nvGrpSpPr>
          <p:cNvPr id="6" name="Group 6"/>
          <p:cNvGrpSpPr/>
          <p:nvPr/>
        </p:nvGrpSpPr>
        <p:grpSpPr>
          <a:xfrm>
            <a:off x="4720313" y="2973140"/>
            <a:ext cx="8847374" cy="4516444"/>
            <a:chOff x="0" y="0"/>
            <a:chExt cx="4296768" cy="2193432"/>
          </a:xfrm>
        </p:grpSpPr>
        <p:sp>
          <p:nvSpPr>
            <p:cNvPr id="7" name="Freeform 7"/>
            <p:cNvSpPr/>
            <p:nvPr/>
          </p:nvSpPr>
          <p:spPr>
            <a:xfrm>
              <a:off x="0" y="0"/>
              <a:ext cx="4296768" cy="2193432"/>
            </a:xfrm>
            <a:custGeom>
              <a:avLst/>
              <a:gdLst/>
              <a:ahLst/>
              <a:cxnLst/>
              <a:rect l="l" t="t" r="r" b="b"/>
              <a:pathLst>
                <a:path w="4296768" h="2193432">
                  <a:moveTo>
                    <a:pt x="0" y="0"/>
                  </a:moveTo>
                  <a:lnTo>
                    <a:pt x="4296768" y="0"/>
                  </a:lnTo>
                  <a:lnTo>
                    <a:pt x="4296768" y="2193432"/>
                  </a:lnTo>
                  <a:lnTo>
                    <a:pt x="0" y="2193432"/>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pic>
        <p:nvPicPr>
          <p:cNvPr id="9" name="Afbeelding 8" descr="Afbeelding met symbool&#10;&#10;Automatisch gegenereerde beschrijving">
            <a:extLst>
              <a:ext uri="{FF2B5EF4-FFF2-40B4-BE49-F238E27FC236}">
                <a16:creationId xmlns:a16="http://schemas.microsoft.com/office/drawing/2014/main" id="{8CA54129-455E-2AC7-9E4E-C493A14506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1556" y="3093382"/>
            <a:ext cx="853444" cy="85344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D61A8"/>
        </a:solidFill>
        <a:effectLst/>
      </p:bgPr>
    </p:bg>
    <p:spTree>
      <p:nvGrpSpPr>
        <p:cNvPr id="1" name=""/>
        <p:cNvGrpSpPr/>
        <p:nvPr/>
      </p:nvGrpSpPr>
      <p:grpSpPr>
        <a:xfrm>
          <a:off x="0" y="0"/>
          <a:ext cx="0" cy="0"/>
          <a:chOff x="0" y="0"/>
          <a:chExt cx="0" cy="0"/>
        </a:xfrm>
      </p:grpSpPr>
      <p:grpSp>
        <p:nvGrpSpPr>
          <p:cNvPr id="2" name="Group 2"/>
          <p:cNvGrpSpPr/>
          <p:nvPr/>
        </p:nvGrpSpPr>
        <p:grpSpPr>
          <a:xfrm>
            <a:off x="4554507" y="2797416"/>
            <a:ext cx="8858946" cy="4496453"/>
            <a:chOff x="0" y="0"/>
            <a:chExt cx="4302388" cy="2183723"/>
          </a:xfrm>
        </p:grpSpPr>
        <p:sp>
          <p:nvSpPr>
            <p:cNvPr id="3" name="Freeform 3"/>
            <p:cNvSpPr/>
            <p:nvPr/>
          </p:nvSpPr>
          <p:spPr>
            <a:xfrm>
              <a:off x="0" y="0"/>
              <a:ext cx="4302388" cy="2183723"/>
            </a:xfrm>
            <a:custGeom>
              <a:avLst/>
              <a:gdLst/>
              <a:ahLst/>
              <a:cxnLst/>
              <a:rect l="l" t="t" r="r" b="b"/>
              <a:pathLst>
                <a:path w="4302388" h="2183723">
                  <a:moveTo>
                    <a:pt x="0" y="0"/>
                  </a:moveTo>
                  <a:lnTo>
                    <a:pt x="4302388" y="0"/>
                  </a:lnTo>
                  <a:lnTo>
                    <a:pt x="4302388" y="2183723"/>
                  </a:lnTo>
                  <a:lnTo>
                    <a:pt x="0" y="2183723"/>
                  </a:lnTo>
                  <a:close/>
                </a:path>
              </a:pathLst>
            </a:custGeom>
            <a:solidFill>
              <a:srgbClr val="DCCDFF"/>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5" name="TextBox 5"/>
          <p:cNvSpPr txBox="1"/>
          <p:nvPr/>
        </p:nvSpPr>
        <p:spPr>
          <a:xfrm>
            <a:off x="4957903" y="3502486"/>
            <a:ext cx="8372194" cy="3333928"/>
          </a:xfrm>
          <a:prstGeom prst="rect">
            <a:avLst/>
          </a:prstGeom>
        </p:spPr>
        <p:txBody>
          <a:bodyPr lIns="0" tIns="0" rIns="0" bIns="0" rtlCol="0" anchor="t">
            <a:spAutoFit/>
          </a:bodyPr>
          <a:lstStyle/>
          <a:p>
            <a:pPr algn="ctr">
              <a:lnSpc>
                <a:spcPts val="8915"/>
              </a:lnSpc>
              <a:spcBef>
                <a:spcPct val="0"/>
              </a:spcBef>
            </a:pPr>
            <a:r>
              <a:rPr lang="en-US" sz="6368">
                <a:solidFill>
                  <a:srgbClr val="FFFFFF"/>
                </a:solidFill>
                <a:latin typeface="Source Sans Pro Bold"/>
              </a:rPr>
              <a:t>Opdracht: maak of zoek een bijpassende foto</a:t>
            </a:r>
          </a:p>
        </p:txBody>
      </p:sp>
      <p:grpSp>
        <p:nvGrpSpPr>
          <p:cNvPr id="6" name="Group 6"/>
          <p:cNvGrpSpPr/>
          <p:nvPr/>
        </p:nvGrpSpPr>
        <p:grpSpPr>
          <a:xfrm>
            <a:off x="4720313" y="2973140"/>
            <a:ext cx="8847374" cy="4516444"/>
            <a:chOff x="0" y="0"/>
            <a:chExt cx="4296768" cy="2193432"/>
          </a:xfrm>
        </p:grpSpPr>
        <p:sp>
          <p:nvSpPr>
            <p:cNvPr id="7" name="Freeform 7"/>
            <p:cNvSpPr/>
            <p:nvPr/>
          </p:nvSpPr>
          <p:spPr>
            <a:xfrm>
              <a:off x="0" y="0"/>
              <a:ext cx="4296768" cy="2193432"/>
            </a:xfrm>
            <a:custGeom>
              <a:avLst/>
              <a:gdLst/>
              <a:ahLst/>
              <a:cxnLst/>
              <a:rect l="l" t="t" r="r" b="b"/>
              <a:pathLst>
                <a:path w="4296768" h="2193432">
                  <a:moveTo>
                    <a:pt x="0" y="0"/>
                  </a:moveTo>
                  <a:lnTo>
                    <a:pt x="4296768" y="0"/>
                  </a:lnTo>
                  <a:lnTo>
                    <a:pt x="4296768" y="2193432"/>
                  </a:lnTo>
                  <a:lnTo>
                    <a:pt x="0" y="2193432"/>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pic>
        <p:nvPicPr>
          <p:cNvPr id="9" name="Afbeelding 8" descr="Afbeelding met symbool&#10;&#10;Automatisch gegenereerde beschrijving">
            <a:extLst>
              <a:ext uri="{FF2B5EF4-FFF2-40B4-BE49-F238E27FC236}">
                <a16:creationId xmlns:a16="http://schemas.microsoft.com/office/drawing/2014/main" id="{EE9BC17D-CA3D-DDC4-3BB9-9CBA1E9CE2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1556" y="3093382"/>
            <a:ext cx="853444" cy="85344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2137" y="611851"/>
            <a:ext cx="16347163" cy="1465811"/>
            <a:chOff x="0" y="0"/>
            <a:chExt cx="4305426" cy="386057"/>
          </a:xfrm>
        </p:grpSpPr>
        <p:sp>
          <p:nvSpPr>
            <p:cNvPr id="3" name="Freeform 3"/>
            <p:cNvSpPr/>
            <p:nvPr/>
          </p:nvSpPr>
          <p:spPr>
            <a:xfrm>
              <a:off x="0" y="0"/>
              <a:ext cx="4305426" cy="386057"/>
            </a:xfrm>
            <a:custGeom>
              <a:avLst/>
              <a:gdLst/>
              <a:ahLst/>
              <a:cxnLst/>
              <a:rect l="l" t="t" r="r" b="b"/>
              <a:pathLst>
                <a:path w="4305426" h="386057">
                  <a:moveTo>
                    <a:pt x="0" y="0"/>
                  </a:moveTo>
                  <a:lnTo>
                    <a:pt x="4305426" y="0"/>
                  </a:lnTo>
                  <a:lnTo>
                    <a:pt x="4305426" y="386057"/>
                  </a:lnTo>
                  <a:lnTo>
                    <a:pt x="0" y="386057"/>
                  </a:lnTo>
                  <a:close/>
                </a:path>
              </a:pathLst>
            </a:custGeom>
            <a:solidFill>
              <a:srgbClr val="000000">
                <a:alpha val="0"/>
              </a:srgbClr>
            </a:solidFill>
            <a:ln w="19050" cap="sq">
              <a:solidFill>
                <a:srgbClr val="DCCDFF"/>
              </a:solidFill>
              <a:prstDash val="solid"/>
              <a:miter/>
            </a:ln>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819148" y="521364"/>
            <a:ext cx="16343175" cy="1470660"/>
            <a:chOff x="0" y="0"/>
            <a:chExt cx="4304375" cy="387334"/>
          </a:xfrm>
        </p:grpSpPr>
        <p:sp>
          <p:nvSpPr>
            <p:cNvPr id="6" name="Freeform 6"/>
            <p:cNvSpPr/>
            <p:nvPr/>
          </p:nvSpPr>
          <p:spPr>
            <a:xfrm>
              <a:off x="0" y="0"/>
              <a:ext cx="4304375" cy="387334"/>
            </a:xfrm>
            <a:custGeom>
              <a:avLst/>
              <a:gdLst/>
              <a:ahLst/>
              <a:cxnLst/>
              <a:rect l="l" t="t" r="r" b="b"/>
              <a:pathLst>
                <a:path w="4304375" h="387334">
                  <a:moveTo>
                    <a:pt x="0" y="0"/>
                  </a:moveTo>
                  <a:lnTo>
                    <a:pt x="4304375" y="0"/>
                  </a:lnTo>
                  <a:lnTo>
                    <a:pt x="4304375" y="387334"/>
                  </a:lnTo>
                  <a:lnTo>
                    <a:pt x="0" y="387334"/>
                  </a:lnTo>
                  <a:close/>
                </a:path>
              </a:pathLst>
            </a:custGeom>
            <a:solidFill>
              <a:srgbClr val="000000">
                <a:alpha val="0"/>
              </a:srgbClr>
            </a:solidFill>
            <a:ln w="19050" cap="sq">
              <a:solidFill>
                <a:srgbClr val="000000"/>
              </a:solidFill>
              <a:prstDash val="solid"/>
              <a:miter/>
            </a:ln>
          </p:spPr>
          <p:txBody>
            <a:bodyPr/>
            <a:lstStyle/>
            <a:p>
              <a:endParaRPr lang="nl-NL"/>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8" name="TextBox 8"/>
          <p:cNvSpPr txBox="1"/>
          <p:nvPr/>
        </p:nvSpPr>
        <p:spPr>
          <a:xfrm>
            <a:off x="-2582583" y="530845"/>
            <a:ext cx="23087367" cy="1384935"/>
          </a:xfrm>
          <a:prstGeom prst="rect">
            <a:avLst/>
          </a:prstGeom>
        </p:spPr>
        <p:txBody>
          <a:bodyPr lIns="0" tIns="0" rIns="0" bIns="0" rtlCol="0" anchor="t">
            <a:spAutoFit/>
          </a:bodyPr>
          <a:lstStyle/>
          <a:p>
            <a:pPr algn="ctr">
              <a:lnSpc>
                <a:spcPts val="11340"/>
              </a:lnSpc>
              <a:spcBef>
                <a:spcPct val="0"/>
              </a:spcBef>
            </a:pPr>
            <a:r>
              <a:rPr lang="en-US" sz="8100">
                <a:solidFill>
                  <a:srgbClr val="DCCDFF"/>
                </a:solidFill>
                <a:latin typeface="Source Sans Pro Bold"/>
              </a:rPr>
              <a:t>Als je geen eigen keuze hebt</a:t>
            </a:r>
          </a:p>
        </p:txBody>
      </p:sp>
      <p:sp>
        <p:nvSpPr>
          <p:cNvPr id="9" name="TextBox 9"/>
          <p:cNvSpPr txBox="1"/>
          <p:nvPr/>
        </p:nvSpPr>
        <p:spPr>
          <a:xfrm>
            <a:off x="-2617025" y="481160"/>
            <a:ext cx="23087367" cy="1384935"/>
          </a:xfrm>
          <a:prstGeom prst="rect">
            <a:avLst/>
          </a:prstGeom>
        </p:spPr>
        <p:txBody>
          <a:bodyPr lIns="0" tIns="0" rIns="0" bIns="0" rtlCol="0" anchor="t">
            <a:spAutoFit/>
          </a:bodyPr>
          <a:lstStyle/>
          <a:p>
            <a:pPr algn="ctr">
              <a:lnSpc>
                <a:spcPts val="11340"/>
              </a:lnSpc>
              <a:spcBef>
                <a:spcPct val="0"/>
              </a:spcBef>
            </a:pPr>
            <a:r>
              <a:rPr lang="en-US" sz="8100">
                <a:solidFill>
                  <a:srgbClr val="CEFFE8"/>
                </a:solidFill>
                <a:latin typeface="Source Sans Pro Bold"/>
              </a:rPr>
              <a:t>Als je geen eigen keuze hebt</a:t>
            </a:r>
          </a:p>
        </p:txBody>
      </p:sp>
      <p:sp>
        <p:nvSpPr>
          <p:cNvPr id="10" name="Freeform 10"/>
          <p:cNvSpPr/>
          <p:nvPr/>
        </p:nvSpPr>
        <p:spPr>
          <a:xfrm>
            <a:off x="13937838" y="3256678"/>
            <a:ext cx="2496034" cy="6420667"/>
          </a:xfrm>
          <a:custGeom>
            <a:avLst/>
            <a:gdLst/>
            <a:ahLst/>
            <a:cxnLst/>
            <a:rect l="l" t="t" r="r" b="b"/>
            <a:pathLst>
              <a:path w="2496034" h="6420667">
                <a:moveTo>
                  <a:pt x="0" y="0"/>
                </a:moveTo>
                <a:lnTo>
                  <a:pt x="2496035" y="0"/>
                </a:lnTo>
                <a:lnTo>
                  <a:pt x="2496035" y="6420667"/>
                </a:lnTo>
                <a:lnTo>
                  <a:pt x="0" y="6420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1" name="Freeform 11"/>
          <p:cNvSpPr/>
          <p:nvPr/>
        </p:nvSpPr>
        <p:spPr>
          <a:xfrm>
            <a:off x="13871872" y="3212700"/>
            <a:ext cx="2496034" cy="6420667"/>
          </a:xfrm>
          <a:custGeom>
            <a:avLst/>
            <a:gdLst/>
            <a:ahLst/>
            <a:cxnLst/>
            <a:rect l="l" t="t" r="r" b="b"/>
            <a:pathLst>
              <a:path w="2496034" h="6420667">
                <a:moveTo>
                  <a:pt x="0" y="0"/>
                </a:moveTo>
                <a:lnTo>
                  <a:pt x="2496034" y="0"/>
                </a:lnTo>
                <a:lnTo>
                  <a:pt x="2496034" y="6420667"/>
                </a:lnTo>
                <a:lnTo>
                  <a:pt x="0" y="64206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12" name="Freeform 12"/>
          <p:cNvSpPr/>
          <p:nvPr/>
        </p:nvSpPr>
        <p:spPr>
          <a:xfrm>
            <a:off x="13744035" y="3212700"/>
            <a:ext cx="2496034" cy="6420667"/>
          </a:xfrm>
          <a:custGeom>
            <a:avLst/>
            <a:gdLst/>
            <a:ahLst/>
            <a:cxnLst/>
            <a:rect l="l" t="t" r="r" b="b"/>
            <a:pathLst>
              <a:path w="2496034" h="6420667">
                <a:moveTo>
                  <a:pt x="0" y="0"/>
                </a:moveTo>
                <a:lnTo>
                  <a:pt x="2496035" y="0"/>
                </a:lnTo>
                <a:lnTo>
                  <a:pt x="2496035" y="6420667"/>
                </a:lnTo>
                <a:lnTo>
                  <a:pt x="0" y="64206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a:p>
        </p:txBody>
      </p:sp>
      <p:grpSp>
        <p:nvGrpSpPr>
          <p:cNvPr id="13" name="Group 13"/>
          <p:cNvGrpSpPr/>
          <p:nvPr/>
        </p:nvGrpSpPr>
        <p:grpSpPr>
          <a:xfrm>
            <a:off x="-195329" y="-198934"/>
            <a:ext cx="18686724" cy="10687590"/>
            <a:chOff x="0" y="0"/>
            <a:chExt cx="4921606" cy="2814838"/>
          </a:xfrm>
        </p:grpSpPr>
        <p:sp>
          <p:nvSpPr>
            <p:cNvPr id="14" name="Freeform 14"/>
            <p:cNvSpPr/>
            <p:nvPr/>
          </p:nvSpPr>
          <p:spPr>
            <a:xfrm>
              <a:off x="0" y="0"/>
              <a:ext cx="4921607" cy="2814838"/>
            </a:xfrm>
            <a:custGeom>
              <a:avLst/>
              <a:gdLst/>
              <a:ahLst/>
              <a:cxnLst/>
              <a:rect l="l" t="t" r="r" b="b"/>
              <a:pathLst>
                <a:path w="4921607" h="2814838">
                  <a:moveTo>
                    <a:pt x="0" y="0"/>
                  </a:moveTo>
                  <a:lnTo>
                    <a:pt x="4921607" y="0"/>
                  </a:lnTo>
                  <a:lnTo>
                    <a:pt x="4921607"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15" name="TextBox 15"/>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16" name="TextBox 16"/>
          <p:cNvSpPr txBox="1"/>
          <p:nvPr/>
        </p:nvSpPr>
        <p:spPr>
          <a:xfrm>
            <a:off x="-2674693" y="481160"/>
            <a:ext cx="23087367" cy="1384935"/>
          </a:xfrm>
          <a:prstGeom prst="rect">
            <a:avLst/>
          </a:prstGeom>
        </p:spPr>
        <p:txBody>
          <a:bodyPr lIns="0" tIns="0" rIns="0" bIns="0" rtlCol="0" anchor="t">
            <a:spAutoFit/>
          </a:bodyPr>
          <a:lstStyle/>
          <a:p>
            <a:pPr algn="ctr">
              <a:lnSpc>
                <a:spcPts val="11340"/>
              </a:lnSpc>
              <a:spcBef>
                <a:spcPct val="0"/>
              </a:spcBef>
            </a:pPr>
            <a:r>
              <a:rPr lang="en-US" sz="8100">
                <a:solidFill>
                  <a:srgbClr val="000000"/>
                </a:solidFill>
                <a:latin typeface="Source Sans Pro Bold"/>
              </a:rPr>
              <a:t>Als je geen eigen keuze hebt</a:t>
            </a:r>
          </a:p>
        </p:txBody>
      </p:sp>
      <p:sp>
        <p:nvSpPr>
          <p:cNvPr id="17" name="TextBox 17"/>
          <p:cNvSpPr txBox="1"/>
          <p:nvPr/>
        </p:nvSpPr>
        <p:spPr>
          <a:xfrm>
            <a:off x="912137" y="2504178"/>
            <a:ext cx="10564814" cy="860425"/>
          </a:xfrm>
          <a:prstGeom prst="rect">
            <a:avLst/>
          </a:prstGeom>
        </p:spPr>
        <p:txBody>
          <a:bodyPr lIns="0" tIns="0" rIns="0" bIns="0" rtlCol="0" anchor="t">
            <a:spAutoFit/>
          </a:bodyPr>
          <a:lstStyle/>
          <a:p>
            <a:pPr>
              <a:lnSpc>
                <a:spcPts val="3499"/>
              </a:lnSpc>
              <a:spcBef>
                <a:spcPct val="0"/>
              </a:spcBef>
            </a:pPr>
            <a:r>
              <a:rPr lang="en-US" sz="2499">
                <a:solidFill>
                  <a:srgbClr val="000000"/>
                </a:solidFill>
                <a:latin typeface="Source Sans Pro"/>
              </a:rPr>
              <a:t>Zouden deze mensenrechten voor iedereen in Nederland gelden? Of zijn er misschien ook jongeren voor wie dit niet vanzelfsprekend is? </a:t>
            </a:r>
          </a:p>
        </p:txBody>
      </p:sp>
      <p:grpSp>
        <p:nvGrpSpPr>
          <p:cNvPr id="18" name="Group 15">
            <a:extLst>
              <a:ext uri="{FF2B5EF4-FFF2-40B4-BE49-F238E27FC236}">
                <a16:creationId xmlns:a16="http://schemas.microsoft.com/office/drawing/2014/main" id="{9250463D-5C47-CCB1-4518-926E8605A7DF}"/>
              </a:ext>
            </a:extLst>
          </p:cNvPr>
          <p:cNvGrpSpPr/>
          <p:nvPr/>
        </p:nvGrpSpPr>
        <p:grpSpPr>
          <a:xfrm>
            <a:off x="152400" y="114300"/>
            <a:ext cx="17970444" cy="9982200"/>
            <a:chOff x="0" y="0"/>
            <a:chExt cx="4913579" cy="2814838"/>
          </a:xfrm>
        </p:grpSpPr>
        <p:sp>
          <p:nvSpPr>
            <p:cNvPr id="19" name="Freeform 16">
              <a:extLst>
                <a:ext uri="{FF2B5EF4-FFF2-40B4-BE49-F238E27FC236}">
                  <a16:creationId xmlns:a16="http://schemas.microsoft.com/office/drawing/2014/main" id="{5C99B6C9-0581-8D94-59EF-51612A57E43F}"/>
                </a:ext>
              </a:extLst>
            </p:cNvPr>
            <p:cNvSpPr/>
            <p:nvPr/>
          </p:nvSpPr>
          <p:spPr>
            <a:xfrm>
              <a:off x="0" y="0"/>
              <a:ext cx="4913579" cy="2814838"/>
            </a:xfrm>
            <a:custGeom>
              <a:avLst/>
              <a:gdLst/>
              <a:ahLst/>
              <a:cxnLst/>
              <a:rect l="l" t="t" r="r" b="b"/>
              <a:pathLst>
                <a:path w="4913579" h="2814838">
                  <a:moveTo>
                    <a:pt x="0" y="0"/>
                  </a:moveTo>
                  <a:lnTo>
                    <a:pt x="4913579" y="0"/>
                  </a:lnTo>
                  <a:lnTo>
                    <a:pt x="4913579"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20" name="TextBox 17">
              <a:extLst>
                <a:ext uri="{FF2B5EF4-FFF2-40B4-BE49-F238E27FC236}">
                  <a16:creationId xmlns:a16="http://schemas.microsoft.com/office/drawing/2014/main" id="{DD568F82-BE6E-DD13-693F-072C162E4BEB}"/>
                </a:ext>
              </a:extLst>
            </p:cNvPr>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pic>
        <p:nvPicPr>
          <p:cNvPr id="21" name="Afbeelding 20" descr="Afbeelding met symbool&#10;&#10;Automatisch gegenereerde beschrijving">
            <a:extLst>
              <a:ext uri="{FF2B5EF4-FFF2-40B4-BE49-F238E27FC236}">
                <a16:creationId xmlns:a16="http://schemas.microsoft.com/office/drawing/2014/main" id="{28677B81-8EB3-77D5-2DFF-12524211233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2838" y="690389"/>
            <a:ext cx="853444" cy="85344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CCDFF"/>
        </a:solidFill>
        <a:effectLst/>
      </p:bgPr>
    </p:bg>
    <p:spTree>
      <p:nvGrpSpPr>
        <p:cNvPr id="1" name=""/>
        <p:cNvGrpSpPr/>
        <p:nvPr/>
      </p:nvGrpSpPr>
      <p:grpSpPr>
        <a:xfrm>
          <a:off x="0" y="0"/>
          <a:ext cx="0" cy="0"/>
          <a:chOff x="0" y="0"/>
          <a:chExt cx="0" cy="0"/>
        </a:xfrm>
      </p:grpSpPr>
      <p:grpSp>
        <p:nvGrpSpPr>
          <p:cNvPr id="2" name="Group 2"/>
          <p:cNvGrpSpPr/>
          <p:nvPr/>
        </p:nvGrpSpPr>
        <p:grpSpPr>
          <a:xfrm rot="1871463">
            <a:off x="34321" y="-1982265"/>
            <a:ext cx="26651979" cy="23320481"/>
            <a:chOff x="0" y="0"/>
            <a:chExt cx="812800" cy="711200"/>
          </a:xfrm>
        </p:grpSpPr>
        <p:sp>
          <p:nvSpPr>
            <p:cNvPr id="3" name="Freeform 3"/>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CEFFE8"/>
            </a:solidFill>
          </p:spPr>
          <p:txBody>
            <a:bodyPr/>
            <a:lstStyle/>
            <a:p>
              <a:endParaRPr lang="nl-NL"/>
            </a:p>
          </p:txBody>
        </p:sp>
        <p:sp>
          <p:nvSpPr>
            <p:cNvPr id="4" name="TextBox 4"/>
            <p:cNvSpPr txBox="1"/>
            <p:nvPr/>
          </p:nvSpPr>
          <p:spPr>
            <a:xfrm>
              <a:off x="127000" y="301625"/>
              <a:ext cx="558800" cy="358775"/>
            </a:xfrm>
            <a:prstGeom prst="rect">
              <a:avLst/>
            </a:prstGeom>
          </p:spPr>
          <p:txBody>
            <a:bodyPr lIns="50800" tIns="50800" rIns="50800" bIns="50800" rtlCol="0" anchor="ctr"/>
            <a:lstStyle/>
            <a:p>
              <a:pPr algn="ctr">
                <a:lnSpc>
                  <a:spcPts val="2100"/>
                </a:lnSpc>
              </a:pPr>
              <a:endParaRPr/>
            </a:p>
          </p:txBody>
        </p:sp>
      </p:grpSp>
      <p:sp>
        <p:nvSpPr>
          <p:cNvPr id="5" name="Freeform 5"/>
          <p:cNvSpPr/>
          <p:nvPr/>
        </p:nvSpPr>
        <p:spPr>
          <a:xfrm>
            <a:off x="11025146" y="4267504"/>
            <a:ext cx="6472909" cy="5574793"/>
          </a:xfrm>
          <a:custGeom>
            <a:avLst/>
            <a:gdLst/>
            <a:ahLst/>
            <a:cxnLst/>
            <a:rect l="l" t="t" r="r" b="b"/>
            <a:pathLst>
              <a:path w="6472909" h="5574793">
                <a:moveTo>
                  <a:pt x="0" y="0"/>
                </a:moveTo>
                <a:lnTo>
                  <a:pt x="6472909" y="0"/>
                </a:lnTo>
                <a:lnTo>
                  <a:pt x="6472909" y="5574793"/>
                </a:lnTo>
                <a:lnTo>
                  <a:pt x="0" y="55747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6" name="Freeform 6"/>
          <p:cNvSpPr/>
          <p:nvPr/>
        </p:nvSpPr>
        <p:spPr>
          <a:xfrm>
            <a:off x="10901109" y="4124895"/>
            <a:ext cx="6472909" cy="5574793"/>
          </a:xfrm>
          <a:custGeom>
            <a:avLst/>
            <a:gdLst/>
            <a:ahLst/>
            <a:cxnLst/>
            <a:rect l="l" t="t" r="r" b="b"/>
            <a:pathLst>
              <a:path w="6472909" h="5574793">
                <a:moveTo>
                  <a:pt x="0" y="0"/>
                </a:moveTo>
                <a:lnTo>
                  <a:pt x="6472910" y="0"/>
                </a:lnTo>
                <a:lnTo>
                  <a:pt x="6472910" y="5574793"/>
                </a:lnTo>
                <a:lnTo>
                  <a:pt x="0" y="55747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7" name="TextBox 7"/>
          <p:cNvSpPr txBox="1"/>
          <p:nvPr/>
        </p:nvSpPr>
        <p:spPr>
          <a:xfrm>
            <a:off x="940209" y="459896"/>
            <a:ext cx="10823747" cy="3107624"/>
          </a:xfrm>
          <a:prstGeom prst="rect">
            <a:avLst/>
          </a:prstGeom>
        </p:spPr>
        <p:txBody>
          <a:bodyPr lIns="0" tIns="0" rIns="0" bIns="0" rtlCol="0" anchor="t">
            <a:spAutoFit/>
          </a:bodyPr>
          <a:lstStyle/>
          <a:p>
            <a:pPr>
              <a:lnSpc>
                <a:spcPts val="8158"/>
              </a:lnSpc>
            </a:pPr>
            <a:r>
              <a:rPr lang="en-US" sz="6799">
                <a:solidFill>
                  <a:srgbClr val="CEFFE8"/>
                </a:solidFill>
                <a:latin typeface="Source Sans Pro Bold"/>
              </a:rPr>
              <a:t>(Sub)culturen in Nederland: verschillende normen, waarden &amp; gewoontes</a:t>
            </a:r>
          </a:p>
        </p:txBody>
      </p:sp>
      <p:sp>
        <p:nvSpPr>
          <p:cNvPr id="8" name="TextBox 8"/>
          <p:cNvSpPr txBox="1"/>
          <p:nvPr/>
        </p:nvSpPr>
        <p:spPr>
          <a:xfrm>
            <a:off x="894014" y="437451"/>
            <a:ext cx="11639316" cy="3107624"/>
          </a:xfrm>
          <a:prstGeom prst="rect">
            <a:avLst/>
          </a:prstGeom>
        </p:spPr>
        <p:txBody>
          <a:bodyPr lIns="0" tIns="0" rIns="0" bIns="0" rtlCol="0" anchor="t">
            <a:spAutoFit/>
          </a:bodyPr>
          <a:lstStyle/>
          <a:p>
            <a:pPr>
              <a:lnSpc>
                <a:spcPts val="8158"/>
              </a:lnSpc>
            </a:pPr>
            <a:r>
              <a:rPr lang="en-US" sz="6799">
                <a:solidFill>
                  <a:srgbClr val="000000"/>
                </a:solidFill>
                <a:latin typeface="Source Sans Pro Bold"/>
              </a:rPr>
              <a:t>(Sub)culturen in Nederland: verschillende normen, waarden &amp; gewoontes</a:t>
            </a:r>
          </a:p>
        </p:txBody>
      </p:sp>
      <p:sp>
        <p:nvSpPr>
          <p:cNvPr id="9" name="TextBox 9"/>
          <p:cNvSpPr txBox="1"/>
          <p:nvPr/>
        </p:nvSpPr>
        <p:spPr>
          <a:xfrm>
            <a:off x="912137" y="3932421"/>
            <a:ext cx="7149618" cy="3051175"/>
          </a:xfrm>
          <a:prstGeom prst="rect">
            <a:avLst/>
          </a:prstGeom>
        </p:spPr>
        <p:txBody>
          <a:bodyPr lIns="0" tIns="0" rIns="0" bIns="0" rtlCol="0" anchor="t">
            <a:spAutoFit/>
          </a:bodyPr>
          <a:lstStyle/>
          <a:p>
            <a:pPr>
              <a:lnSpc>
                <a:spcPts val="3499"/>
              </a:lnSpc>
            </a:pPr>
            <a:r>
              <a:rPr lang="en-US" sz="2499">
                <a:solidFill>
                  <a:srgbClr val="000000"/>
                </a:solidFill>
                <a:latin typeface="Source Sans Pro"/>
              </a:rPr>
              <a:t>In Nederland hebben we veel verschillende soorten mensen, gezinnen, families en gemeenschappen. Ieder persoon, maar ook ieder gezin, familie of gemeenschap heeft andere normen en waarden, gewoontes en regels. </a:t>
            </a:r>
          </a:p>
          <a:p>
            <a:pPr>
              <a:lnSpc>
                <a:spcPts val="3499"/>
              </a:lnSpc>
            </a:pPr>
            <a:endParaRPr lang="en-US" sz="2499">
              <a:solidFill>
                <a:srgbClr val="000000"/>
              </a:solidFill>
              <a:latin typeface="Source Sans Pro"/>
            </a:endParaRPr>
          </a:p>
          <a:p>
            <a:pPr>
              <a:lnSpc>
                <a:spcPts val="3499"/>
              </a:lnSpc>
              <a:spcBef>
                <a:spcPct val="0"/>
              </a:spcBef>
            </a:pPr>
            <a:endParaRPr lang="en-US" sz="2499">
              <a:solidFill>
                <a:srgbClr val="000000"/>
              </a:solidFill>
              <a:latin typeface="Source Sans Pro"/>
            </a:endParaRPr>
          </a:p>
        </p:txBody>
      </p:sp>
      <p:sp>
        <p:nvSpPr>
          <p:cNvPr id="10" name="AutoShape 10"/>
          <p:cNvSpPr/>
          <p:nvPr/>
        </p:nvSpPr>
        <p:spPr>
          <a:xfrm flipV="1">
            <a:off x="-798995" y="16636"/>
            <a:ext cx="19336347" cy="10787459"/>
          </a:xfrm>
          <a:prstGeom prst="line">
            <a:avLst/>
          </a:prstGeom>
          <a:ln w="38100" cap="flat">
            <a:solidFill>
              <a:srgbClr val="000000"/>
            </a:solidFill>
            <a:prstDash val="solid"/>
            <a:headEnd type="none" w="sm" len="sm"/>
            <a:tailEnd type="none" w="sm" len="sm"/>
          </a:ln>
        </p:spPr>
        <p:txBody>
          <a:bodyPr/>
          <a:lstStyle/>
          <a:p>
            <a:endParaRPr lang="nl-NL"/>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06781" y="2861310"/>
            <a:ext cx="9469239" cy="6396990"/>
            <a:chOff x="0" y="0"/>
            <a:chExt cx="2493956" cy="1684804"/>
          </a:xfrm>
        </p:grpSpPr>
        <p:sp>
          <p:nvSpPr>
            <p:cNvPr id="3" name="Freeform 3"/>
            <p:cNvSpPr/>
            <p:nvPr/>
          </p:nvSpPr>
          <p:spPr>
            <a:xfrm>
              <a:off x="0" y="0"/>
              <a:ext cx="2493956" cy="1684804"/>
            </a:xfrm>
            <a:custGeom>
              <a:avLst/>
              <a:gdLst/>
              <a:ahLst/>
              <a:cxnLst/>
              <a:rect l="l" t="t" r="r" b="b"/>
              <a:pathLst>
                <a:path w="2493956" h="1684804">
                  <a:moveTo>
                    <a:pt x="0" y="0"/>
                  </a:moveTo>
                  <a:lnTo>
                    <a:pt x="2493956" y="0"/>
                  </a:lnTo>
                  <a:lnTo>
                    <a:pt x="2493956" y="1684804"/>
                  </a:lnTo>
                  <a:lnTo>
                    <a:pt x="0" y="1684804"/>
                  </a:lnTo>
                  <a:close/>
                </a:path>
              </a:pathLst>
            </a:custGeom>
            <a:solidFill>
              <a:srgbClr val="DCCDFF"/>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5" name="TextBox 5"/>
          <p:cNvSpPr txBox="1"/>
          <p:nvPr/>
        </p:nvSpPr>
        <p:spPr>
          <a:xfrm>
            <a:off x="6369287" y="3775563"/>
            <a:ext cx="2337015" cy="1228725"/>
          </a:xfrm>
          <a:prstGeom prst="rect">
            <a:avLst/>
          </a:prstGeom>
        </p:spPr>
        <p:txBody>
          <a:bodyPr lIns="0" tIns="0" rIns="0" bIns="0" rtlCol="0" anchor="t">
            <a:spAutoFit/>
          </a:bodyPr>
          <a:lstStyle/>
          <a:p>
            <a:pPr>
              <a:lnSpc>
                <a:spcPts val="9721"/>
              </a:lnSpc>
            </a:pPr>
            <a:r>
              <a:rPr lang="en-US" sz="8101">
                <a:solidFill>
                  <a:srgbClr val="DCCDFF"/>
                </a:solidFill>
                <a:latin typeface="Source Sans Pro Bold"/>
              </a:rPr>
              <a:t>Quiz</a:t>
            </a:r>
          </a:p>
        </p:txBody>
      </p:sp>
      <p:sp>
        <p:nvSpPr>
          <p:cNvPr id="6" name="TextBox 6"/>
          <p:cNvSpPr txBox="1"/>
          <p:nvPr/>
        </p:nvSpPr>
        <p:spPr>
          <a:xfrm>
            <a:off x="6369287" y="5812155"/>
            <a:ext cx="5141079" cy="247650"/>
          </a:xfrm>
          <a:prstGeom prst="rect">
            <a:avLst/>
          </a:prstGeom>
        </p:spPr>
        <p:txBody>
          <a:bodyPr lIns="0" tIns="0" rIns="0" bIns="0" rtlCol="0" anchor="t">
            <a:spAutoFit/>
          </a:bodyPr>
          <a:lstStyle/>
          <a:p>
            <a:pPr algn="ctr">
              <a:lnSpc>
                <a:spcPts val="2099"/>
              </a:lnSpc>
              <a:spcBef>
                <a:spcPct val="0"/>
              </a:spcBef>
            </a:pPr>
            <a:r>
              <a:rPr lang="en-US" sz="1499">
                <a:solidFill>
                  <a:srgbClr val="000000"/>
                </a:solidFill>
                <a:latin typeface="TT Commons Pro Bold"/>
              </a:rPr>
              <a:t>(VIDEO HIER)</a:t>
            </a:r>
          </a:p>
        </p:txBody>
      </p:sp>
      <p:grpSp>
        <p:nvGrpSpPr>
          <p:cNvPr id="7" name="Group 7"/>
          <p:cNvGrpSpPr/>
          <p:nvPr/>
        </p:nvGrpSpPr>
        <p:grpSpPr>
          <a:xfrm>
            <a:off x="-194342" y="-200295"/>
            <a:ext cx="18671484" cy="10687590"/>
            <a:chOff x="0" y="0"/>
            <a:chExt cx="4917593" cy="2814838"/>
          </a:xfrm>
        </p:grpSpPr>
        <p:sp>
          <p:nvSpPr>
            <p:cNvPr id="8" name="Freeform 8"/>
            <p:cNvSpPr/>
            <p:nvPr/>
          </p:nvSpPr>
          <p:spPr>
            <a:xfrm>
              <a:off x="0" y="0"/>
              <a:ext cx="4917592" cy="2814838"/>
            </a:xfrm>
            <a:custGeom>
              <a:avLst/>
              <a:gdLst/>
              <a:ahLst/>
              <a:cxnLst/>
              <a:rect l="l" t="t" r="r" b="b"/>
              <a:pathLst>
                <a:path w="4917592" h="2814838">
                  <a:moveTo>
                    <a:pt x="0" y="0"/>
                  </a:moveTo>
                  <a:lnTo>
                    <a:pt x="4917592" y="0"/>
                  </a:lnTo>
                  <a:lnTo>
                    <a:pt x="4917592"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9" name="TextBox 9"/>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10" name="TextBox 10"/>
          <p:cNvSpPr txBox="1"/>
          <p:nvPr/>
        </p:nvSpPr>
        <p:spPr>
          <a:xfrm>
            <a:off x="-505994" y="1005071"/>
            <a:ext cx="19548771" cy="818032"/>
          </a:xfrm>
          <a:prstGeom prst="rect">
            <a:avLst/>
          </a:prstGeom>
        </p:spPr>
        <p:txBody>
          <a:bodyPr lIns="0" tIns="0" rIns="0" bIns="0" rtlCol="0" anchor="t">
            <a:spAutoFit/>
          </a:bodyPr>
          <a:lstStyle/>
          <a:p>
            <a:pPr algn="ctr">
              <a:lnSpc>
                <a:spcPts val="6757"/>
              </a:lnSpc>
              <a:spcBef>
                <a:spcPct val="0"/>
              </a:spcBef>
            </a:pPr>
            <a:r>
              <a:rPr lang="en-US" sz="4826">
                <a:solidFill>
                  <a:srgbClr val="DCCDFF"/>
                </a:solidFill>
                <a:latin typeface="Source Sans Pro Bold"/>
              </a:rPr>
              <a:t>Weer even scherp: wat zijn normen &amp; waarden ook alweer?</a:t>
            </a:r>
          </a:p>
        </p:txBody>
      </p:sp>
      <p:sp>
        <p:nvSpPr>
          <p:cNvPr id="11" name="TextBox 11"/>
          <p:cNvSpPr txBox="1"/>
          <p:nvPr/>
        </p:nvSpPr>
        <p:spPr>
          <a:xfrm>
            <a:off x="-545243" y="972743"/>
            <a:ext cx="19548771" cy="818032"/>
          </a:xfrm>
          <a:prstGeom prst="rect">
            <a:avLst/>
          </a:prstGeom>
        </p:spPr>
        <p:txBody>
          <a:bodyPr lIns="0" tIns="0" rIns="0" bIns="0" rtlCol="0" anchor="t">
            <a:spAutoFit/>
          </a:bodyPr>
          <a:lstStyle/>
          <a:p>
            <a:pPr algn="ctr">
              <a:lnSpc>
                <a:spcPts val="6757"/>
              </a:lnSpc>
              <a:spcBef>
                <a:spcPct val="0"/>
              </a:spcBef>
            </a:pPr>
            <a:r>
              <a:rPr lang="en-US" sz="4826">
                <a:solidFill>
                  <a:srgbClr val="CEFFE8"/>
                </a:solidFill>
                <a:latin typeface="Source Sans Pro Bold"/>
              </a:rPr>
              <a:t>Weer even scherp: wat zijn normen &amp; waarden ook alweer?</a:t>
            </a:r>
          </a:p>
        </p:txBody>
      </p:sp>
      <p:sp>
        <p:nvSpPr>
          <p:cNvPr id="12" name="TextBox 12"/>
          <p:cNvSpPr txBox="1"/>
          <p:nvPr/>
        </p:nvSpPr>
        <p:spPr>
          <a:xfrm>
            <a:off x="-594885" y="942975"/>
            <a:ext cx="19548771" cy="818032"/>
          </a:xfrm>
          <a:prstGeom prst="rect">
            <a:avLst/>
          </a:prstGeom>
        </p:spPr>
        <p:txBody>
          <a:bodyPr lIns="0" tIns="0" rIns="0" bIns="0" rtlCol="0" anchor="t">
            <a:spAutoFit/>
          </a:bodyPr>
          <a:lstStyle/>
          <a:p>
            <a:pPr algn="ctr">
              <a:lnSpc>
                <a:spcPts val="6757"/>
              </a:lnSpc>
              <a:spcBef>
                <a:spcPct val="0"/>
              </a:spcBef>
            </a:pPr>
            <a:r>
              <a:rPr lang="en-US" sz="4826">
                <a:solidFill>
                  <a:srgbClr val="000000"/>
                </a:solidFill>
                <a:latin typeface="Source Sans Pro Bold"/>
              </a:rPr>
              <a:t>Weer even scherp: wat zijn normen &amp; waarden ook alweer?</a:t>
            </a:r>
          </a:p>
        </p:txBody>
      </p:sp>
      <p:grpSp>
        <p:nvGrpSpPr>
          <p:cNvPr id="13" name="Group 13"/>
          <p:cNvGrpSpPr/>
          <p:nvPr/>
        </p:nvGrpSpPr>
        <p:grpSpPr>
          <a:xfrm>
            <a:off x="1102056" y="769289"/>
            <a:ext cx="16347163" cy="1465811"/>
            <a:chOff x="0" y="0"/>
            <a:chExt cx="4305426" cy="386057"/>
          </a:xfrm>
        </p:grpSpPr>
        <p:sp>
          <p:nvSpPr>
            <p:cNvPr id="14" name="Freeform 14"/>
            <p:cNvSpPr/>
            <p:nvPr/>
          </p:nvSpPr>
          <p:spPr>
            <a:xfrm>
              <a:off x="0" y="0"/>
              <a:ext cx="4305426" cy="386057"/>
            </a:xfrm>
            <a:custGeom>
              <a:avLst/>
              <a:gdLst/>
              <a:ahLst/>
              <a:cxnLst/>
              <a:rect l="l" t="t" r="r" b="b"/>
              <a:pathLst>
                <a:path w="4305426" h="386057">
                  <a:moveTo>
                    <a:pt x="0" y="0"/>
                  </a:moveTo>
                  <a:lnTo>
                    <a:pt x="4305426" y="0"/>
                  </a:lnTo>
                  <a:lnTo>
                    <a:pt x="4305426" y="386057"/>
                  </a:lnTo>
                  <a:lnTo>
                    <a:pt x="0" y="386057"/>
                  </a:lnTo>
                  <a:close/>
                </a:path>
              </a:pathLst>
            </a:custGeom>
            <a:solidFill>
              <a:srgbClr val="000000">
                <a:alpha val="0"/>
              </a:srgbClr>
            </a:solidFill>
            <a:ln w="19050" cap="sq">
              <a:solidFill>
                <a:srgbClr val="DCCDFF"/>
              </a:solidFill>
              <a:prstDash val="solid"/>
              <a:miter/>
            </a:ln>
          </p:spPr>
          <p:txBody>
            <a:bodyPr/>
            <a:lstStyle/>
            <a:p>
              <a:endParaRPr lang="nl-NL"/>
            </a:p>
          </p:txBody>
        </p:sp>
        <p:sp>
          <p:nvSpPr>
            <p:cNvPr id="15" name="TextBox 15"/>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16" name="Group 16"/>
          <p:cNvGrpSpPr/>
          <p:nvPr/>
        </p:nvGrpSpPr>
        <p:grpSpPr>
          <a:xfrm>
            <a:off x="1009066" y="678801"/>
            <a:ext cx="16343175" cy="1470660"/>
            <a:chOff x="0" y="0"/>
            <a:chExt cx="4304375" cy="387334"/>
          </a:xfrm>
        </p:grpSpPr>
        <p:sp>
          <p:nvSpPr>
            <p:cNvPr id="17" name="Freeform 17"/>
            <p:cNvSpPr/>
            <p:nvPr/>
          </p:nvSpPr>
          <p:spPr>
            <a:xfrm>
              <a:off x="0" y="0"/>
              <a:ext cx="4304375" cy="387334"/>
            </a:xfrm>
            <a:custGeom>
              <a:avLst/>
              <a:gdLst/>
              <a:ahLst/>
              <a:cxnLst/>
              <a:rect l="l" t="t" r="r" b="b"/>
              <a:pathLst>
                <a:path w="4304375" h="387334">
                  <a:moveTo>
                    <a:pt x="0" y="0"/>
                  </a:moveTo>
                  <a:lnTo>
                    <a:pt x="4304375" y="0"/>
                  </a:lnTo>
                  <a:lnTo>
                    <a:pt x="4304375" y="387334"/>
                  </a:lnTo>
                  <a:lnTo>
                    <a:pt x="0" y="387334"/>
                  </a:lnTo>
                  <a:close/>
                </a:path>
              </a:pathLst>
            </a:custGeom>
            <a:solidFill>
              <a:srgbClr val="000000">
                <a:alpha val="0"/>
              </a:srgbClr>
            </a:solidFill>
            <a:ln w="19050" cap="sq">
              <a:solidFill>
                <a:srgbClr val="000000"/>
              </a:solidFill>
              <a:prstDash val="solid"/>
              <a:miter/>
            </a:ln>
          </p:spPr>
          <p:txBody>
            <a:bodyPr/>
            <a:lstStyle/>
            <a:p>
              <a:endParaRPr lang="nl-NL"/>
            </a:p>
          </p:txBody>
        </p:sp>
        <p:sp>
          <p:nvSpPr>
            <p:cNvPr id="18" name="TextBox 18"/>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19" name="Group 15">
            <a:extLst>
              <a:ext uri="{FF2B5EF4-FFF2-40B4-BE49-F238E27FC236}">
                <a16:creationId xmlns:a16="http://schemas.microsoft.com/office/drawing/2014/main" id="{3074CC56-3252-C217-1C27-536DE27E4658}"/>
              </a:ext>
            </a:extLst>
          </p:cNvPr>
          <p:cNvGrpSpPr/>
          <p:nvPr/>
        </p:nvGrpSpPr>
        <p:grpSpPr>
          <a:xfrm>
            <a:off x="152400" y="114300"/>
            <a:ext cx="17970444" cy="9982200"/>
            <a:chOff x="0" y="0"/>
            <a:chExt cx="4913579" cy="2814838"/>
          </a:xfrm>
        </p:grpSpPr>
        <p:sp>
          <p:nvSpPr>
            <p:cNvPr id="20" name="Freeform 16">
              <a:extLst>
                <a:ext uri="{FF2B5EF4-FFF2-40B4-BE49-F238E27FC236}">
                  <a16:creationId xmlns:a16="http://schemas.microsoft.com/office/drawing/2014/main" id="{69429BA4-39EE-D230-AB60-B6E3B96B9CE2}"/>
                </a:ext>
              </a:extLst>
            </p:cNvPr>
            <p:cNvSpPr/>
            <p:nvPr/>
          </p:nvSpPr>
          <p:spPr>
            <a:xfrm>
              <a:off x="0" y="0"/>
              <a:ext cx="4913579" cy="2814838"/>
            </a:xfrm>
            <a:custGeom>
              <a:avLst/>
              <a:gdLst/>
              <a:ahLst/>
              <a:cxnLst/>
              <a:rect l="l" t="t" r="r" b="b"/>
              <a:pathLst>
                <a:path w="4913579" h="2814838">
                  <a:moveTo>
                    <a:pt x="0" y="0"/>
                  </a:moveTo>
                  <a:lnTo>
                    <a:pt x="4913579" y="0"/>
                  </a:lnTo>
                  <a:lnTo>
                    <a:pt x="4913579"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21" name="TextBox 17">
              <a:extLst>
                <a:ext uri="{FF2B5EF4-FFF2-40B4-BE49-F238E27FC236}">
                  <a16:creationId xmlns:a16="http://schemas.microsoft.com/office/drawing/2014/main" id="{CD43A2A6-A2A0-F88F-D759-DA336F0A1B2C}"/>
                </a:ext>
              </a:extLst>
            </p:cNvPr>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pic>
        <p:nvPicPr>
          <p:cNvPr id="22" name="Onlinemedia 5" title="3.1 - Normen en waarden">
            <a:hlinkClick r:id="" action="ppaction://media"/>
            <a:extLst>
              <a:ext uri="{FF2B5EF4-FFF2-40B4-BE49-F238E27FC236}">
                <a16:creationId xmlns:a16="http://schemas.microsoft.com/office/drawing/2014/main" id="{E2B2B62D-7DBB-760B-5FD3-298E9D118326}"/>
              </a:ext>
            </a:extLst>
          </p:cNvPr>
          <p:cNvPicPr>
            <a:picLocks noRot="1" noChangeAspect="1"/>
          </p:cNvPicPr>
          <p:nvPr>
            <a:videoFile r:link="rId1"/>
          </p:nvPr>
        </p:nvPicPr>
        <p:blipFill>
          <a:blip r:embed="rId4"/>
          <a:stretch>
            <a:fillRect/>
          </a:stretch>
        </p:blipFill>
        <p:spPr>
          <a:xfrm>
            <a:off x="2789131" y="2546858"/>
            <a:ext cx="12696981" cy="71408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2"/>
                                        </p:tgtEl>
                                      </p:cBhvr>
                                    </p:cmd>
                                  </p:childTnLst>
                                </p:cTn>
                              </p:par>
                            </p:childTnLst>
                          </p:cTn>
                        </p:par>
                      </p:childTnLst>
                    </p:cTn>
                  </p:par>
                </p:childTnLst>
              </p:cTn>
              <p:nextCondLst>
                <p:cond evt="onClick" delay="0">
                  <p:tgtEl>
                    <p:spTgt spid="22"/>
                  </p:tgtEl>
                </p:cond>
              </p:nextCondLst>
            </p:seq>
            <p:video>
              <p:cMediaNode vol="80000">
                <p:cTn id="12" fill="hold" display="0">
                  <p:stCondLst>
                    <p:cond delay="indefinite"/>
                  </p:stCondLst>
                </p:cTn>
                <p:tgtEl>
                  <p:spTgt spid="22"/>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D61A8"/>
        </a:solidFill>
        <a:effectLst/>
      </p:bgPr>
    </p:bg>
    <p:spTree>
      <p:nvGrpSpPr>
        <p:cNvPr id="1" name=""/>
        <p:cNvGrpSpPr/>
        <p:nvPr/>
      </p:nvGrpSpPr>
      <p:grpSpPr>
        <a:xfrm>
          <a:off x="0" y="0"/>
          <a:ext cx="0" cy="0"/>
          <a:chOff x="0" y="0"/>
          <a:chExt cx="0" cy="0"/>
        </a:xfrm>
      </p:grpSpPr>
      <p:grpSp>
        <p:nvGrpSpPr>
          <p:cNvPr id="2" name="Group 2"/>
          <p:cNvGrpSpPr/>
          <p:nvPr/>
        </p:nvGrpSpPr>
        <p:grpSpPr>
          <a:xfrm>
            <a:off x="4874547" y="2797416"/>
            <a:ext cx="8851420" cy="4496453"/>
            <a:chOff x="0" y="0"/>
            <a:chExt cx="4298733" cy="2183723"/>
          </a:xfrm>
        </p:grpSpPr>
        <p:sp>
          <p:nvSpPr>
            <p:cNvPr id="3" name="Freeform 3"/>
            <p:cNvSpPr/>
            <p:nvPr/>
          </p:nvSpPr>
          <p:spPr>
            <a:xfrm>
              <a:off x="0" y="0"/>
              <a:ext cx="4298733" cy="2183723"/>
            </a:xfrm>
            <a:custGeom>
              <a:avLst/>
              <a:gdLst/>
              <a:ahLst/>
              <a:cxnLst/>
              <a:rect l="l" t="t" r="r" b="b"/>
              <a:pathLst>
                <a:path w="4298733" h="2183723">
                  <a:moveTo>
                    <a:pt x="0" y="0"/>
                  </a:moveTo>
                  <a:lnTo>
                    <a:pt x="4298733" y="0"/>
                  </a:lnTo>
                  <a:lnTo>
                    <a:pt x="4298733" y="2183723"/>
                  </a:lnTo>
                  <a:lnTo>
                    <a:pt x="0" y="2183723"/>
                  </a:lnTo>
                  <a:close/>
                </a:path>
              </a:pathLst>
            </a:custGeom>
            <a:solidFill>
              <a:srgbClr val="DCCDFF"/>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5" name="TextBox 5"/>
          <p:cNvSpPr txBox="1"/>
          <p:nvPr/>
        </p:nvSpPr>
        <p:spPr>
          <a:xfrm>
            <a:off x="5449382" y="3481497"/>
            <a:ext cx="7389236" cy="2209978"/>
          </a:xfrm>
          <a:prstGeom prst="rect">
            <a:avLst/>
          </a:prstGeom>
        </p:spPr>
        <p:txBody>
          <a:bodyPr lIns="0" tIns="0" rIns="0" bIns="0" rtlCol="0" anchor="t">
            <a:spAutoFit/>
          </a:bodyPr>
          <a:lstStyle/>
          <a:p>
            <a:pPr algn="ctr">
              <a:lnSpc>
                <a:spcPts val="8915"/>
              </a:lnSpc>
              <a:spcBef>
                <a:spcPct val="0"/>
              </a:spcBef>
            </a:pPr>
            <a:r>
              <a:rPr lang="en-US" sz="6368">
                <a:solidFill>
                  <a:srgbClr val="FFFFFF"/>
                </a:solidFill>
                <a:latin typeface="Source Sans Pro Bold"/>
              </a:rPr>
              <a:t>Een korte oefening: normen en waarden</a:t>
            </a:r>
          </a:p>
        </p:txBody>
      </p:sp>
      <p:grpSp>
        <p:nvGrpSpPr>
          <p:cNvPr id="6" name="Group 6"/>
          <p:cNvGrpSpPr/>
          <p:nvPr/>
        </p:nvGrpSpPr>
        <p:grpSpPr>
          <a:xfrm>
            <a:off x="4720313" y="2973140"/>
            <a:ext cx="8847374" cy="4516444"/>
            <a:chOff x="0" y="0"/>
            <a:chExt cx="4296768" cy="2193432"/>
          </a:xfrm>
        </p:grpSpPr>
        <p:sp>
          <p:nvSpPr>
            <p:cNvPr id="7" name="Freeform 7"/>
            <p:cNvSpPr/>
            <p:nvPr/>
          </p:nvSpPr>
          <p:spPr>
            <a:xfrm>
              <a:off x="0" y="0"/>
              <a:ext cx="4296768" cy="2193432"/>
            </a:xfrm>
            <a:custGeom>
              <a:avLst/>
              <a:gdLst/>
              <a:ahLst/>
              <a:cxnLst/>
              <a:rect l="l" t="t" r="r" b="b"/>
              <a:pathLst>
                <a:path w="4296768" h="2193432">
                  <a:moveTo>
                    <a:pt x="0" y="0"/>
                  </a:moveTo>
                  <a:lnTo>
                    <a:pt x="4296768" y="0"/>
                  </a:lnTo>
                  <a:lnTo>
                    <a:pt x="4296768" y="2193432"/>
                  </a:lnTo>
                  <a:lnTo>
                    <a:pt x="0" y="2193432"/>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9" name="TextBox 9"/>
          <p:cNvSpPr txBox="1"/>
          <p:nvPr/>
        </p:nvSpPr>
        <p:spPr>
          <a:xfrm>
            <a:off x="6472051" y="5937579"/>
            <a:ext cx="6804242" cy="993677"/>
          </a:xfrm>
          <a:prstGeom prst="rect">
            <a:avLst/>
          </a:prstGeom>
        </p:spPr>
        <p:txBody>
          <a:bodyPr lIns="0" tIns="0" rIns="0" bIns="0" rtlCol="0" anchor="t">
            <a:spAutoFit/>
          </a:bodyPr>
          <a:lstStyle/>
          <a:p>
            <a:pPr algn="ctr">
              <a:lnSpc>
                <a:spcPts val="3094"/>
              </a:lnSpc>
            </a:pPr>
            <a:r>
              <a:rPr lang="en-US" sz="2210">
                <a:solidFill>
                  <a:srgbClr val="D9701F"/>
                </a:solidFill>
                <a:latin typeface="TT Commons Pro Bold"/>
              </a:rPr>
              <a:t>Wat zijn de normen en wat zijn de waarden? En welke norm en welke waarde horen bij elkaar? </a:t>
            </a:r>
          </a:p>
          <a:p>
            <a:pPr algn="ctr">
              <a:lnSpc>
                <a:spcPts val="1805"/>
              </a:lnSpc>
              <a:spcBef>
                <a:spcPct val="0"/>
              </a:spcBef>
            </a:pPr>
            <a:endParaRPr lang="en-US" sz="2210">
              <a:solidFill>
                <a:srgbClr val="D9701F"/>
              </a:solidFill>
              <a:latin typeface="TT Commons Pro Bold"/>
            </a:endParaRPr>
          </a:p>
        </p:txBody>
      </p:sp>
      <p:sp>
        <p:nvSpPr>
          <p:cNvPr id="10" name="TextBox 10"/>
          <p:cNvSpPr txBox="1"/>
          <p:nvPr/>
        </p:nvSpPr>
        <p:spPr>
          <a:xfrm>
            <a:off x="5285236" y="5529550"/>
            <a:ext cx="1323975" cy="1401707"/>
          </a:xfrm>
          <a:prstGeom prst="rect">
            <a:avLst/>
          </a:prstGeom>
        </p:spPr>
        <p:txBody>
          <a:bodyPr lIns="0" tIns="0" rIns="0" bIns="0" rtlCol="0" anchor="t">
            <a:spAutoFit/>
          </a:bodyPr>
          <a:lstStyle/>
          <a:p>
            <a:pPr algn="ctr">
              <a:lnSpc>
                <a:spcPts val="11465"/>
              </a:lnSpc>
              <a:spcBef>
                <a:spcPct val="0"/>
              </a:spcBef>
            </a:pPr>
            <a:r>
              <a:rPr lang="en-US" sz="8189">
                <a:solidFill>
                  <a:srgbClr val="D9701F"/>
                </a:solidFill>
                <a:latin typeface="TT Commons Pro Bold"/>
              </a:rPr>
              <a:t>#4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20186" y="657095"/>
            <a:ext cx="16347163" cy="1465811"/>
            <a:chOff x="0" y="0"/>
            <a:chExt cx="4305426" cy="386057"/>
          </a:xfrm>
        </p:grpSpPr>
        <p:sp>
          <p:nvSpPr>
            <p:cNvPr id="3" name="Freeform 3"/>
            <p:cNvSpPr/>
            <p:nvPr/>
          </p:nvSpPr>
          <p:spPr>
            <a:xfrm>
              <a:off x="0" y="0"/>
              <a:ext cx="4305426" cy="386057"/>
            </a:xfrm>
            <a:custGeom>
              <a:avLst/>
              <a:gdLst/>
              <a:ahLst/>
              <a:cxnLst/>
              <a:rect l="l" t="t" r="r" b="b"/>
              <a:pathLst>
                <a:path w="4305426" h="386057">
                  <a:moveTo>
                    <a:pt x="0" y="0"/>
                  </a:moveTo>
                  <a:lnTo>
                    <a:pt x="4305426" y="0"/>
                  </a:lnTo>
                  <a:lnTo>
                    <a:pt x="4305426" y="386057"/>
                  </a:lnTo>
                  <a:lnTo>
                    <a:pt x="0" y="386057"/>
                  </a:lnTo>
                  <a:close/>
                </a:path>
              </a:pathLst>
            </a:custGeom>
            <a:solidFill>
              <a:srgbClr val="000000">
                <a:alpha val="0"/>
              </a:srgbClr>
            </a:solidFill>
            <a:ln w="19050" cap="sq">
              <a:solidFill>
                <a:srgbClr val="DCCDFF"/>
              </a:solidFill>
              <a:prstDash val="solid"/>
              <a:miter/>
            </a:ln>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827197" y="566607"/>
            <a:ext cx="16343175" cy="1470660"/>
            <a:chOff x="0" y="0"/>
            <a:chExt cx="4304375" cy="387334"/>
          </a:xfrm>
        </p:grpSpPr>
        <p:sp>
          <p:nvSpPr>
            <p:cNvPr id="6" name="Freeform 6"/>
            <p:cNvSpPr/>
            <p:nvPr/>
          </p:nvSpPr>
          <p:spPr>
            <a:xfrm>
              <a:off x="0" y="0"/>
              <a:ext cx="4304375" cy="387334"/>
            </a:xfrm>
            <a:custGeom>
              <a:avLst/>
              <a:gdLst/>
              <a:ahLst/>
              <a:cxnLst/>
              <a:rect l="l" t="t" r="r" b="b"/>
              <a:pathLst>
                <a:path w="4304375" h="387334">
                  <a:moveTo>
                    <a:pt x="0" y="0"/>
                  </a:moveTo>
                  <a:lnTo>
                    <a:pt x="4304375" y="0"/>
                  </a:lnTo>
                  <a:lnTo>
                    <a:pt x="4304375" y="387334"/>
                  </a:lnTo>
                  <a:lnTo>
                    <a:pt x="0" y="387334"/>
                  </a:lnTo>
                  <a:close/>
                </a:path>
              </a:pathLst>
            </a:custGeom>
            <a:solidFill>
              <a:srgbClr val="000000">
                <a:alpha val="0"/>
              </a:srgbClr>
            </a:solidFill>
            <a:ln w="19050" cap="sq">
              <a:solidFill>
                <a:srgbClr val="000000"/>
              </a:solidFill>
              <a:prstDash val="solid"/>
              <a:miter/>
            </a:ln>
          </p:spPr>
          <p:txBody>
            <a:bodyPr/>
            <a:lstStyle/>
            <a:p>
              <a:endParaRPr lang="nl-NL"/>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8" name="Group 8"/>
          <p:cNvGrpSpPr/>
          <p:nvPr/>
        </p:nvGrpSpPr>
        <p:grpSpPr>
          <a:xfrm>
            <a:off x="-195329" y="-198934"/>
            <a:ext cx="18686724" cy="10687590"/>
            <a:chOff x="0" y="0"/>
            <a:chExt cx="4921606" cy="2814838"/>
          </a:xfrm>
        </p:grpSpPr>
        <p:sp>
          <p:nvSpPr>
            <p:cNvPr id="9" name="Freeform 9"/>
            <p:cNvSpPr/>
            <p:nvPr/>
          </p:nvSpPr>
          <p:spPr>
            <a:xfrm>
              <a:off x="0" y="0"/>
              <a:ext cx="4921607" cy="2814838"/>
            </a:xfrm>
            <a:custGeom>
              <a:avLst/>
              <a:gdLst/>
              <a:ahLst/>
              <a:cxnLst/>
              <a:rect l="l" t="t" r="r" b="b"/>
              <a:pathLst>
                <a:path w="4921607" h="2814838">
                  <a:moveTo>
                    <a:pt x="0" y="0"/>
                  </a:moveTo>
                  <a:lnTo>
                    <a:pt x="4921607" y="0"/>
                  </a:lnTo>
                  <a:lnTo>
                    <a:pt x="4921607"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11" name="TextBox 11"/>
          <p:cNvSpPr txBox="1"/>
          <p:nvPr/>
        </p:nvSpPr>
        <p:spPr>
          <a:xfrm>
            <a:off x="-2457965" y="762436"/>
            <a:ext cx="23087367" cy="1127756"/>
          </a:xfrm>
          <a:prstGeom prst="rect">
            <a:avLst/>
          </a:prstGeom>
        </p:spPr>
        <p:txBody>
          <a:bodyPr lIns="0" tIns="0" rIns="0" bIns="0" rtlCol="0" anchor="t">
            <a:spAutoFit/>
          </a:bodyPr>
          <a:lstStyle/>
          <a:p>
            <a:pPr algn="ctr">
              <a:lnSpc>
                <a:spcPts val="9240"/>
              </a:lnSpc>
              <a:spcBef>
                <a:spcPct val="0"/>
              </a:spcBef>
            </a:pPr>
            <a:r>
              <a:rPr lang="en-US" sz="6600">
                <a:solidFill>
                  <a:srgbClr val="DCCDFF"/>
                </a:solidFill>
                <a:latin typeface="Source Sans Pro Bold"/>
              </a:rPr>
              <a:t>Normen en waarden: een korte oefening</a:t>
            </a:r>
          </a:p>
        </p:txBody>
      </p:sp>
      <p:sp>
        <p:nvSpPr>
          <p:cNvPr id="12" name="TextBox 12"/>
          <p:cNvSpPr txBox="1"/>
          <p:nvPr/>
        </p:nvSpPr>
        <p:spPr>
          <a:xfrm>
            <a:off x="-2496411" y="718966"/>
            <a:ext cx="23087367" cy="1127756"/>
          </a:xfrm>
          <a:prstGeom prst="rect">
            <a:avLst/>
          </a:prstGeom>
        </p:spPr>
        <p:txBody>
          <a:bodyPr lIns="0" tIns="0" rIns="0" bIns="0" rtlCol="0" anchor="t">
            <a:spAutoFit/>
          </a:bodyPr>
          <a:lstStyle/>
          <a:p>
            <a:pPr algn="ctr">
              <a:lnSpc>
                <a:spcPts val="9240"/>
              </a:lnSpc>
              <a:spcBef>
                <a:spcPct val="0"/>
              </a:spcBef>
            </a:pPr>
            <a:r>
              <a:rPr lang="en-US" sz="6600">
                <a:solidFill>
                  <a:srgbClr val="CEFFE8"/>
                </a:solidFill>
                <a:latin typeface="Source Sans Pro Bold"/>
              </a:rPr>
              <a:t>Normen en waarden: een korte oefening</a:t>
            </a:r>
          </a:p>
        </p:txBody>
      </p:sp>
      <p:sp>
        <p:nvSpPr>
          <p:cNvPr id="13" name="TextBox 13"/>
          <p:cNvSpPr txBox="1"/>
          <p:nvPr/>
        </p:nvSpPr>
        <p:spPr>
          <a:xfrm>
            <a:off x="-2552948" y="718966"/>
            <a:ext cx="23087367" cy="1127756"/>
          </a:xfrm>
          <a:prstGeom prst="rect">
            <a:avLst/>
          </a:prstGeom>
        </p:spPr>
        <p:txBody>
          <a:bodyPr lIns="0" tIns="0" rIns="0" bIns="0" rtlCol="0" anchor="t">
            <a:spAutoFit/>
          </a:bodyPr>
          <a:lstStyle/>
          <a:p>
            <a:pPr algn="ctr">
              <a:lnSpc>
                <a:spcPts val="9240"/>
              </a:lnSpc>
              <a:spcBef>
                <a:spcPct val="0"/>
              </a:spcBef>
            </a:pPr>
            <a:r>
              <a:rPr lang="en-US" sz="6600">
                <a:solidFill>
                  <a:srgbClr val="000000"/>
                </a:solidFill>
                <a:latin typeface="Source Sans Pro Bold"/>
              </a:rPr>
              <a:t>Normen en waarden: een korte oefening</a:t>
            </a:r>
          </a:p>
        </p:txBody>
      </p:sp>
      <p:sp>
        <p:nvSpPr>
          <p:cNvPr id="14" name="TextBox 14"/>
          <p:cNvSpPr txBox="1"/>
          <p:nvPr/>
        </p:nvSpPr>
        <p:spPr>
          <a:xfrm>
            <a:off x="920186" y="2693174"/>
            <a:ext cx="10564814" cy="2612430"/>
          </a:xfrm>
          <a:prstGeom prst="rect">
            <a:avLst/>
          </a:prstGeom>
        </p:spPr>
        <p:txBody>
          <a:bodyPr lIns="0" tIns="0" rIns="0" bIns="0" rtlCol="0" anchor="t">
            <a:spAutoFit/>
          </a:bodyPr>
          <a:lstStyle/>
          <a:p>
            <a:pPr>
              <a:lnSpc>
                <a:spcPts val="3499"/>
              </a:lnSpc>
            </a:pPr>
            <a:r>
              <a:rPr lang="en-US" sz="2499">
                <a:solidFill>
                  <a:srgbClr val="000000"/>
                </a:solidFill>
                <a:latin typeface="Source Sans Pro"/>
              </a:rPr>
              <a:t>• Wat zijn de normen en wat zijn de waarden? Sorteer de cijfers.</a:t>
            </a:r>
          </a:p>
          <a:p>
            <a:pPr>
              <a:lnSpc>
                <a:spcPts val="3499"/>
              </a:lnSpc>
            </a:pPr>
            <a:endParaRPr lang="en-US" sz="2499">
              <a:solidFill>
                <a:srgbClr val="000000"/>
              </a:solidFill>
              <a:latin typeface="Source Sans Pro"/>
            </a:endParaRPr>
          </a:p>
          <a:p>
            <a:pPr>
              <a:lnSpc>
                <a:spcPts val="3499"/>
              </a:lnSpc>
            </a:pPr>
            <a:r>
              <a:rPr lang="en-US" sz="2499">
                <a:solidFill>
                  <a:srgbClr val="000000"/>
                </a:solidFill>
                <a:latin typeface="Source Sans Pro"/>
              </a:rPr>
              <a:t>• Welke norm en welke waarde horen bij elkaar? Koppel de cijfers.</a:t>
            </a:r>
          </a:p>
          <a:p>
            <a:pPr>
              <a:lnSpc>
                <a:spcPts val="3499"/>
              </a:lnSpc>
            </a:pPr>
            <a:endParaRPr lang="en-US" sz="2499">
              <a:solidFill>
                <a:srgbClr val="000000"/>
              </a:solidFill>
              <a:latin typeface="Source Sans Pro"/>
            </a:endParaRPr>
          </a:p>
          <a:p>
            <a:pPr>
              <a:lnSpc>
                <a:spcPts val="3499"/>
              </a:lnSpc>
            </a:pPr>
            <a:endParaRPr lang="en-US" sz="2499">
              <a:solidFill>
                <a:srgbClr val="000000"/>
              </a:solidFill>
              <a:latin typeface="Source Sans Pro"/>
            </a:endParaRPr>
          </a:p>
          <a:p>
            <a:pPr>
              <a:lnSpc>
                <a:spcPts val="3499"/>
              </a:lnSpc>
              <a:spcBef>
                <a:spcPct val="0"/>
              </a:spcBef>
            </a:pPr>
            <a:endParaRPr lang="en-US" sz="2499">
              <a:solidFill>
                <a:srgbClr val="000000"/>
              </a:solidFill>
              <a:latin typeface="Source Sans Pro"/>
            </a:endParaRPr>
          </a:p>
        </p:txBody>
      </p:sp>
      <p:grpSp>
        <p:nvGrpSpPr>
          <p:cNvPr id="15" name="Group 15"/>
          <p:cNvGrpSpPr/>
          <p:nvPr/>
        </p:nvGrpSpPr>
        <p:grpSpPr>
          <a:xfrm>
            <a:off x="971495" y="5009831"/>
            <a:ext cx="16361108" cy="4496453"/>
            <a:chOff x="0" y="0"/>
            <a:chExt cx="7945848" cy="2183723"/>
          </a:xfrm>
        </p:grpSpPr>
        <p:sp>
          <p:nvSpPr>
            <p:cNvPr id="16" name="Freeform 16"/>
            <p:cNvSpPr/>
            <p:nvPr/>
          </p:nvSpPr>
          <p:spPr>
            <a:xfrm>
              <a:off x="0" y="0"/>
              <a:ext cx="7945848" cy="2183723"/>
            </a:xfrm>
            <a:custGeom>
              <a:avLst/>
              <a:gdLst/>
              <a:ahLst/>
              <a:cxnLst/>
              <a:rect l="l" t="t" r="r" b="b"/>
              <a:pathLst>
                <a:path w="7945848" h="2183723">
                  <a:moveTo>
                    <a:pt x="0" y="0"/>
                  </a:moveTo>
                  <a:lnTo>
                    <a:pt x="7945848" y="0"/>
                  </a:lnTo>
                  <a:lnTo>
                    <a:pt x="7945848" y="2183723"/>
                  </a:lnTo>
                  <a:lnTo>
                    <a:pt x="0" y="2183723"/>
                  </a:lnTo>
                  <a:close/>
                </a:path>
              </a:pathLst>
            </a:custGeom>
            <a:solidFill>
              <a:srgbClr val="CEFFE8"/>
            </a:solidFill>
          </p:spPr>
          <p:txBody>
            <a:bodyPr/>
            <a:lstStyle/>
            <a:p>
              <a:endParaRPr lang="nl-NL"/>
            </a:p>
          </p:txBody>
        </p:sp>
        <p:sp>
          <p:nvSpPr>
            <p:cNvPr id="17" name="TextBox 17"/>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18" name="Group 18"/>
          <p:cNvGrpSpPr/>
          <p:nvPr/>
        </p:nvGrpSpPr>
        <p:grpSpPr>
          <a:xfrm>
            <a:off x="827197" y="4857348"/>
            <a:ext cx="16343175" cy="4516444"/>
            <a:chOff x="0" y="0"/>
            <a:chExt cx="7937138" cy="2193432"/>
          </a:xfrm>
        </p:grpSpPr>
        <p:sp>
          <p:nvSpPr>
            <p:cNvPr id="19" name="Freeform 19"/>
            <p:cNvSpPr/>
            <p:nvPr/>
          </p:nvSpPr>
          <p:spPr>
            <a:xfrm>
              <a:off x="0" y="0"/>
              <a:ext cx="7937139" cy="2193432"/>
            </a:xfrm>
            <a:custGeom>
              <a:avLst/>
              <a:gdLst/>
              <a:ahLst/>
              <a:cxnLst/>
              <a:rect l="l" t="t" r="r" b="b"/>
              <a:pathLst>
                <a:path w="7937139" h="2193432">
                  <a:moveTo>
                    <a:pt x="0" y="0"/>
                  </a:moveTo>
                  <a:lnTo>
                    <a:pt x="7937139" y="0"/>
                  </a:lnTo>
                  <a:lnTo>
                    <a:pt x="7937139" y="2193432"/>
                  </a:lnTo>
                  <a:lnTo>
                    <a:pt x="0" y="2193432"/>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20" name="TextBox 20"/>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21" name="Group 21"/>
          <p:cNvGrpSpPr/>
          <p:nvPr/>
        </p:nvGrpSpPr>
        <p:grpSpPr>
          <a:xfrm rot="-5400000">
            <a:off x="17031506" y="5759685"/>
            <a:ext cx="602193" cy="350019"/>
            <a:chOff x="0" y="0"/>
            <a:chExt cx="618361" cy="359416"/>
          </a:xfrm>
        </p:grpSpPr>
        <p:sp>
          <p:nvSpPr>
            <p:cNvPr id="22" name="Freeform 22"/>
            <p:cNvSpPr/>
            <p:nvPr/>
          </p:nvSpPr>
          <p:spPr>
            <a:xfrm>
              <a:off x="0" y="0"/>
              <a:ext cx="618361" cy="359416"/>
            </a:xfrm>
            <a:custGeom>
              <a:avLst/>
              <a:gdLst/>
              <a:ahLst/>
              <a:cxnLst/>
              <a:rect l="l" t="t" r="r" b="b"/>
              <a:pathLst>
                <a:path w="618361" h="359416">
                  <a:moveTo>
                    <a:pt x="309181" y="359416"/>
                  </a:moveTo>
                  <a:lnTo>
                    <a:pt x="618361" y="0"/>
                  </a:lnTo>
                  <a:lnTo>
                    <a:pt x="0" y="0"/>
                  </a:lnTo>
                  <a:lnTo>
                    <a:pt x="309181" y="359416"/>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23" name="TextBox 23"/>
            <p:cNvSpPr txBox="1"/>
            <p:nvPr/>
          </p:nvSpPr>
          <p:spPr>
            <a:xfrm>
              <a:off x="127000" y="22225"/>
              <a:ext cx="558800" cy="358775"/>
            </a:xfrm>
            <a:prstGeom prst="rect">
              <a:avLst/>
            </a:prstGeom>
          </p:spPr>
          <p:txBody>
            <a:bodyPr lIns="50800" tIns="50800" rIns="50800" bIns="50800" rtlCol="0" anchor="ctr"/>
            <a:lstStyle/>
            <a:p>
              <a:pPr algn="ctr">
                <a:lnSpc>
                  <a:spcPts val="2100"/>
                </a:lnSpc>
              </a:pPr>
              <a:endParaRPr/>
            </a:p>
          </p:txBody>
        </p:sp>
      </p:grpSp>
      <p:grpSp>
        <p:nvGrpSpPr>
          <p:cNvPr id="24" name="Group 24"/>
          <p:cNvGrpSpPr/>
          <p:nvPr/>
        </p:nvGrpSpPr>
        <p:grpSpPr>
          <a:xfrm rot="-5400000">
            <a:off x="16943059" y="5741814"/>
            <a:ext cx="648580" cy="385760"/>
            <a:chOff x="0" y="0"/>
            <a:chExt cx="618361" cy="367787"/>
          </a:xfrm>
        </p:grpSpPr>
        <p:sp>
          <p:nvSpPr>
            <p:cNvPr id="25" name="Freeform 25"/>
            <p:cNvSpPr/>
            <p:nvPr/>
          </p:nvSpPr>
          <p:spPr>
            <a:xfrm>
              <a:off x="0" y="0"/>
              <a:ext cx="618361" cy="367787"/>
            </a:xfrm>
            <a:custGeom>
              <a:avLst/>
              <a:gdLst/>
              <a:ahLst/>
              <a:cxnLst/>
              <a:rect l="l" t="t" r="r" b="b"/>
              <a:pathLst>
                <a:path w="618361" h="367787">
                  <a:moveTo>
                    <a:pt x="309181" y="367787"/>
                  </a:moveTo>
                  <a:lnTo>
                    <a:pt x="618361" y="0"/>
                  </a:lnTo>
                  <a:lnTo>
                    <a:pt x="0" y="0"/>
                  </a:lnTo>
                  <a:lnTo>
                    <a:pt x="309181" y="367787"/>
                  </a:lnTo>
                  <a:close/>
                </a:path>
              </a:pathLst>
            </a:custGeom>
            <a:solidFill>
              <a:srgbClr val="CEFFE8"/>
            </a:solidFill>
            <a:ln w="38100" cap="sq">
              <a:solidFill>
                <a:srgbClr val="CEFFE8"/>
              </a:solidFill>
              <a:prstDash val="solid"/>
              <a:miter/>
            </a:ln>
          </p:spPr>
          <p:txBody>
            <a:bodyPr/>
            <a:lstStyle/>
            <a:p>
              <a:endParaRPr lang="nl-NL"/>
            </a:p>
          </p:txBody>
        </p:sp>
        <p:sp>
          <p:nvSpPr>
            <p:cNvPr id="26" name="TextBox 26"/>
            <p:cNvSpPr txBox="1"/>
            <p:nvPr/>
          </p:nvSpPr>
          <p:spPr>
            <a:xfrm>
              <a:off x="127000" y="22225"/>
              <a:ext cx="558800" cy="358775"/>
            </a:xfrm>
            <a:prstGeom prst="rect">
              <a:avLst/>
            </a:prstGeom>
          </p:spPr>
          <p:txBody>
            <a:bodyPr lIns="50800" tIns="50800" rIns="50800" bIns="50800" rtlCol="0" anchor="ctr"/>
            <a:lstStyle/>
            <a:p>
              <a:pPr algn="ctr">
                <a:lnSpc>
                  <a:spcPts val="2100"/>
                </a:lnSpc>
              </a:pPr>
              <a:endParaRPr/>
            </a:p>
          </p:txBody>
        </p:sp>
      </p:grpSp>
      <p:grpSp>
        <p:nvGrpSpPr>
          <p:cNvPr id="27" name="Group 27"/>
          <p:cNvGrpSpPr/>
          <p:nvPr/>
        </p:nvGrpSpPr>
        <p:grpSpPr>
          <a:xfrm rot="-5400000">
            <a:off x="17280578" y="5870176"/>
            <a:ext cx="225299" cy="134002"/>
            <a:chOff x="0" y="0"/>
            <a:chExt cx="618361" cy="367787"/>
          </a:xfrm>
        </p:grpSpPr>
        <p:sp>
          <p:nvSpPr>
            <p:cNvPr id="28" name="Freeform 28"/>
            <p:cNvSpPr/>
            <p:nvPr/>
          </p:nvSpPr>
          <p:spPr>
            <a:xfrm>
              <a:off x="0" y="0"/>
              <a:ext cx="618361" cy="367787"/>
            </a:xfrm>
            <a:custGeom>
              <a:avLst/>
              <a:gdLst/>
              <a:ahLst/>
              <a:cxnLst/>
              <a:rect l="l" t="t" r="r" b="b"/>
              <a:pathLst>
                <a:path w="618361" h="367787">
                  <a:moveTo>
                    <a:pt x="309181" y="367787"/>
                  </a:moveTo>
                  <a:lnTo>
                    <a:pt x="618361" y="0"/>
                  </a:lnTo>
                  <a:lnTo>
                    <a:pt x="0" y="0"/>
                  </a:lnTo>
                  <a:lnTo>
                    <a:pt x="309181" y="367787"/>
                  </a:lnTo>
                  <a:close/>
                </a:path>
              </a:pathLst>
            </a:custGeom>
            <a:solidFill>
              <a:srgbClr val="FFFFFF"/>
            </a:solidFill>
            <a:ln cap="sq">
              <a:noFill/>
              <a:prstDash val="solid"/>
              <a:miter/>
            </a:ln>
          </p:spPr>
          <p:txBody>
            <a:bodyPr/>
            <a:lstStyle/>
            <a:p>
              <a:endParaRPr lang="nl-NL"/>
            </a:p>
          </p:txBody>
        </p:sp>
        <p:sp>
          <p:nvSpPr>
            <p:cNvPr id="29" name="TextBox 29"/>
            <p:cNvSpPr txBox="1"/>
            <p:nvPr/>
          </p:nvSpPr>
          <p:spPr>
            <a:xfrm>
              <a:off x="127000" y="22225"/>
              <a:ext cx="558800" cy="358775"/>
            </a:xfrm>
            <a:prstGeom prst="rect">
              <a:avLst/>
            </a:prstGeom>
          </p:spPr>
          <p:txBody>
            <a:bodyPr lIns="50800" tIns="50800" rIns="50800" bIns="50800" rtlCol="0" anchor="ctr"/>
            <a:lstStyle/>
            <a:p>
              <a:pPr algn="ctr">
                <a:lnSpc>
                  <a:spcPts val="2100"/>
                </a:lnSpc>
              </a:pPr>
              <a:endParaRPr/>
            </a:p>
          </p:txBody>
        </p:sp>
      </p:grpSp>
      <p:sp>
        <p:nvSpPr>
          <p:cNvPr id="30" name="TextBox 30"/>
          <p:cNvSpPr txBox="1"/>
          <p:nvPr/>
        </p:nvSpPr>
        <p:spPr>
          <a:xfrm>
            <a:off x="1316647" y="4952681"/>
            <a:ext cx="13712858" cy="4039812"/>
          </a:xfrm>
          <a:prstGeom prst="rect">
            <a:avLst/>
          </a:prstGeom>
        </p:spPr>
        <p:txBody>
          <a:bodyPr lIns="0" tIns="0" rIns="0" bIns="0" rtlCol="0" anchor="t">
            <a:spAutoFit/>
          </a:bodyPr>
          <a:lstStyle/>
          <a:p>
            <a:pPr>
              <a:lnSpc>
                <a:spcPts val="4619"/>
              </a:lnSpc>
              <a:spcBef>
                <a:spcPct val="0"/>
              </a:spcBef>
            </a:pPr>
            <a:endParaRPr/>
          </a:p>
          <a:p>
            <a:pPr>
              <a:lnSpc>
                <a:spcPts val="4619"/>
              </a:lnSpc>
              <a:spcBef>
                <a:spcPct val="0"/>
              </a:spcBef>
            </a:pPr>
            <a:r>
              <a:rPr lang="en-US" sz="3299">
                <a:solidFill>
                  <a:srgbClr val="000000"/>
                </a:solidFill>
                <a:latin typeface="Source Sans Pro Bold"/>
              </a:rPr>
              <a:t>1. Trouw, Respect voor de ander</a:t>
            </a:r>
          </a:p>
          <a:p>
            <a:pPr>
              <a:lnSpc>
                <a:spcPts val="4619"/>
              </a:lnSpc>
              <a:spcBef>
                <a:spcPct val="0"/>
              </a:spcBef>
            </a:pPr>
            <a:r>
              <a:rPr lang="en-US" sz="3299">
                <a:solidFill>
                  <a:srgbClr val="000000"/>
                </a:solidFill>
                <a:latin typeface="Source Sans Pro Bold"/>
              </a:rPr>
              <a:t>2. Wanneer je ziet dat iemand geld laat vallen, zeg je dat tegen die persoon</a:t>
            </a:r>
          </a:p>
          <a:p>
            <a:pPr>
              <a:lnSpc>
                <a:spcPts val="4619"/>
              </a:lnSpc>
              <a:spcBef>
                <a:spcPct val="0"/>
              </a:spcBef>
            </a:pPr>
            <a:r>
              <a:rPr lang="en-US" sz="3299">
                <a:solidFill>
                  <a:srgbClr val="000000"/>
                </a:solidFill>
                <a:latin typeface="Source Sans Pro Bold"/>
              </a:rPr>
              <a:t>3. Als iemand geld opneemt bij de pinautomaat, houd je afstand </a:t>
            </a:r>
          </a:p>
          <a:p>
            <a:pPr>
              <a:lnSpc>
                <a:spcPts val="4619"/>
              </a:lnSpc>
              <a:spcBef>
                <a:spcPct val="0"/>
              </a:spcBef>
            </a:pPr>
            <a:r>
              <a:rPr lang="en-US" sz="3299">
                <a:solidFill>
                  <a:srgbClr val="000000"/>
                </a:solidFill>
                <a:latin typeface="Source Sans Pro Bold"/>
              </a:rPr>
              <a:t>4. Eerlijkheid </a:t>
            </a:r>
          </a:p>
          <a:p>
            <a:pPr>
              <a:lnSpc>
                <a:spcPts val="4619"/>
              </a:lnSpc>
              <a:spcBef>
                <a:spcPct val="0"/>
              </a:spcBef>
            </a:pPr>
            <a:r>
              <a:rPr lang="en-US" sz="3299">
                <a:solidFill>
                  <a:srgbClr val="000000"/>
                </a:solidFill>
                <a:latin typeface="Source Sans Pro Bold"/>
              </a:rPr>
              <a:t>5. Respect voor privacy </a:t>
            </a:r>
          </a:p>
          <a:p>
            <a:pPr>
              <a:lnSpc>
                <a:spcPts val="4619"/>
              </a:lnSpc>
              <a:spcBef>
                <a:spcPct val="0"/>
              </a:spcBef>
            </a:pPr>
            <a:r>
              <a:rPr lang="en-US" sz="3299">
                <a:solidFill>
                  <a:srgbClr val="000000"/>
                </a:solidFill>
                <a:latin typeface="Source Sans Pro Bold"/>
              </a:rPr>
              <a:t>6. Als je een verkering hebt, ga je niet met een ander zoenen </a:t>
            </a:r>
          </a:p>
        </p:txBody>
      </p:sp>
      <p:grpSp>
        <p:nvGrpSpPr>
          <p:cNvPr id="31" name="Group 15">
            <a:extLst>
              <a:ext uri="{FF2B5EF4-FFF2-40B4-BE49-F238E27FC236}">
                <a16:creationId xmlns:a16="http://schemas.microsoft.com/office/drawing/2014/main" id="{3EC5FB5B-5858-E59D-A303-619A41685AC2}"/>
              </a:ext>
            </a:extLst>
          </p:cNvPr>
          <p:cNvGrpSpPr/>
          <p:nvPr/>
        </p:nvGrpSpPr>
        <p:grpSpPr>
          <a:xfrm>
            <a:off x="152400" y="114300"/>
            <a:ext cx="17970444" cy="9982200"/>
            <a:chOff x="0" y="0"/>
            <a:chExt cx="4913579" cy="2814838"/>
          </a:xfrm>
        </p:grpSpPr>
        <p:sp>
          <p:nvSpPr>
            <p:cNvPr id="32" name="Freeform 16">
              <a:extLst>
                <a:ext uri="{FF2B5EF4-FFF2-40B4-BE49-F238E27FC236}">
                  <a16:creationId xmlns:a16="http://schemas.microsoft.com/office/drawing/2014/main" id="{C35948CB-ABD7-E010-8610-78DFE7A6FDFF}"/>
                </a:ext>
              </a:extLst>
            </p:cNvPr>
            <p:cNvSpPr/>
            <p:nvPr/>
          </p:nvSpPr>
          <p:spPr>
            <a:xfrm>
              <a:off x="0" y="0"/>
              <a:ext cx="4913579" cy="2814838"/>
            </a:xfrm>
            <a:custGeom>
              <a:avLst/>
              <a:gdLst/>
              <a:ahLst/>
              <a:cxnLst/>
              <a:rect l="l" t="t" r="r" b="b"/>
              <a:pathLst>
                <a:path w="4913579" h="2814838">
                  <a:moveTo>
                    <a:pt x="0" y="0"/>
                  </a:moveTo>
                  <a:lnTo>
                    <a:pt x="4913579" y="0"/>
                  </a:lnTo>
                  <a:lnTo>
                    <a:pt x="4913579"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33" name="TextBox 17">
              <a:extLst>
                <a:ext uri="{FF2B5EF4-FFF2-40B4-BE49-F238E27FC236}">
                  <a16:creationId xmlns:a16="http://schemas.microsoft.com/office/drawing/2014/main" id="{A0824F22-B234-604E-6790-5023E7C33F22}"/>
                </a:ext>
              </a:extLst>
            </p:cNvPr>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D61A8"/>
        </a:solidFill>
        <a:effectLst/>
      </p:bgPr>
    </p:bg>
    <p:spTree>
      <p:nvGrpSpPr>
        <p:cNvPr id="1" name=""/>
        <p:cNvGrpSpPr/>
        <p:nvPr/>
      </p:nvGrpSpPr>
      <p:grpSpPr>
        <a:xfrm>
          <a:off x="0" y="0"/>
          <a:ext cx="0" cy="0"/>
          <a:chOff x="0" y="0"/>
          <a:chExt cx="0" cy="0"/>
        </a:xfrm>
      </p:grpSpPr>
      <p:grpSp>
        <p:nvGrpSpPr>
          <p:cNvPr id="2" name="Group 2"/>
          <p:cNvGrpSpPr/>
          <p:nvPr/>
        </p:nvGrpSpPr>
        <p:grpSpPr>
          <a:xfrm>
            <a:off x="4737387" y="2797416"/>
            <a:ext cx="9152534" cy="4494339"/>
            <a:chOff x="0" y="0"/>
            <a:chExt cx="4220973" cy="2072703"/>
          </a:xfrm>
        </p:grpSpPr>
        <p:sp>
          <p:nvSpPr>
            <p:cNvPr id="3" name="Freeform 3"/>
            <p:cNvSpPr/>
            <p:nvPr/>
          </p:nvSpPr>
          <p:spPr>
            <a:xfrm>
              <a:off x="0" y="0"/>
              <a:ext cx="4220973" cy="2072703"/>
            </a:xfrm>
            <a:custGeom>
              <a:avLst/>
              <a:gdLst/>
              <a:ahLst/>
              <a:cxnLst/>
              <a:rect l="l" t="t" r="r" b="b"/>
              <a:pathLst>
                <a:path w="4220973" h="2072703">
                  <a:moveTo>
                    <a:pt x="0" y="0"/>
                  </a:moveTo>
                  <a:lnTo>
                    <a:pt x="4220973" y="0"/>
                  </a:lnTo>
                  <a:lnTo>
                    <a:pt x="4220973" y="2072703"/>
                  </a:lnTo>
                  <a:lnTo>
                    <a:pt x="0" y="2072703"/>
                  </a:lnTo>
                  <a:close/>
                </a:path>
              </a:pathLst>
            </a:custGeom>
            <a:solidFill>
              <a:srgbClr val="DCCDFF"/>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5" name="TextBox 5"/>
          <p:cNvSpPr txBox="1"/>
          <p:nvPr/>
        </p:nvSpPr>
        <p:spPr>
          <a:xfrm>
            <a:off x="4905410" y="3329656"/>
            <a:ext cx="8816488" cy="3503863"/>
          </a:xfrm>
          <a:prstGeom prst="rect">
            <a:avLst/>
          </a:prstGeom>
        </p:spPr>
        <p:txBody>
          <a:bodyPr lIns="0" tIns="0" rIns="0" bIns="0" rtlCol="0" anchor="t">
            <a:spAutoFit/>
          </a:bodyPr>
          <a:lstStyle/>
          <a:p>
            <a:pPr algn="ctr">
              <a:lnSpc>
                <a:spcPts val="9388"/>
              </a:lnSpc>
              <a:spcBef>
                <a:spcPct val="0"/>
              </a:spcBef>
            </a:pPr>
            <a:r>
              <a:rPr lang="en-US" sz="6705">
                <a:solidFill>
                  <a:srgbClr val="FFFFFF"/>
                </a:solidFill>
                <a:latin typeface="Source Sans Pro Bold"/>
              </a:rPr>
              <a:t>Spel: Welke norm(regel) vind jij belangrijker?</a:t>
            </a:r>
          </a:p>
        </p:txBody>
      </p:sp>
      <p:grpSp>
        <p:nvGrpSpPr>
          <p:cNvPr id="6" name="Group 6"/>
          <p:cNvGrpSpPr/>
          <p:nvPr/>
        </p:nvGrpSpPr>
        <p:grpSpPr>
          <a:xfrm>
            <a:off x="4970414" y="3013754"/>
            <a:ext cx="9066687" cy="4454708"/>
            <a:chOff x="0" y="0"/>
            <a:chExt cx="4181382" cy="2054426"/>
          </a:xfrm>
        </p:grpSpPr>
        <p:sp>
          <p:nvSpPr>
            <p:cNvPr id="7" name="Freeform 7"/>
            <p:cNvSpPr/>
            <p:nvPr/>
          </p:nvSpPr>
          <p:spPr>
            <a:xfrm>
              <a:off x="0" y="0"/>
              <a:ext cx="4181382" cy="2054426"/>
            </a:xfrm>
            <a:custGeom>
              <a:avLst/>
              <a:gdLst/>
              <a:ahLst/>
              <a:cxnLst/>
              <a:rect l="l" t="t" r="r" b="b"/>
              <a:pathLst>
                <a:path w="4181382" h="2054426">
                  <a:moveTo>
                    <a:pt x="0" y="0"/>
                  </a:moveTo>
                  <a:lnTo>
                    <a:pt x="4181382" y="0"/>
                  </a:lnTo>
                  <a:lnTo>
                    <a:pt x="4181382" y="2054426"/>
                  </a:lnTo>
                  <a:lnTo>
                    <a:pt x="0" y="2054426"/>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pic>
        <p:nvPicPr>
          <p:cNvPr id="9" name="Afbeelding 8" descr="Afbeelding met symbool&#10;&#10;Automatisch gegenereerde beschrijving">
            <a:extLst>
              <a:ext uri="{FF2B5EF4-FFF2-40B4-BE49-F238E27FC236}">
                <a16:creationId xmlns:a16="http://schemas.microsoft.com/office/drawing/2014/main" id="{050AF167-E0EB-664A-F176-7360CF0F0E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1881" y="3175127"/>
            <a:ext cx="853444" cy="85344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CCDFF"/>
        </a:solidFill>
        <a:effectLst/>
      </p:bgPr>
    </p:bg>
    <p:spTree>
      <p:nvGrpSpPr>
        <p:cNvPr id="1" name=""/>
        <p:cNvGrpSpPr/>
        <p:nvPr/>
      </p:nvGrpSpPr>
      <p:grpSpPr>
        <a:xfrm>
          <a:off x="0" y="0"/>
          <a:ext cx="0" cy="0"/>
          <a:chOff x="0" y="0"/>
          <a:chExt cx="0" cy="0"/>
        </a:xfrm>
      </p:grpSpPr>
      <p:sp>
        <p:nvSpPr>
          <p:cNvPr id="2" name="TextBox 2"/>
          <p:cNvSpPr txBox="1"/>
          <p:nvPr/>
        </p:nvSpPr>
        <p:spPr>
          <a:xfrm>
            <a:off x="1110587" y="937834"/>
            <a:ext cx="15604520" cy="3498850"/>
          </a:xfrm>
          <a:prstGeom prst="rect">
            <a:avLst/>
          </a:prstGeom>
        </p:spPr>
        <p:txBody>
          <a:bodyPr lIns="0" tIns="0" rIns="0" bIns="0" rtlCol="0" anchor="t">
            <a:spAutoFit/>
          </a:bodyPr>
          <a:lstStyle/>
          <a:p>
            <a:pPr>
              <a:lnSpc>
                <a:spcPts val="3500"/>
              </a:lnSpc>
              <a:spcBef>
                <a:spcPct val="0"/>
              </a:spcBef>
            </a:pPr>
            <a:r>
              <a:rPr lang="en-US" sz="2500">
                <a:solidFill>
                  <a:srgbClr val="000000"/>
                </a:solidFill>
                <a:latin typeface="Source Sans Pro"/>
              </a:rPr>
              <a:t>In Nederland mogen veel kinderen en jongeren eigen keuzes maken. Bijvoorbeeld over welke kleding ze willen dragen, van wie ze houden, wat en waar ze gaan studeren, waar ze in geloven. Maar dit geldt niet voor iedereen. Iedereen heeft verschillende normen en waarden, regels en gewoontes. Ook jij en je klasgenoten – en jullie families – verschillen daarin.</a:t>
            </a:r>
          </a:p>
          <a:p>
            <a:pPr>
              <a:lnSpc>
                <a:spcPts val="3500"/>
              </a:lnSpc>
              <a:spcBef>
                <a:spcPct val="0"/>
              </a:spcBef>
            </a:pPr>
            <a:endParaRPr lang="en-US" sz="2500">
              <a:solidFill>
                <a:srgbClr val="000000"/>
              </a:solidFill>
              <a:latin typeface="Source Sans Pro"/>
            </a:endParaRPr>
          </a:p>
          <a:p>
            <a:pPr>
              <a:lnSpc>
                <a:spcPts val="3500"/>
              </a:lnSpc>
              <a:spcBef>
                <a:spcPct val="0"/>
              </a:spcBef>
            </a:pPr>
            <a:r>
              <a:rPr lang="en-US" sz="2500">
                <a:solidFill>
                  <a:srgbClr val="000000"/>
                </a:solidFill>
                <a:latin typeface="Source Sans Pro"/>
              </a:rPr>
              <a:t>Wat is logisch en normaal, wat is anders dan je kent maar wel oké en wat is schadelijk en mag niet volgens de Nederlandse wet?</a:t>
            </a:r>
          </a:p>
          <a:p>
            <a:pPr>
              <a:lnSpc>
                <a:spcPts val="3500"/>
              </a:lnSpc>
              <a:spcBef>
                <a:spcPct val="0"/>
              </a:spcBef>
            </a:pPr>
            <a:endParaRPr lang="en-US" sz="2500">
              <a:solidFill>
                <a:srgbClr val="000000"/>
              </a:solidFill>
              <a:latin typeface="Source Sans Pro"/>
            </a:endParaRPr>
          </a:p>
        </p:txBody>
      </p:sp>
      <p:grpSp>
        <p:nvGrpSpPr>
          <p:cNvPr id="3" name="Group 3"/>
          <p:cNvGrpSpPr/>
          <p:nvPr/>
        </p:nvGrpSpPr>
        <p:grpSpPr>
          <a:xfrm>
            <a:off x="4754346" y="4571762"/>
            <a:ext cx="3970626" cy="4991821"/>
            <a:chOff x="0" y="0"/>
            <a:chExt cx="1736991" cy="2183723"/>
          </a:xfrm>
        </p:grpSpPr>
        <p:sp>
          <p:nvSpPr>
            <p:cNvPr id="4" name="Freeform 4"/>
            <p:cNvSpPr/>
            <p:nvPr/>
          </p:nvSpPr>
          <p:spPr>
            <a:xfrm>
              <a:off x="0" y="0"/>
              <a:ext cx="1736991" cy="2183723"/>
            </a:xfrm>
            <a:custGeom>
              <a:avLst/>
              <a:gdLst/>
              <a:ahLst/>
              <a:cxnLst/>
              <a:rect l="l" t="t" r="r" b="b"/>
              <a:pathLst>
                <a:path w="1736991" h="2183723">
                  <a:moveTo>
                    <a:pt x="0" y="0"/>
                  </a:moveTo>
                  <a:lnTo>
                    <a:pt x="1736991" y="0"/>
                  </a:lnTo>
                  <a:lnTo>
                    <a:pt x="1736991" y="2183723"/>
                  </a:lnTo>
                  <a:lnTo>
                    <a:pt x="0" y="2183723"/>
                  </a:lnTo>
                  <a:close/>
                </a:path>
              </a:pathLst>
            </a:custGeom>
            <a:solidFill>
              <a:srgbClr val="CEFFE8"/>
            </a:solidFill>
          </p:spPr>
          <p:txBody>
            <a:bodyPr/>
            <a:lstStyle/>
            <a:p>
              <a:endParaRPr lang="nl-NL"/>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6" name="TextBox 6"/>
          <p:cNvSpPr txBox="1"/>
          <p:nvPr/>
        </p:nvSpPr>
        <p:spPr>
          <a:xfrm>
            <a:off x="4837853" y="4969676"/>
            <a:ext cx="3887119" cy="3789045"/>
          </a:xfrm>
          <a:prstGeom prst="rect">
            <a:avLst/>
          </a:prstGeom>
        </p:spPr>
        <p:txBody>
          <a:bodyPr lIns="0" tIns="0" rIns="0" bIns="0" rtlCol="0" anchor="t">
            <a:spAutoFit/>
          </a:bodyPr>
          <a:lstStyle/>
          <a:p>
            <a:pPr>
              <a:lnSpc>
                <a:spcPts val="3779"/>
              </a:lnSpc>
              <a:spcBef>
                <a:spcPct val="0"/>
              </a:spcBef>
            </a:pPr>
            <a:r>
              <a:rPr lang="en-US" sz="2700">
                <a:solidFill>
                  <a:srgbClr val="000000"/>
                </a:solidFill>
                <a:latin typeface="Source Sans Pro Bold"/>
              </a:rPr>
              <a:t>Les 1: Wat is (keuze)vrijheid? Mensenrechten, (sub)culturen en verschillende normen &amp; waarden </a:t>
            </a:r>
          </a:p>
          <a:p>
            <a:pPr>
              <a:lnSpc>
                <a:spcPts val="3779"/>
              </a:lnSpc>
              <a:spcBef>
                <a:spcPct val="0"/>
              </a:spcBef>
            </a:pPr>
            <a:endParaRPr lang="en-US" sz="2700">
              <a:solidFill>
                <a:srgbClr val="000000"/>
              </a:solidFill>
              <a:latin typeface="Source Sans Pro Bold"/>
            </a:endParaRPr>
          </a:p>
          <a:p>
            <a:pPr>
              <a:lnSpc>
                <a:spcPts val="3779"/>
              </a:lnSpc>
              <a:spcBef>
                <a:spcPct val="0"/>
              </a:spcBef>
            </a:pPr>
            <a:endParaRPr lang="en-US" sz="2700">
              <a:solidFill>
                <a:srgbClr val="000000"/>
              </a:solidFill>
              <a:latin typeface="Source Sans Pro Bold"/>
            </a:endParaRPr>
          </a:p>
        </p:txBody>
      </p:sp>
      <p:grpSp>
        <p:nvGrpSpPr>
          <p:cNvPr id="7" name="Group 7"/>
          <p:cNvGrpSpPr/>
          <p:nvPr/>
        </p:nvGrpSpPr>
        <p:grpSpPr>
          <a:xfrm>
            <a:off x="4612011" y="4436684"/>
            <a:ext cx="3995836" cy="4995891"/>
            <a:chOff x="0" y="0"/>
            <a:chExt cx="1748019" cy="2185504"/>
          </a:xfrm>
        </p:grpSpPr>
        <p:sp>
          <p:nvSpPr>
            <p:cNvPr id="8" name="Freeform 8"/>
            <p:cNvSpPr/>
            <p:nvPr/>
          </p:nvSpPr>
          <p:spPr>
            <a:xfrm>
              <a:off x="0" y="0"/>
              <a:ext cx="1748019" cy="2185504"/>
            </a:xfrm>
            <a:custGeom>
              <a:avLst/>
              <a:gdLst/>
              <a:ahLst/>
              <a:cxnLst/>
              <a:rect l="l" t="t" r="r" b="b"/>
              <a:pathLst>
                <a:path w="1748019" h="2185504">
                  <a:moveTo>
                    <a:pt x="0" y="0"/>
                  </a:moveTo>
                  <a:lnTo>
                    <a:pt x="1748019" y="0"/>
                  </a:lnTo>
                  <a:lnTo>
                    <a:pt x="1748019" y="2185504"/>
                  </a:lnTo>
                  <a:lnTo>
                    <a:pt x="0" y="2185504"/>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9" name="TextBox 9"/>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10" name="Group 10"/>
          <p:cNvGrpSpPr/>
          <p:nvPr/>
        </p:nvGrpSpPr>
        <p:grpSpPr>
          <a:xfrm rot="-5400000">
            <a:off x="8442172" y="5336331"/>
            <a:ext cx="668536" cy="388580"/>
            <a:chOff x="0" y="0"/>
            <a:chExt cx="618361" cy="359416"/>
          </a:xfrm>
        </p:grpSpPr>
        <p:sp>
          <p:nvSpPr>
            <p:cNvPr id="11" name="Freeform 11"/>
            <p:cNvSpPr/>
            <p:nvPr/>
          </p:nvSpPr>
          <p:spPr>
            <a:xfrm>
              <a:off x="0" y="0"/>
              <a:ext cx="618361" cy="359416"/>
            </a:xfrm>
            <a:custGeom>
              <a:avLst/>
              <a:gdLst/>
              <a:ahLst/>
              <a:cxnLst/>
              <a:rect l="l" t="t" r="r" b="b"/>
              <a:pathLst>
                <a:path w="618361" h="359416">
                  <a:moveTo>
                    <a:pt x="309181" y="359416"/>
                  </a:moveTo>
                  <a:lnTo>
                    <a:pt x="618361" y="0"/>
                  </a:lnTo>
                  <a:lnTo>
                    <a:pt x="0" y="0"/>
                  </a:lnTo>
                  <a:lnTo>
                    <a:pt x="309181" y="359416"/>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12" name="TextBox 12"/>
            <p:cNvSpPr txBox="1"/>
            <p:nvPr/>
          </p:nvSpPr>
          <p:spPr>
            <a:xfrm>
              <a:off x="127000" y="22225"/>
              <a:ext cx="558800" cy="358775"/>
            </a:xfrm>
            <a:prstGeom prst="rect">
              <a:avLst/>
            </a:prstGeom>
          </p:spPr>
          <p:txBody>
            <a:bodyPr lIns="50800" tIns="50800" rIns="50800" bIns="50800" rtlCol="0" anchor="ctr"/>
            <a:lstStyle/>
            <a:p>
              <a:pPr algn="ctr">
                <a:lnSpc>
                  <a:spcPts val="2100"/>
                </a:lnSpc>
              </a:pPr>
              <a:endParaRPr/>
            </a:p>
          </p:txBody>
        </p:sp>
      </p:grpSp>
      <p:grpSp>
        <p:nvGrpSpPr>
          <p:cNvPr id="13" name="Group 13"/>
          <p:cNvGrpSpPr/>
          <p:nvPr/>
        </p:nvGrpSpPr>
        <p:grpSpPr>
          <a:xfrm rot="-5400000">
            <a:off x="8338702" y="5316492"/>
            <a:ext cx="720033" cy="428258"/>
            <a:chOff x="0" y="0"/>
            <a:chExt cx="618361" cy="367787"/>
          </a:xfrm>
        </p:grpSpPr>
        <p:sp>
          <p:nvSpPr>
            <p:cNvPr id="14" name="Freeform 14"/>
            <p:cNvSpPr/>
            <p:nvPr/>
          </p:nvSpPr>
          <p:spPr>
            <a:xfrm>
              <a:off x="0" y="0"/>
              <a:ext cx="618361" cy="367787"/>
            </a:xfrm>
            <a:custGeom>
              <a:avLst/>
              <a:gdLst/>
              <a:ahLst/>
              <a:cxnLst/>
              <a:rect l="l" t="t" r="r" b="b"/>
              <a:pathLst>
                <a:path w="618361" h="367787">
                  <a:moveTo>
                    <a:pt x="309181" y="367787"/>
                  </a:moveTo>
                  <a:lnTo>
                    <a:pt x="618361" y="0"/>
                  </a:lnTo>
                  <a:lnTo>
                    <a:pt x="0" y="0"/>
                  </a:lnTo>
                  <a:lnTo>
                    <a:pt x="309181" y="367787"/>
                  </a:lnTo>
                  <a:close/>
                </a:path>
              </a:pathLst>
            </a:custGeom>
            <a:solidFill>
              <a:srgbClr val="CEFFE8"/>
            </a:solidFill>
            <a:ln w="38100" cap="sq">
              <a:solidFill>
                <a:srgbClr val="CEFFE8"/>
              </a:solidFill>
              <a:prstDash val="solid"/>
              <a:miter/>
            </a:ln>
          </p:spPr>
          <p:txBody>
            <a:bodyPr/>
            <a:lstStyle/>
            <a:p>
              <a:endParaRPr lang="nl-NL"/>
            </a:p>
          </p:txBody>
        </p:sp>
        <p:sp>
          <p:nvSpPr>
            <p:cNvPr id="15" name="TextBox 15"/>
            <p:cNvSpPr txBox="1"/>
            <p:nvPr/>
          </p:nvSpPr>
          <p:spPr>
            <a:xfrm>
              <a:off x="127000" y="22225"/>
              <a:ext cx="558800" cy="358775"/>
            </a:xfrm>
            <a:prstGeom prst="rect">
              <a:avLst/>
            </a:prstGeom>
          </p:spPr>
          <p:txBody>
            <a:bodyPr lIns="50800" tIns="50800" rIns="50800" bIns="50800" rtlCol="0" anchor="ctr"/>
            <a:lstStyle/>
            <a:p>
              <a:pPr algn="ctr">
                <a:lnSpc>
                  <a:spcPts val="2100"/>
                </a:lnSpc>
              </a:pPr>
              <a:endParaRPr/>
            </a:p>
          </p:txBody>
        </p:sp>
      </p:grpSp>
      <p:grpSp>
        <p:nvGrpSpPr>
          <p:cNvPr id="16" name="Group 16"/>
          <p:cNvGrpSpPr/>
          <p:nvPr/>
        </p:nvGrpSpPr>
        <p:grpSpPr>
          <a:xfrm rot="-5400000">
            <a:off x="8660972" y="5436684"/>
            <a:ext cx="315875" cy="187875"/>
            <a:chOff x="0" y="0"/>
            <a:chExt cx="618361" cy="367787"/>
          </a:xfrm>
        </p:grpSpPr>
        <p:sp>
          <p:nvSpPr>
            <p:cNvPr id="17" name="Freeform 17"/>
            <p:cNvSpPr/>
            <p:nvPr/>
          </p:nvSpPr>
          <p:spPr>
            <a:xfrm>
              <a:off x="0" y="0"/>
              <a:ext cx="618361" cy="367787"/>
            </a:xfrm>
            <a:custGeom>
              <a:avLst/>
              <a:gdLst/>
              <a:ahLst/>
              <a:cxnLst/>
              <a:rect l="l" t="t" r="r" b="b"/>
              <a:pathLst>
                <a:path w="618361" h="367787">
                  <a:moveTo>
                    <a:pt x="309181" y="367787"/>
                  </a:moveTo>
                  <a:lnTo>
                    <a:pt x="618361" y="0"/>
                  </a:lnTo>
                  <a:lnTo>
                    <a:pt x="0" y="0"/>
                  </a:lnTo>
                  <a:lnTo>
                    <a:pt x="309181" y="367787"/>
                  </a:lnTo>
                  <a:close/>
                </a:path>
              </a:pathLst>
            </a:custGeom>
            <a:solidFill>
              <a:srgbClr val="DCCDFF"/>
            </a:solidFill>
            <a:ln cap="sq">
              <a:noFill/>
              <a:prstDash val="solid"/>
              <a:miter/>
            </a:ln>
          </p:spPr>
          <p:txBody>
            <a:bodyPr/>
            <a:lstStyle/>
            <a:p>
              <a:endParaRPr lang="nl-NL"/>
            </a:p>
          </p:txBody>
        </p:sp>
        <p:sp>
          <p:nvSpPr>
            <p:cNvPr id="18" name="TextBox 18"/>
            <p:cNvSpPr txBox="1"/>
            <p:nvPr/>
          </p:nvSpPr>
          <p:spPr>
            <a:xfrm>
              <a:off x="127000" y="22225"/>
              <a:ext cx="558800" cy="358775"/>
            </a:xfrm>
            <a:prstGeom prst="rect">
              <a:avLst/>
            </a:prstGeom>
          </p:spPr>
          <p:txBody>
            <a:bodyPr lIns="50800" tIns="50800" rIns="50800" bIns="50800" rtlCol="0" anchor="ctr"/>
            <a:lstStyle/>
            <a:p>
              <a:pPr algn="ctr">
                <a:lnSpc>
                  <a:spcPts val="2100"/>
                </a:lnSpc>
              </a:pPr>
              <a:endParaRPr/>
            </a:p>
          </p:txBody>
        </p:sp>
      </p:grpSp>
      <p:grpSp>
        <p:nvGrpSpPr>
          <p:cNvPr id="19" name="Group 19"/>
          <p:cNvGrpSpPr/>
          <p:nvPr/>
        </p:nvGrpSpPr>
        <p:grpSpPr>
          <a:xfrm>
            <a:off x="9459605" y="4469672"/>
            <a:ext cx="3970626" cy="4991821"/>
            <a:chOff x="0" y="0"/>
            <a:chExt cx="1736991" cy="2183723"/>
          </a:xfrm>
        </p:grpSpPr>
        <p:sp>
          <p:nvSpPr>
            <p:cNvPr id="20" name="Freeform 20"/>
            <p:cNvSpPr/>
            <p:nvPr/>
          </p:nvSpPr>
          <p:spPr>
            <a:xfrm>
              <a:off x="0" y="0"/>
              <a:ext cx="1736991" cy="2183723"/>
            </a:xfrm>
            <a:custGeom>
              <a:avLst/>
              <a:gdLst/>
              <a:ahLst/>
              <a:cxnLst/>
              <a:rect l="l" t="t" r="r" b="b"/>
              <a:pathLst>
                <a:path w="1736991" h="2183723">
                  <a:moveTo>
                    <a:pt x="0" y="0"/>
                  </a:moveTo>
                  <a:lnTo>
                    <a:pt x="1736991" y="0"/>
                  </a:lnTo>
                  <a:lnTo>
                    <a:pt x="1736991" y="2183723"/>
                  </a:lnTo>
                  <a:lnTo>
                    <a:pt x="0" y="2183723"/>
                  </a:lnTo>
                  <a:close/>
                </a:path>
              </a:pathLst>
            </a:custGeom>
            <a:solidFill>
              <a:srgbClr val="CEFFE8"/>
            </a:solidFill>
          </p:spPr>
          <p:txBody>
            <a:bodyPr/>
            <a:lstStyle/>
            <a:p>
              <a:endParaRPr lang="nl-NL"/>
            </a:p>
          </p:txBody>
        </p:sp>
        <p:sp>
          <p:nvSpPr>
            <p:cNvPr id="21" name="TextBox 21"/>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22" name="TextBox 22"/>
          <p:cNvSpPr txBox="1"/>
          <p:nvPr/>
        </p:nvSpPr>
        <p:spPr>
          <a:xfrm>
            <a:off x="9620043" y="4842810"/>
            <a:ext cx="3390290" cy="5172902"/>
          </a:xfrm>
          <a:prstGeom prst="rect">
            <a:avLst/>
          </a:prstGeom>
        </p:spPr>
        <p:txBody>
          <a:bodyPr lIns="0" tIns="0" rIns="0" bIns="0" rtlCol="0" anchor="t">
            <a:spAutoFit/>
          </a:bodyPr>
          <a:lstStyle/>
          <a:p>
            <a:pPr>
              <a:lnSpc>
                <a:spcPts val="3734"/>
              </a:lnSpc>
            </a:pPr>
            <a:r>
              <a:rPr lang="en-US" sz="2667">
                <a:solidFill>
                  <a:srgbClr val="000000"/>
                </a:solidFill>
                <a:latin typeface="Source Sans Pro Bold"/>
              </a:rPr>
              <a:t>Les 2: Hoe zit het met de keuzevrijheid van jou en je klasgenoten? </a:t>
            </a:r>
          </a:p>
          <a:p>
            <a:pPr>
              <a:lnSpc>
                <a:spcPts val="3734"/>
              </a:lnSpc>
            </a:pPr>
            <a:endParaRPr lang="en-US" sz="2667">
              <a:solidFill>
                <a:srgbClr val="000000"/>
              </a:solidFill>
              <a:latin typeface="Source Sans Pro Bold"/>
            </a:endParaRPr>
          </a:p>
          <a:p>
            <a:pPr>
              <a:lnSpc>
                <a:spcPts val="3734"/>
              </a:lnSpc>
            </a:pPr>
            <a:r>
              <a:rPr lang="en-US" sz="2667">
                <a:solidFill>
                  <a:srgbClr val="000000"/>
                </a:solidFill>
                <a:latin typeface="Source Sans Pro Bold"/>
              </a:rPr>
              <a:t>Regels: wat is logisch en normaal, en wat is echt niet goed voor iemand.</a:t>
            </a:r>
          </a:p>
          <a:p>
            <a:pPr>
              <a:lnSpc>
                <a:spcPts val="3594"/>
              </a:lnSpc>
              <a:spcBef>
                <a:spcPct val="0"/>
              </a:spcBef>
            </a:pPr>
            <a:r>
              <a:rPr lang="en-US" sz="2567">
                <a:solidFill>
                  <a:srgbClr val="000000"/>
                </a:solidFill>
                <a:latin typeface="Source Sans Pro Bold"/>
              </a:rPr>
              <a:t> </a:t>
            </a:r>
          </a:p>
          <a:p>
            <a:pPr>
              <a:lnSpc>
                <a:spcPts val="3594"/>
              </a:lnSpc>
              <a:spcBef>
                <a:spcPct val="0"/>
              </a:spcBef>
            </a:pPr>
            <a:endParaRPr lang="en-US" sz="2567">
              <a:solidFill>
                <a:srgbClr val="000000"/>
              </a:solidFill>
              <a:latin typeface="Source Sans Pro Bold"/>
            </a:endParaRPr>
          </a:p>
          <a:p>
            <a:pPr>
              <a:lnSpc>
                <a:spcPts val="4574"/>
              </a:lnSpc>
              <a:spcBef>
                <a:spcPct val="0"/>
              </a:spcBef>
            </a:pPr>
            <a:endParaRPr lang="en-US" sz="2567">
              <a:solidFill>
                <a:srgbClr val="000000"/>
              </a:solidFill>
              <a:latin typeface="Source Sans Pro Bold"/>
            </a:endParaRPr>
          </a:p>
        </p:txBody>
      </p:sp>
      <p:grpSp>
        <p:nvGrpSpPr>
          <p:cNvPr id="23" name="Group 23"/>
          <p:cNvGrpSpPr/>
          <p:nvPr/>
        </p:nvGrpSpPr>
        <p:grpSpPr>
          <a:xfrm>
            <a:off x="9317270" y="4334595"/>
            <a:ext cx="3995836" cy="4995891"/>
            <a:chOff x="0" y="0"/>
            <a:chExt cx="1748019" cy="2185504"/>
          </a:xfrm>
        </p:grpSpPr>
        <p:sp>
          <p:nvSpPr>
            <p:cNvPr id="24" name="Freeform 24"/>
            <p:cNvSpPr/>
            <p:nvPr/>
          </p:nvSpPr>
          <p:spPr>
            <a:xfrm>
              <a:off x="0" y="0"/>
              <a:ext cx="1748019" cy="2185504"/>
            </a:xfrm>
            <a:custGeom>
              <a:avLst/>
              <a:gdLst/>
              <a:ahLst/>
              <a:cxnLst/>
              <a:rect l="l" t="t" r="r" b="b"/>
              <a:pathLst>
                <a:path w="1748019" h="2185504">
                  <a:moveTo>
                    <a:pt x="0" y="0"/>
                  </a:moveTo>
                  <a:lnTo>
                    <a:pt x="1748019" y="0"/>
                  </a:lnTo>
                  <a:lnTo>
                    <a:pt x="1748019" y="2185504"/>
                  </a:lnTo>
                  <a:lnTo>
                    <a:pt x="0" y="2185504"/>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25" name="TextBox 25"/>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26" name="Group 26"/>
          <p:cNvGrpSpPr/>
          <p:nvPr/>
        </p:nvGrpSpPr>
        <p:grpSpPr>
          <a:xfrm rot="-5400000">
            <a:off x="13147432" y="5234242"/>
            <a:ext cx="668536" cy="388580"/>
            <a:chOff x="0" y="0"/>
            <a:chExt cx="618361" cy="359416"/>
          </a:xfrm>
        </p:grpSpPr>
        <p:sp>
          <p:nvSpPr>
            <p:cNvPr id="27" name="Freeform 27"/>
            <p:cNvSpPr/>
            <p:nvPr/>
          </p:nvSpPr>
          <p:spPr>
            <a:xfrm>
              <a:off x="0" y="0"/>
              <a:ext cx="618361" cy="359416"/>
            </a:xfrm>
            <a:custGeom>
              <a:avLst/>
              <a:gdLst/>
              <a:ahLst/>
              <a:cxnLst/>
              <a:rect l="l" t="t" r="r" b="b"/>
              <a:pathLst>
                <a:path w="618361" h="359416">
                  <a:moveTo>
                    <a:pt x="309181" y="359416"/>
                  </a:moveTo>
                  <a:lnTo>
                    <a:pt x="618361" y="0"/>
                  </a:lnTo>
                  <a:lnTo>
                    <a:pt x="0" y="0"/>
                  </a:lnTo>
                  <a:lnTo>
                    <a:pt x="309181" y="359416"/>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28" name="TextBox 28"/>
            <p:cNvSpPr txBox="1"/>
            <p:nvPr/>
          </p:nvSpPr>
          <p:spPr>
            <a:xfrm>
              <a:off x="127000" y="22225"/>
              <a:ext cx="558800" cy="358775"/>
            </a:xfrm>
            <a:prstGeom prst="rect">
              <a:avLst/>
            </a:prstGeom>
          </p:spPr>
          <p:txBody>
            <a:bodyPr lIns="50800" tIns="50800" rIns="50800" bIns="50800" rtlCol="0" anchor="ctr"/>
            <a:lstStyle/>
            <a:p>
              <a:pPr algn="ctr">
                <a:lnSpc>
                  <a:spcPts val="2100"/>
                </a:lnSpc>
              </a:pPr>
              <a:endParaRPr/>
            </a:p>
          </p:txBody>
        </p:sp>
      </p:grpSp>
      <p:grpSp>
        <p:nvGrpSpPr>
          <p:cNvPr id="29" name="Group 29"/>
          <p:cNvGrpSpPr/>
          <p:nvPr/>
        </p:nvGrpSpPr>
        <p:grpSpPr>
          <a:xfrm rot="-5400000">
            <a:off x="13043961" y="5214403"/>
            <a:ext cx="720033" cy="428258"/>
            <a:chOff x="0" y="0"/>
            <a:chExt cx="618361" cy="367787"/>
          </a:xfrm>
        </p:grpSpPr>
        <p:sp>
          <p:nvSpPr>
            <p:cNvPr id="30" name="Freeform 30"/>
            <p:cNvSpPr/>
            <p:nvPr/>
          </p:nvSpPr>
          <p:spPr>
            <a:xfrm>
              <a:off x="0" y="0"/>
              <a:ext cx="618361" cy="367787"/>
            </a:xfrm>
            <a:custGeom>
              <a:avLst/>
              <a:gdLst/>
              <a:ahLst/>
              <a:cxnLst/>
              <a:rect l="l" t="t" r="r" b="b"/>
              <a:pathLst>
                <a:path w="618361" h="367787">
                  <a:moveTo>
                    <a:pt x="309181" y="367787"/>
                  </a:moveTo>
                  <a:lnTo>
                    <a:pt x="618361" y="0"/>
                  </a:lnTo>
                  <a:lnTo>
                    <a:pt x="0" y="0"/>
                  </a:lnTo>
                  <a:lnTo>
                    <a:pt x="309181" y="367787"/>
                  </a:lnTo>
                  <a:close/>
                </a:path>
              </a:pathLst>
            </a:custGeom>
            <a:solidFill>
              <a:srgbClr val="CEFFE8"/>
            </a:solidFill>
            <a:ln w="38100" cap="sq">
              <a:solidFill>
                <a:srgbClr val="CEFFE8"/>
              </a:solidFill>
              <a:prstDash val="solid"/>
              <a:miter/>
            </a:ln>
          </p:spPr>
          <p:txBody>
            <a:bodyPr/>
            <a:lstStyle/>
            <a:p>
              <a:endParaRPr lang="nl-NL"/>
            </a:p>
          </p:txBody>
        </p:sp>
        <p:sp>
          <p:nvSpPr>
            <p:cNvPr id="31" name="TextBox 31"/>
            <p:cNvSpPr txBox="1"/>
            <p:nvPr/>
          </p:nvSpPr>
          <p:spPr>
            <a:xfrm>
              <a:off x="127000" y="22225"/>
              <a:ext cx="558800" cy="358775"/>
            </a:xfrm>
            <a:prstGeom prst="rect">
              <a:avLst/>
            </a:prstGeom>
          </p:spPr>
          <p:txBody>
            <a:bodyPr lIns="50800" tIns="50800" rIns="50800" bIns="50800" rtlCol="0" anchor="ctr"/>
            <a:lstStyle/>
            <a:p>
              <a:pPr algn="ctr">
                <a:lnSpc>
                  <a:spcPts val="2100"/>
                </a:lnSpc>
              </a:pPr>
              <a:endParaRPr/>
            </a:p>
          </p:txBody>
        </p:sp>
      </p:grpSp>
      <p:grpSp>
        <p:nvGrpSpPr>
          <p:cNvPr id="32" name="Group 32"/>
          <p:cNvGrpSpPr/>
          <p:nvPr/>
        </p:nvGrpSpPr>
        <p:grpSpPr>
          <a:xfrm rot="-5400000">
            <a:off x="13366232" y="5334594"/>
            <a:ext cx="315875" cy="187875"/>
            <a:chOff x="0" y="0"/>
            <a:chExt cx="618361" cy="367787"/>
          </a:xfrm>
        </p:grpSpPr>
        <p:sp>
          <p:nvSpPr>
            <p:cNvPr id="33" name="Freeform 33"/>
            <p:cNvSpPr/>
            <p:nvPr/>
          </p:nvSpPr>
          <p:spPr>
            <a:xfrm>
              <a:off x="0" y="0"/>
              <a:ext cx="618361" cy="367787"/>
            </a:xfrm>
            <a:custGeom>
              <a:avLst/>
              <a:gdLst/>
              <a:ahLst/>
              <a:cxnLst/>
              <a:rect l="l" t="t" r="r" b="b"/>
              <a:pathLst>
                <a:path w="618361" h="367787">
                  <a:moveTo>
                    <a:pt x="309181" y="367787"/>
                  </a:moveTo>
                  <a:lnTo>
                    <a:pt x="618361" y="0"/>
                  </a:lnTo>
                  <a:lnTo>
                    <a:pt x="0" y="0"/>
                  </a:lnTo>
                  <a:lnTo>
                    <a:pt x="309181" y="367787"/>
                  </a:lnTo>
                  <a:close/>
                </a:path>
              </a:pathLst>
            </a:custGeom>
            <a:solidFill>
              <a:srgbClr val="DCCDFF"/>
            </a:solidFill>
            <a:ln cap="sq">
              <a:noFill/>
              <a:prstDash val="solid"/>
              <a:miter/>
            </a:ln>
          </p:spPr>
          <p:txBody>
            <a:bodyPr/>
            <a:lstStyle/>
            <a:p>
              <a:endParaRPr lang="nl-NL"/>
            </a:p>
          </p:txBody>
        </p:sp>
        <p:sp>
          <p:nvSpPr>
            <p:cNvPr id="34" name="TextBox 34"/>
            <p:cNvSpPr txBox="1"/>
            <p:nvPr/>
          </p:nvSpPr>
          <p:spPr>
            <a:xfrm>
              <a:off x="127000" y="22225"/>
              <a:ext cx="558800" cy="358775"/>
            </a:xfrm>
            <a:prstGeom prst="rect">
              <a:avLst/>
            </a:prstGeom>
          </p:spPr>
          <p:txBody>
            <a:bodyPr lIns="50800" tIns="50800" rIns="50800" bIns="50800" rtlCol="0" anchor="ctr"/>
            <a:lstStyle/>
            <a:p>
              <a:pPr algn="ctr">
                <a:lnSpc>
                  <a:spcPts val="2100"/>
                </a:lnSpc>
              </a:pPr>
              <a:endParaRPr/>
            </a:p>
          </p:txBody>
        </p:sp>
      </p:grpSp>
      <p:sp>
        <p:nvSpPr>
          <p:cNvPr id="35" name="Freeform 35"/>
          <p:cNvSpPr/>
          <p:nvPr/>
        </p:nvSpPr>
        <p:spPr>
          <a:xfrm rot="-2700000">
            <a:off x="1641414" y="4052337"/>
            <a:ext cx="1026474" cy="3068266"/>
          </a:xfrm>
          <a:custGeom>
            <a:avLst/>
            <a:gdLst/>
            <a:ahLst/>
            <a:cxnLst/>
            <a:rect l="l" t="t" r="r" b="b"/>
            <a:pathLst>
              <a:path w="1026474" h="3068266">
                <a:moveTo>
                  <a:pt x="0" y="0"/>
                </a:moveTo>
                <a:lnTo>
                  <a:pt x="1026474" y="0"/>
                </a:lnTo>
                <a:lnTo>
                  <a:pt x="1026474" y="3068265"/>
                </a:lnTo>
                <a:lnTo>
                  <a:pt x="0" y="30682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2137" y="781628"/>
            <a:ext cx="16347163" cy="1465811"/>
            <a:chOff x="0" y="0"/>
            <a:chExt cx="4305426" cy="386057"/>
          </a:xfrm>
        </p:grpSpPr>
        <p:sp>
          <p:nvSpPr>
            <p:cNvPr id="3" name="Freeform 3"/>
            <p:cNvSpPr/>
            <p:nvPr/>
          </p:nvSpPr>
          <p:spPr>
            <a:xfrm>
              <a:off x="0" y="0"/>
              <a:ext cx="4305426" cy="386057"/>
            </a:xfrm>
            <a:custGeom>
              <a:avLst/>
              <a:gdLst/>
              <a:ahLst/>
              <a:cxnLst/>
              <a:rect l="l" t="t" r="r" b="b"/>
              <a:pathLst>
                <a:path w="4305426" h="386057">
                  <a:moveTo>
                    <a:pt x="0" y="0"/>
                  </a:moveTo>
                  <a:lnTo>
                    <a:pt x="4305426" y="0"/>
                  </a:lnTo>
                  <a:lnTo>
                    <a:pt x="4305426" y="386057"/>
                  </a:lnTo>
                  <a:lnTo>
                    <a:pt x="0" y="386057"/>
                  </a:lnTo>
                  <a:close/>
                </a:path>
              </a:pathLst>
            </a:custGeom>
            <a:solidFill>
              <a:srgbClr val="000000">
                <a:alpha val="0"/>
              </a:srgbClr>
            </a:solidFill>
            <a:ln w="19050" cap="sq">
              <a:solidFill>
                <a:srgbClr val="DCCDFF"/>
              </a:solidFill>
              <a:prstDash val="solid"/>
              <a:miter/>
            </a:ln>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5" name="TextBox 5"/>
          <p:cNvSpPr txBox="1"/>
          <p:nvPr/>
        </p:nvSpPr>
        <p:spPr>
          <a:xfrm>
            <a:off x="-2490294" y="657852"/>
            <a:ext cx="23087367" cy="1384836"/>
          </a:xfrm>
          <a:prstGeom prst="rect">
            <a:avLst/>
          </a:prstGeom>
        </p:spPr>
        <p:txBody>
          <a:bodyPr lIns="0" tIns="0" rIns="0" bIns="0" rtlCol="0" anchor="t">
            <a:spAutoFit/>
          </a:bodyPr>
          <a:lstStyle/>
          <a:p>
            <a:pPr algn="ctr">
              <a:lnSpc>
                <a:spcPts val="11340"/>
              </a:lnSpc>
              <a:spcBef>
                <a:spcPct val="0"/>
              </a:spcBef>
            </a:pPr>
            <a:r>
              <a:rPr lang="en-US" sz="8100">
                <a:solidFill>
                  <a:srgbClr val="DCCDFF"/>
                </a:solidFill>
                <a:latin typeface="Source Sans Pro Bold"/>
              </a:rPr>
              <a:t>Verschillende normen en waarden</a:t>
            </a:r>
          </a:p>
        </p:txBody>
      </p:sp>
      <p:grpSp>
        <p:nvGrpSpPr>
          <p:cNvPr id="6" name="Group 6"/>
          <p:cNvGrpSpPr/>
          <p:nvPr/>
        </p:nvGrpSpPr>
        <p:grpSpPr>
          <a:xfrm>
            <a:off x="819148" y="691140"/>
            <a:ext cx="16343175" cy="1470660"/>
            <a:chOff x="0" y="0"/>
            <a:chExt cx="4304375" cy="387334"/>
          </a:xfrm>
        </p:grpSpPr>
        <p:sp>
          <p:nvSpPr>
            <p:cNvPr id="7" name="Freeform 7"/>
            <p:cNvSpPr/>
            <p:nvPr/>
          </p:nvSpPr>
          <p:spPr>
            <a:xfrm>
              <a:off x="0" y="0"/>
              <a:ext cx="4304375" cy="387334"/>
            </a:xfrm>
            <a:custGeom>
              <a:avLst/>
              <a:gdLst/>
              <a:ahLst/>
              <a:cxnLst/>
              <a:rect l="l" t="t" r="r" b="b"/>
              <a:pathLst>
                <a:path w="4304375" h="387334">
                  <a:moveTo>
                    <a:pt x="0" y="0"/>
                  </a:moveTo>
                  <a:lnTo>
                    <a:pt x="4304375" y="0"/>
                  </a:lnTo>
                  <a:lnTo>
                    <a:pt x="4304375" y="387334"/>
                  </a:lnTo>
                  <a:lnTo>
                    <a:pt x="0" y="387334"/>
                  </a:lnTo>
                  <a:close/>
                </a:path>
              </a:pathLst>
            </a:custGeom>
            <a:solidFill>
              <a:srgbClr val="000000">
                <a:alpha val="0"/>
              </a:srgbClr>
            </a:solidFill>
            <a:ln w="19050" cap="sq">
              <a:solidFill>
                <a:srgbClr val="000000"/>
              </a:solidFill>
              <a:prstDash val="solid"/>
              <a:miter/>
            </a:ln>
          </p:spPr>
          <p:txBody>
            <a:bodyPr/>
            <a:lstStyle/>
            <a:p>
              <a:endParaRPr lang="nl-NL"/>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9" name="Freeform 9"/>
          <p:cNvSpPr/>
          <p:nvPr/>
        </p:nvSpPr>
        <p:spPr>
          <a:xfrm>
            <a:off x="10578643" y="5568967"/>
            <a:ext cx="6583680" cy="4114800"/>
          </a:xfrm>
          <a:custGeom>
            <a:avLst/>
            <a:gdLst/>
            <a:ahLst/>
            <a:cxnLst/>
            <a:rect l="l" t="t" r="r" b="b"/>
            <a:pathLst>
              <a:path w="6583680" h="4114800">
                <a:moveTo>
                  <a:pt x="0" y="0"/>
                </a:moveTo>
                <a:lnTo>
                  <a:pt x="6583680" y="0"/>
                </a:lnTo>
                <a:lnTo>
                  <a:pt x="658368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0" name="Freeform 10"/>
          <p:cNvSpPr/>
          <p:nvPr/>
        </p:nvSpPr>
        <p:spPr>
          <a:xfrm>
            <a:off x="10475890" y="5485689"/>
            <a:ext cx="6583680" cy="4114800"/>
          </a:xfrm>
          <a:custGeom>
            <a:avLst/>
            <a:gdLst/>
            <a:ahLst/>
            <a:cxnLst/>
            <a:rect l="l" t="t" r="r" b="b"/>
            <a:pathLst>
              <a:path w="6583680" h="4114800">
                <a:moveTo>
                  <a:pt x="0" y="0"/>
                </a:moveTo>
                <a:lnTo>
                  <a:pt x="6583680" y="0"/>
                </a:lnTo>
                <a:lnTo>
                  <a:pt x="658368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11" name="TextBox 11"/>
          <p:cNvSpPr txBox="1"/>
          <p:nvPr/>
        </p:nvSpPr>
        <p:spPr>
          <a:xfrm>
            <a:off x="-2538593" y="632460"/>
            <a:ext cx="23087367" cy="1384836"/>
          </a:xfrm>
          <a:prstGeom prst="rect">
            <a:avLst/>
          </a:prstGeom>
        </p:spPr>
        <p:txBody>
          <a:bodyPr lIns="0" tIns="0" rIns="0" bIns="0" rtlCol="0" anchor="t">
            <a:spAutoFit/>
          </a:bodyPr>
          <a:lstStyle/>
          <a:p>
            <a:pPr algn="ctr">
              <a:lnSpc>
                <a:spcPts val="11340"/>
              </a:lnSpc>
              <a:spcBef>
                <a:spcPct val="0"/>
              </a:spcBef>
            </a:pPr>
            <a:r>
              <a:rPr lang="en-US" sz="8100">
                <a:solidFill>
                  <a:srgbClr val="CEFFE8"/>
                </a:solidFill>
                <a:latin typeface="Source Sans Pro Bold"/>
              </a:rPr>
              <a:t>Verschillende normen en waarden</a:t>
            </a:r>
          </a:p>
        </p:txBody>
      </p:sp>
      <p:sp>
        <p:nvSpPr>
          <p:cNvPr id="12" name="TextBox 12"/>
          <p:cNvSpPr txBox="1"/>
          <p:nvPr/>
        </p:nvSpPr>
        <p:spPr>
          <a:xfrm>
            <a:off x="-2613235" y="632460"/>
            <a:ext cx="23087367" cy="1384836"/>
          </a:xfrm>
          <a:prstGeom prst="rect">
            <a:avLst/>
          </a:prstGeom>
        </p:spPr>
        <p:txBody>
          <a:bodyPr lIns="0" tIns="0" rIns="0" bIns="0" rtlCol="0" anchor="t">
            <a:spAutoFit/>
          </a:bodyPr>
          <a:lstStyle/>
          <a:p>
            <a:pPr algn="ctr">
              <a:lnSpc>
                <a:spcPts val="11340"/>
              </a:lnSpc>
              <a:spcBef>
                <a:spcPct val="0"/>
              </a:spcBef>
            </a:pPr>
            <a:r>
              <a:rPr lang="en-US" sz="8100">
                <a:solidFill>
                  <a:srgbClr val="000000"/>
                </a:solidFill>
                <a:latin typeface="Source Sans Pro Bold"/>
              </a:rPr>
              <a:t>Verschillende normen en waarden</a:t>
            </a:r>
          </a:p>
        </p:txBody>
      </p:sp>
      <p:sp>
        <p:nvSpPr>
          <p:cNvPr id="13" name="TextBox 13"/>
          <p:cNvSpPr txBox="1"/>
          <p:nvPr/>
        </p:nvSpPr>
        <p:spPr>
          <a:xfrm>
            <a:off x="819148" y="2775329"/>
            <a:ext cx="8433264" cy="3488532"/>
          </a:xfrm>
          <a:prstGeom prst="rect">
            <a:avLst/>
          </a:prstGeom>
        </p:spPr>
        <p:txBody>
          <a:bodyPr lIns="0" tIns="0" rIns="0" bIns="0" rtlCol="0" anchor="t">
            <a:spAutoFit/>
          </a:bodyPr>
          <a:lstStyle/>
          <a:p>
            <a:pPr>
              <a:lnSpc>
                <a:spcPts val="3499"/>
              </a:lnSpc>
              <a:spcBef>
                <a:spcPct val="0"/>
              </a:spcBef>
            </a:pPr>
            <a:r>
              <a:rPr lang="en-US" sz="2499">
                <a:solidFill>
                  <a:srgbClr val="000000"/>
                </a:solidFill>
                <a:latin typeface="Source Sans Pro"/>
              </a:rPr>
              <a:t>Ieder persoon, maar ook ieder gezin en  familie heeft dus andere normen en waarden, andere gewoontes en andere regels. De verschillen hiertussen komen vaak door:</a:t>
            </a:r>
          </a:p>
          <a:p>
            <a:pPr>
              <a:lnSpc>
                <a:spcPts val="3499"/>
              </a:lnSpc>
              <a:spcBef>
                <a:spcPct val="0"/>
              </a:spcBef>
            </a:pPr>
            <a:endParaRPr lang="en-US" sz="2499">
              <a:solidFill>
                <a:srgbClr val="000000"/>
              </a:solidFill>
              <a:latin typeface="Source Sans Pro"/>
            </a:endParaRPr>
          </a:p>
          <a:p>
            <a:pPr marL="539749" lvl="1" indent="-269875">
              <a:lnSpc>
                <a:spcPts val="3499"/>
              </a:lnSpc>
              <a:buFont typeface="Arial"/>
              <a:buChar char="•"/>
            </a:pPr>
            <a:r>
              <a:rPr lang="en-US" sz="2499">
                <a:solidFill>
                  <a:srgbClr val="000000"/>
                </a:solidFill>
                <a:latin typeface="Source Sans Pro"/>
              </a:rPr>
              <a:t>opvoeding en gebeurtenissen, wat wordt doorgegeven door generaties (bijv. opa &amp; oma)</a:t>
            </a:r>
          </a:p>
          <a:p>
            <a:pPr>
              <a:lnSpc>
                <a:spcPts val="3499"/>
              </a:lnSpc>
            </a:pPr>
            <a:endParaRPr lang="en-US" sz="2499">
              <a:solidFill>
                <a:srgbClr val="000000"/>
              </a:solidFill>
              <a:latin typeface="Source Sans Pro"/>
            </a:endParaRPr>
          </a:p>
          <a:p>
            <a:pPr marL="539749" lvl="1" indent="-269875">
              <a:lnSpc>
                <a:spcPts val="3499"/>
              </a:lnSpc>
              <a:spcBef>
                <a:spcPct val="0"/>
              </a:spcBef>
              <a:buFont typeface="Arial"/>
              <a:buChar char="•"/>
            </a:pPr>
            <a:r>
              <a:rPr lang="en-US" sz="2499">
                <a:solidFill>
                  <a:srgbClr val="000000"/>
                </a:solidFill>
                <a:latin typeface="Source Sans Pro"/>
              </a:rPr>
              <a:t>religie/geloof en cultuur</a:t>
            </a:r>
          </a:p>
        </p:txBody>
      </p:sp>
      <p:grpSp>
        <p:nvGrpSpPr>
          <p:cNvPr id="14" name="Group 14"/>
          <p:cNvGrpSpPr/>
          <p:nvPr/>
        </p:nvGrpSpPr>
        <p:grpSpPr>
          <a:xfrm>
            <a:off x="-195329" y="-198934"/>
            <a:ext cx="18686724" cy="10687590"/>
            <a:chOff x="0" y="0"/>
            <a:chExt cx="4921606" cy="2814838"/>
          </a:xfrm>
        </p:grpSpPr>
        <p:sp>
          <p:nvSpPr>
            <p:cNvPr id="15" name="Freeform 15"/>
            <p:cNvSpPr/>
            <p:nvPr/>
          </p:nvSpPr>
          <p:spPr>
            <a:xfrm>
              <a:off x="0" y="0"/>
              <a:ext cx="4921607" cy="2814838"/>
            </a:xfrm>
            <a:custGeom>
              <a:avLst/>
              <a:gdLst/>
              <a:ahLst/>
              <a:cxnLst/>
              <a:rect l="l" t="t" r="r" b="b"/>
              <a:pathLst>
                <a:path w="4921607" h="2814838">
                  <a:moveTo>
                    <a:pt x="0" y="0"/>
                  </a:moveTo>
                  <a:lnTo>
                    <a:pt x="4921607" y="0"/>
                  </a:lnTo>
                  <a:lnTo>
                    <a:pt x="4921607"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16" name="TextBox 16"/>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17" name="Group 15">
            <a:extLst>
              <a:ext uri="{FF2B5EF4-FFF2-40B4-BE49-F238E27FC236}">
                <a16:creationId xmlns:a16="http://schemas.microsoft.com/office/drawing/2014/main" id="{AA172A48-F51B-C783-798B-1A3CBA0FB398}"/>
              </a:ext>
            </a:extLst>
          </p:cNvPr>
          <p:cNvGrpSpPr/>
          <p:nvPr/>
        </p:nvGrpSpPr>
        <p:grpSpPr>
          <a:xfrm>
            <a:off x="152400" y="114300"/>
            <a:ext cx="17970444" cy="9982200"/>
            <a:chOff x="0" y="0"/>
            <a:chExt cx="4913579" cy="2814838"/>
          </a:xfrm>
        </p:grpSpPr>
        <p:sp>
          <p:nvSpPr>
            <p:cNvPr id="18" name="Freeform 16">
              <a:extLst>
                <a:ext uri="{FF2B5EF4-FFF2-40B4-BE49-F238E27FC236}">
                  <a16:creationId xmlns:a16="http://schemas.microsoft.com/office/drawing/2014/main" id="{C05F22C9-C44E-417E-AA09-5EAB53FC2CFB}"/>
                </a:ext>
              </a:extLst>
            </p:cNvPr>
            <p:cNvSpPr/>
            <p:nvPr/>
          </p:nvSpPr>
          <p:spPr>
            <a:xfrm>
              <a:off x="0" y="0"/>
              <a:ext cx="4913579" cy="2814838"/>
            </a:xfrm>
            <a:custGeom>
              <a:avLst/>
              <a:gdLst/>
              <a:ahLst/>
              <a:cxnLst/>
              <a:rect l="l" t="t" r="r" b="b"/>
              <a:pathLst>
                <a:path w="4913579" h="2814838">
                  <a:moveTo>
                    <a:pt x="0" y="0"/>
                  </a:moveTo>
                  <a:lnTo>
                    <a:pt x="4913579" y="0"/>
                  </a:lnTo>
                  <a:lnTo>
                    <a:pt x="4913579"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19" name="TextBox 17">
              <a:extLst>
                <a:ext uri="{FF2B5EF4-FFF2-40B4-BE49-F238E27FC236}">
                  <a16:creationId xmlns:a16="http://schemas.microsoft.com/office/drawing/2014/main" id="{A9B61DE1-A106-5163-9A52-9119A6891FBC}"/>
                </a:ext>
              </a:extLst>
            </p:cNvPr>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06781" y="2861310"/>
            <a:ext cx="9469239" cy="6396990"/>
            <a:chOff x="0" y="0"/>
            <a:chExt cx="2493956" cy="1684804"/>
          </a:xfrm>
        </p:grpSpPr>
        <p:sp>
          <p:nvSpPr>
            <p:cNvPr id="3" name="Freeform 3"/>
            <p:cNvSpPr/>
            <p:nvPr/>
          </p:nvSpPr>
          <p:spPr>
            <a:xfrm>
              <a:off x="0" y="0"/>
              <a:ext cx="2493956" cy="1684804"/>
            </a:xfrm>
            <a:custGeom>
              <a:avLst/>
              <a:gdLst/>
              <a:ahLst/>
              <a:cxnLst/>
              <a:rect l="l" t="t" r="r" b="b"/>
              <a:pathLst>
                <a:path w="2493956" h="1684804">
                  <a:moveTo>
                    <a:pt x="0" y="0"/>
                  </a:moveTo>
                  <a:lnTo>
                    <a:pt x="2493956" y="0"/>
                  </a:lnTo>
                  <a:lnTo>
                    <a:pt x="2493956" y="1684804"/>
                  </a:lnTo>
                  <a:lnTo>
                    <a:pt x="0" y="1684804"/>
                  </a:lnTo>
                  <a:close/>
                </a:path>
              </a:pathLst>
            </a:custGeom>
            <a:solidFill>
              <a:srgbClr val="DCCDFF"/>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5" name="TextBox 5"/>
          <p:cNvSpPr txBox="1"/>
          <p:nvPr/>
        </p:nvSpPr>
        <p:spPr>
          <a:xfrm>
            <a:off x="6369287" y="3775563"/>
            <a:ext cx="2337015" cy="1228725"/>
          </a:xfrm>
          <a:prstGeom prst="rect">
            <a:avLst/>
          </a:prstGeom>
        </p:spPr>
        <p:txBody>
          <a:bodyPr lIns="0" tIns="0" rIns="0" bIns="0" rtlCol="0" anchor="t">
            <a:spAutoFit/>
          </a:bodyPr>
          <a:lstStyle/>
          <a:p>
            <a:pPr>
              <a:lnSpc>
                <a:spcPts val="9721"/>
              </a:lnSpc>
            </a:pPr>
            <a:r>
              <a:rPr lang="en-US" sz="8101">
                <a:solidFill>
                  <a:srgbClr val="DCCDFF"/>
                </a:solidFill>
                <a:latin typeface="Source Sans Pro Bold"/>
              </a:rPr>
              <a:t>Quiz</a:t>
            </a:r>
          </a:p>
        </p:txBody>
      </p:sp>
      <p:sp>
        <p:nvSpPr>
          <p:cNvPr id="6" name="TextBox 6"/>
          <p:cNvSpPr txBox="1"/>
          <p:nvPr/>
        </p:nvSpPr>
        <p:spPr>
          <a:xfrm>
            <a:off x="6369287" y="5812155"/>
            <a:ext cx="5141079" cy="247650"/>
          </a:xfrm>
          <a:prstGeom prst="rect">
            <a:avLst/>
          </a:prstGeom>
        </p:spPr>
        <p:txBody>
          <a:bodyPr lIns="0" tIns="0" rIns="0" bIns="0" rtlCol="0" anchor="t">
            <a:spAutoFit/>
          </a:bodyPr>
          <a:lstStyle/>
          <a:p>
            <a:pPr algn="ctr">
              <a:lnSpc>
                <a:spcPts val="2099"/>
              </a:lnSpc>
              <a:spcBef>
                <a:spcPct val="0"/>
              </a:spcBef>
            </a:pPr>
            <a:r>
              <a:rPr lang="en-US" sz="1499">
                <a:solidFill>
                  <a:srgbClr val="000000"/>
                </a:solidFill>
                <a:latin typeface="TT Commons Pro Bold"/>
              </a:rPr>
              <a:t>(VIDEO HIER)</a:t>
            </a:r>
          </a:p>
        </p:txBody>
      </p:sp>
      <p:grpSp>
        <p:nvGrpSpPr>
          <p:cNvPr id="7" name="Group 7"/>
          <p:cNvGrpSpPr/>
          <p:nvPr/>
        </p:nvGrpSpPr>
        <p:grpSpPr>
          <a:xfrm>
            <a:off x="-194342" y="-200295"/>
            <a:ext cx="18671484" cy="10687590"/>
            <a:chOff x="0" y="0"/>
            <a:chExt cx="4917593" cy="2814838"/>
          </a:xfrm>
        </p:grpSpPr>
        <p:sp>
          <p:nvSpPr>
            <p:cNvPr id="8" name="Freeform 8"/>
            <p:cNvSpPr/>
            <p:nvPr/>
          </p:nvSpPr>
          <p:spPr>
            <a:xfrm>
              <a:off x="0" y="0"/>
              <a:ext cx="4917592" cy="2814838"/>
            </a:xfrm>
            <a:custGeom>
              <a:avLst/>
              <a:gdLst/>
              <a:ahLst/>
              <a:cxnLst/>
              <a:rect l="l" t="t" r="r" b="b"/>
              <a:pathLst>
                <a:path w="4917592" h="2814838">
                  <a:moveTo>
                    <a:pt x="0" y="0"/>
                  </a:moveTo>
                  <a:lnTo>
                    <a:pt x="4917592" y="0"/>
                  </a:lnTo>
                  <a:lnTo>
                    <a:pt x="4917592"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9" name="TextBox 9"/>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10" name="Group 10"/>
          <p:cNvGrpSpPr/>
          <p:nvPr/>
        </p:nvGrpSpPr>
        <p:grpSpPr>
          <a:xfrm>
            <a:off x="1060729" y="925272"/>
            <a:ext cx="16347163" cy="1465811"/>
            <a:chOff x="0" y="0"/>
            <a:chExt cx="4305426" cy="386057"/>
          </a:xfrm>
        </p:grpSpPr>
        <p:sp>
          <p:nvSpPr>
            <p:cNvPr id="11" name="Freeform 11"/>
            <p:cNvSpPr/>
            <p:nvPr/>
          </p:nvSpPr>
          <p:spPr>
            <a:xfrm>
              <a:off x="0" y="0"/>
              <a:ext cx="4305426" cy="386057"/>
            </a:xfrm>
            <a:custGeom>
              <a:avLst/>
              <a:gdLst/>
              <a:ahLst/>
              <a:cxnLst/>
              <a:rect l="l" t="t" r="r" b="b"/>
              <a:pathLst>
                <a:path w="4305426" h="386057">
                  <a:moveTo>
                    <a:pt x="0" y="0"/>
                  </a:moveTo>
                  <a:lnTo>
                    <a:pt x="4305426" y="0"/>
                  </a:lnTo>
                  <a:lnTo>
                    <a:pt x="4305426" y="386057"/>
                  </a:lnTo>
                  <a:lnTo>
                    <a:pt x="0" y="386057"/>
                  </a:lnTo>
                  <a:close/>
                </a:path>
              </a:pathLst>
            </a:custGeom>
            <a:solidFill>
              <a:srgbClr val="000000">
                <a:alpha val="0"/>
              </a:srgbClr>
            </a:solidFill>
            <a:ln w="19050" cap="sq">
              <a:solidFill>
                <a:srgbClr val="DCCDFF"/>
              </a:solidFill>
              <a:prstDash val="solid"/>
              <a:miter/>
            </a:ln>
          </p:spPr>
          <p:txBody>
            <a:bodyPr/>
            <a:lstStyle/>
            <a:p>
              <a:endParaRPr lang="nl-NL"/>
            </a:p>
          </p:txBody>
        </p:sp>
        <p:sp>
          <p:nvSpPr>
            <p:cNvPr id="12" name="TextBox 12"/>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13" name="Group 13"/>
          <p:cNvGrpSpPr/>
          <p:nvPr/>
        </p:nvGrpSpPr>
        <p:grpSpPr>
          <a:xfrm>
            <a:off x="967740" y="834785"/>
            <a:ext cx="16343175" cy="1470660"/>
            <a:chOff x="0" y="0"/>
            <a:chExt cx="4304375" cy="387334"/>
          </a:xfrm>
        </p:grpSpPr>
        <p:sp>
          <p:nvSpPr>
            <p:cNvPr id="14" name="Freeform 14"/>
            <p:cNvSpPr/>
            <p:nvPr/>
          </p:nvSpPr>
          <p:spPr>
            <a:xfrm>
              <a:off x="0" y="0"/>
              <a:ext cx="4304375" cy="387334"/>
            </a:xfrm>
            <a:custGeom>
              <a:avLst/>
              <a:gdLst/>
              <a:ahLst/>
              <a:cxnLst/>
              <a:rect l="l" t="t" r="r" b="b"/>
              <a:pathLst>
                <a:path w="4304375" h="387334">
                  <a:moveTo>
                    <a:pt x="0" y="0"/>
                  </a:moveTo>
                  <a:lnTo>
                    <a:pt x="4304375" y="0"/>
                  </a:lnTo>
                  <a:lnTo>
                    <a:pt x="4304375" y="387334"/>
                  </a:lnTo>
                  <a:lnTo>
                    <a:pt x="0" y="387334"/>
                  </a:lnTo>
                  <a:close/>
                </a:path>
              </a:pathLst>
            </a:custGeom>
            <a:solidFill>
              <a:srgbClr val="000000">
                <a:alpha val="0"/>
              </a:srgbClr>
            </a:solidFill>
            <a:ln w="19050" cap="sq">
              <a:solidFill>
                <a:srgbClr val="000000"/>
              </a:solidFill>
              <a:prstDash val="solid"/>
              <a:miter/>
            </a:ln>
          </p:spPr>
          <p:txBody>
            <a:bodyPr/>
            <a:lstStyle/>
            <a:p>
              <a:endParaRPr lang="nl-NL"/>
            </a:p>
          </p:txBody>
        </p:sp>
        <p:sp>
          <p:nvSpPr>
            <p:cNvPr id="15" name="TextBox 15"/>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16" name="TextBox 16"/>
          <p:cNvSpPr txBox="1"/>
          <p:nvPr/>
        </p:nvSpPr>
        <p:spPr>
          <a:xfrm>
            <a:off x="-773599" y="1015785"/>
            <a:ext cx="19548771" cy="1070473"/>
          </a:xfrm>
          <a:prstGeom prst="rect">
            <a:avLst/>
          </a:prstGeom>
        </p:spPr>
        <p:txBody>
          <a:bodyPr lIns="0" tIns="0" rIns="0" bIns="0" rtlCol="0" anchor="t">
            <a:spAutoFit/>
          </a:bodyPr>
          <a:lstStyle/>
          <a:p>
            <a:pPr algn="ctr">
              <a:lnSpc>
                <a:spcPts val="8717"/>
              </a:lnSpc>
              <a:spcBef>
                <a:spcPct val="0"/>
              </a:spcBef>
            </a:pPr>
            <a:r>
              <a:rPr lang="en-US" sz="6226">
                <a:solidFill>
                  <a:srgbClr val="DCCDFF"/>
                </a:solidFill>
                <a:latin typeface="Source Sans Pro Bold"/>
              </a:rPr>
              <a:t>(Sub)culturen in Nederland</a:t>
            </a:r>
          </a:p>
        </p:txBody>
      </p:sp>
      <p:sp>
        <p:nvSpPr>
          <p:cNvPr id="17" name="TextBox 17"/>
          <p:cNvSpPr txBox="1"/>
          <p:nvPr/>
        </p:nvSpPr>
        <p:spPr>
          <a:xfrm>
            <a:off x="-819319" y="962445"/>
            <a:ext cx="19548771" cy="1070473"/>
          </a:xfrm>
          <a:prstGeom prst="rect">
            <a:avLst/>
          </a:prstGeom>
        </p:spPr>
        <p:txBody>
          <a:bodyPr lIns="0" tIns="0" rIns="0" bIns="0" rtlCol="0" anchor="t">
            <a:spAutoFit/>
          </a:bodyPr>
          <a:lstStyle/>
          <a:p>
            <a:pPr algn="ctr">
              <a:lnSpc>
                <a:spcPts val="8717"/>
              </a:lnSpc>
              <a:spcBef>
                <a:spcPct val="0"/>
              </a:spcBef>
            </a:pPr>
            <a:r>
              <a:rPr lang="en-US" sz="6226">
                <a:solidFill>
                  <a:srgbClr val="CEFFE8"/>
                </a:solidFill>
                <a:latin typeface="Source Sans Pro Bold"/>
              </a:rPr>
              <a:t>(Sub)culturen in Nederland</a:t>
            </a:r>
          </a:p>
        </p:txBody>
      </p:sp>
      <p:sp>
        <p:nvSpPr>
          <p:cNvPr id="18" name="TextBox 18"/>
          <p:cNvSpPr txBox="1"/>
          <p:nvPr/>
        </p:nvSpPr>
        <p:spPr>
          <a:xfrm>
            <a:off x="-895519" y="962445"/>
            <a:ext cx="19548771" cy="1070473"/>
          </a:xfrm>
          <a:prstGeom prst="rect">
            <a:avLst/>
          </a:prstGeom>
        </p:spPr>
        <p:txBody>
          <a:bodyPr lIns="0" tIns="0" rIns="0" bIns="0" rtlCol="0" anchor="t">
            <a:spAutoFit/>
          </a:bodyPr>
          <a:lstStyle/>
          <a:p>
            <a:pPr algn="ctr">
              <a:lnSpc>
                <a:spcPts val="8717"/>
              </a:lnSpc>
              <a:spcBef>
                <a:spcPct val="0"/>
              </a:spcBef>
            </a:pPr>
            <a:r>
              <a:rPr lang="en-US" sz="6226">
                <a:solidFill>
                  <a:srgbClr val="000000"/>
                </a:solidFill>
                <a:latin typeface="Source Sans Pro Bold"/>
              </a:rPr>
              <a:t>(Sub)culturen in Nederland</a:t>
            </a:r>
          </a:p>
        </p:txBody>
      </p:sp>
      <p:grpSp>
        <p:nvGrpSpPr>
          <p:cNvPr id="19" name="Group 15">
            <a:extLst>
              <a:ext uri="{FF2B5EF4-FFF2-40B4-BE49-F238E27FC236}">
                <a16:creationId xmlns:a16="http://schemas.microsoft.com/office/drawing/2014/main" id="{4C9ABD0C-1040-1B5F-615E-EC0E09030D85}"/>
              </a:ext>
            </a:extLst>
          </p:cNvPr>
          <p:cNvGrpSpPr/>
          <p:nvPr/>
        </p:nvGrpSpPr>
        <p:grpSpPr>
          <a:xfrm>
            <a:off x="152400" y="114300"/>
            <a:ext cx="17970444" cy="9982200"/>
            <a:chOff x="0" y="0"/>
            <a:chExt cx="4913579" cy="2814838"/>
          </a:xfrm>
        </p:grpSpPr>
        <p:sp>
          <p:nvSpPr>
            <p:cNvPr id="20" name="Freeform 16">
              <a:extLst>
                <a:ext uri="{FF2B5EF4-FFF2-40B4-BE49-F238E27FC236}">
                  <a16:creationId xmlns:a16="http://schemas.microsoft.com/office/drawing/2014/main" id="{9D498992-4744-C45E-9CEF-ACE61DE07360}"/>
                </a:ext>
              </a:extLst>
            </p:cNvPr>
            <p:cNvSpPr/>
            <p:nvPr/>
          </p:nvSpPr>
          <p:spPr>
            <a:xfrm>
              <a:off x="0" y="0"/>
              <a:ext cx="4913579" cy="2814838"/>
            </a:xfrm>
            <a:custGeom>
              <a:avLst/>
              <a:gdLst/>
              <a:ahLst/>
              <a:cxnLst/>
              <a:rect l="l" t="t" r="r" b="b"/>
              <a:pathLst>
                <a:path w="4913579" h="2814838">
                  <a:moveTo>
                    <a:pt x="0" y="0"/>
                  </a:moveTo>
                  <a:lnTo>
                    <a:pt x="4913579" y="0"/>
                  </a:lnTo>
                  <a:lnTo>
                    <a:pt x="4913579"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21" name="TextBox 17">
              <a:extLst>
                <a:ext uri="{FF2B5EF4-FFF2-40B4-BE49-F238E27FC236}">
                  <a16:creationId xmlns:a16="http://schemas.microsoft.com/office/drawing/2014/main" id="{27B33B31-0E8F-12EE-3952-BDFCD442BED0}"/>
                </a:ext>
              </a:extLst>
            </p:cNvPr>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pic>
        <p:nvPicPr>
          <p:cNvPr id="22" name="Onlinemedia 4" title="Wat is cultuur? | Huh?!">
            <a:hlinkClick r:id="" action="ppaction://media"/>
            <a:extLst>
              <a:ext uri="{FF2B5EF4-FFF2-40B4-BE49-F238E27FC236}">
                <a16:creationId xmlns:a16="http://schemas.microsoft.com/office/drawing/2014/main" id="{6C037729-E4B6-54CB-C660-8046293C35B6}"/>
              </a:ext>
            </a:extLst>
          </p:cNvPr>
          <p:cNvPicPr>
            <a:picLocks noRot="1" noChangeAspect="1"/>
          </p:cNvPicPr>
          <p:nvPr>
            <a:videoFile r:link="rId1"/>
          </p:nvPr>
        </p:nvPicPr>
        <p:blipFill>
          <a:blip r:embed="rId4"/>
          <a:stretch>
            <a:fillRect/>
          </a:stretch>
        </p:blipFill>
        <p:spPr>
          <a:xfrm>
            <a:off x="2849771" y="2552451"/>
            <a:ext cx="12575702" cy="71052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2"/>
                                        </p:tgtEl>
                                      </p:cBhvr>
                                    </p:cmd>
                                  </p:childTnLst>
                                </p:cTn>
                              </p:par>
                            </p:childTnLst>
                          </p:cTn>
                        </p:par>
                      </p:childTnLst>
                    </p:cTn>
                  </p:par>
                </p:childTnLst>
              </p:cTn>
              <p:nextCondLst>
                <p:cond evt="onClick" delay="0">
                  <p:tgtEl>
                    <p:spTgt spid="22"/>
                  </p:tgtEl>
                </p:cond>
              </p:nextCondLst>
            </p:seq>
            <p:video>
              <p:cMediaNode vol="80000">
                <p:cTn id="12" fill="hold" display="0">
                  <p:stCondLst>
                    <p:cond delay="indefinite"/>
                  </p:stCondLst>
                </p:cTn>
                <p:tgtEl>
                  <p:spTgt spid="22"/>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06781" y="2861310"/>
            <a:ext cx="9469239" cy="6396990"/>
            <a:chOff x="0" y="0"/>
            <a:chExt cx="2493956" cy="1684804"/>
          </a:xfrm>
        </p:grpSpPr>
        <p:sp>
          <p:nvSpPr>
            <p:cNvPr id="3" name="Freeform 3"/>
            <p:cNvSpPr/>
            <p:nvPr/>
          </p:nvSpPr>
          <p:spPr>
            <a:xfrm>
              <a:off x="0" y="0"/>
              <a:ext cx="2493956" cy="1684804"/>
            </a:xfrm>
            <a:custGeom>
              <a:avLst/>
              <a:gdLst/>
              <a:ahLst/>
              <a:cxnLst/>
              <a:rect l="l" t="t" r="r" b="b"/>
              <a:pathLst>
                <a:path w="2493956" h="1684804">
                  <a:moveTo>
                    <a:pt x="0" y="0"/>
                  </a:moveTo>
                  <a:lnTo>
                    <a:pt x="2493956" y="0"/>
                  </a:lnTo>
                  <a:lnTo>
                    <a:pt x="2493956" y="1684804"/>
                  </a:lnTo>
                  <a:lnTo>
                    <a:pt x="0" y="1684804"/>
                  </a:lnTo>
                  <a:close/>
                </a:path>
              </a:pathLst>
            </a:custGeom>
            <a:solidFill>
              <a:srgbClr val="DCCDFF"/>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5" name="TextBox 5"/>
          <p:cNvSpPr txBox="1"/>
          <p:nvPr/>
        </p:nvSpPr>
        <p:spPr>
          <a:xfrm>
            <a:off x="6369287" y="3775563"/>
            <a:ext cx="2337015" cy="1228725"/>
          </a:xfrm>
          <a:prstGeom prst="rect">
            <a:avLst/>
          </a:prstGeom>
        </p:spPr>
        <p:txBody>
          <a:bodyPr lIns="0" tIns="0" rIns="0" bIns="0" rtlCol="0" anchor="t">
            <a:spAutoFit/>
          </a:bodyPr>
          <a:lstStyle/>
          <a:p>
            <a:pPr>
              <a:lnSpc>
                <a:spcPts val="9721"/>
              </a:lnSpc>
            </a:pPr>
            <a:r>
              <a:rPr lang="en-US" sz="8101">
                <a:solidFill>
                  <a:srgbClr val="DCCDFF"/>
                </a:solidFill>
                <a:latin typeface="Source Sans Pro Bold"/>
              </a:rPr>
              <a:t>Quiz</a:t>
            </a:r>
          </a:p>
        </p:txBody>
      </p:sp>
      <p:sp>
        <p:nvSpPr>
          <p:cNvPr id="6" name="TextBox 6"/>
          <p:cNvSpPr txBox="1"/>
          <p:nvPr/>
        </p:nvSpPr>
        <p:spPr>
          <a:xfrm>
            <a:off x="6369287" y="5812155"/>
            <a:ext cx="5141079" cy="247650"/>
          </a:xfrm>
          <a:prstGeom prst="rect">
            <a:avLst/>
          </a:prstGeom>
        </p:spPr>
        <p:txBody>
          <a:bodyPr lIns="0" tIns="0" rIns="0" bIns="0" rtlCol="0" anchor="t">
            <a:spAutoFit/>
          </a:bodyPr>
          <a:lstStyle/>
          <a:p>
            <a:pPr algn="ctr">
              <a:lnSpc>
                <a:spcPts val="2099"/>
              </a:lnSpc>
              <a:spcBef>
                <a:spcPct val="0"/>
              </a:spcBef>
            </a:pPr>
            <a:r>
              <a:rPr lang="en-US" sz="1499">
                <a:solidFill>
                  <a:srgbClr val="000000"/>
                </a:solidFill>
                <a:latin typeface="TT Commons Pro Bold"/>
              </a:rPr>
              <a:t>(VIDEO HIER)</a:t>
            </a:r>
          </a:p>
        </p:txBody>
      </p:sp>
      <p:grpSp>
        <p:nvGrpSpPr>
          <p:cNvPr id="7" name="Group 7"/>
          <p:cNvGrpSpPr/>
          <p:nvPr/>
        </p:nvGrpSpPr>
        <p:grpSpPr>
          <a:xfrm>
            <a:off x="-194342" y="-200295"/>
            <a:ext cx="18671484" cy="10687590"/>
            <a:chOff x="0" y="0"/>
            <a:chExt cx="4917593" cy="2814838"/>
          </a:xfrm>
        </p:grpSpPr>
        <p:sp>
          <p:nvSpPr>
            <p:cNvPr id="8" name="Freeform 8"/>
            <p:cNvSpPr/>
            <p:nvPr/>
          </p:nvSpPr>
          <p:spPr>
            <a:xfrm>
              <a:off x="0" y="0"/>
              <a:ext cx="4917592" cy="2814838"/>
            </a:xfrm>
            <a:custGeom>
              <a:avLst/>
              <a:gdLst/>
              <a:ahLst/>
              <a:cxnLst/>
              <a:rect l="l" t="t" r="r" b="b"/>
              <a:pathLst>
                <a:path w="4917592" h="2814838">
                  <a:moveTo>
                    <a:pt x="0" y="0"/>
                  </a:moveTo>
                  <a:lnTo>
                    <a:pt x="4917592" y="0"/>
                  </a:lnTo>
                  <a:lnTo>
                    <a:pt x="4917592"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9" name="TextBox 9"/>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10" name="Group 10"/>
          <p:cNvGrpSpPr/>
          <p:nvPr/>
        </p:nvGrpSpPr>
        <p:grpSpPr>
          <a:xfrm>
            <a:off x="1060729" y="925272"/>
            <a:ext cx="16347163" cy="1465811"/>
            <a:chOff x="0" y="0"/>
            <a:chExt cx="4305426" cy="386057"/>
          </a:xfrm>
        </p:grpSpPr>
        <p:sp>
          <p:nvSpPr>
            <p:cNvPr id="11" name="Freeform 11"/>
            <p:cNvSpPr/>
            <p:nvPr/>
          </p:nvSpPr>
          <p:spPr>
            <a:xfrm>
              <a:off x="0" y="0"/>
              <a:ext cx="4305426" cy="386057"/>
            </a:xfrm>
            <a:custGeom>
              <a:avLst/>
              <a:gdLst/>
              <a:ahLst/>
              <a:cxnLst/>
              <a:rect l="l" t="t" r="r" b="b"/>
              <a:pathLst>
                <a:path w="4305426" h="386057">
                  <a:moveTo>
                    <a:pt x="0" y="0"/>
                  </a:moveTo>
                  <a:lnTo>
                    <a:pt x="4305426" y="0"/>
                  </a:lnTo>
                  <a:lnTo>
                    <a:pt x="4305426" y="386057"/>
                  </a:lnTo>
                  <a:lnTo>
                    <a:pt x="0" y="386057"/>
                  </a:lnTo>
                  <a:close/>
                </a:path>
              </a:pathLst>
            </a:custGeom>
            <a:solidFill>
              <a:srgbClr val="000000">
                <a:alpha val="0"/>
              </a:srgbClr>
            </a:solidFill>
            <a:ln w="19050" cap="sq">
              <a:solidFill>
                <a:srgbClr val="DCCDFF"/>
              </a:solidFill>
              <a:prstDash val="solid"/>
              <a:miter/>
            </a:ln>
          </p:spPr>
          <p:txBody>
            <a:bodyPr/>
            <a:lstStyle/>
            <a:p>
              <a:endParaRPr lang="nl-NL"/>
            </a:p>
          </p:txBody>
        </p:sp>
        <p:sp>
          <p:nvSpPr>
            <p:cNvPr id="12" name="TextBox 12"/>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13" name="Group 13"/>
          <p:cNvGrpSpPr/>
          <p:nvPr/>
        </p:nvGrpSpPr>
        <p:grpSpPr>
          <a:xfrm>
            <a:off x="967740" y="834785"/>
            <a:ext cx="16343175" cy="1470660"/>
            <a:chOff x="0" y="0"/>
            <a:chExt cx="4304375" cy="387334"/>
          </a:xfrm>
        </p:grpSpPr>
        <p:sp>
          <p:nvSpPr>
            <p:cNvPr id="14" name="Freeform 14"/>
            <p:cNvSpPr/>
            <p:nvPr/>
          </p:nvSpPr>
          <p:spPr>
            <a:xfrm>
              <a:off x="0" y="0"/>
              <a:ext cx="4304375" cy="387334"/>
            </a:xfrm>
            <a:custGeom>
              <a:avLst/>
              <a:gdLst/>
              <a:ahLst/>
              <a:cxnLst/>
              <a:rect l="l" t="t" r="r" b="b"/>
              <a:pathLst>
                <a:path w="4304375" h="387334">
                  <a:moveTo>
                    <a:pt x="0" y="0"/>
                  </a:moveTo>
                  <a:lnTo>
                    <a:pt x="4304375" y="0"/>
                  </a:lnTo>
                  <a:lnTo>
                    <a:pt x="4304375" y="387334"/>
                  </a:lnTo>
                  <a:lnTo>
                    <a:pt x="0" y="387334"/>
                  </a:lnTo>
                  <a:close/>
                </a:path>
              </a:pathLst>
            </a:custGeom>
            <a:solidFill>
              <a:srgbClr val="000000">
                <a:alpha val="0"/>
              </a:srgbClr>
            </a:solidFill>
            <a:ln w="19050" cap="sq">
              <a:solidFill>
                <a:srgbClr val="000000"/>
              </a:solidFill>
              <a:prstDash val="solid"/>
              <a:miter/>
            </a:ln>
          </p:spPr>
          <p:txBody>
            <a:bodyPr/>
            <a:lstStyle/>
            <a:p>
              <a:endParaRPr lang="nl-NL"/>
            </a:p>
          </p:txBody>
        </p:sp>
        <p:sp>
          <p:nvSpPr>
            <p:cNvPr id="15" name="TextBox 15"/>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16" name="TextBox 16"/>
          <p:cNvSpPr txBox="1"/>
          <p:nvPr/>
        </p:nvSpPr>
        <p:spPr>
          <a:xfrm>
            <a:off x="-773599" y="1015785"/>
            <a:ext cx="19548771" cy="1070473"/>
          </a:xfrm>
          <a:prstGeom prst="rect">
            <a:avLst/>
          </a:prstGeom>
        </p:spPr>
        <p:txBody>
          <a:bodyPr lIns="0" tIns="0" rIns="0" bIns="0" rtlCol="0" anchor="t">
            <a:spAutoFit/>
          </a:bodyPr>
          <a:lstStyle/>
          <a:p>
            <a:pPr algn="ctr">
              <a:lnSpc>
                <a:spcPts val="8717"/>
              </a:lnSpc>
              <a:spcBef>
                <a:spcPct val="0"/>
              </a:spcBef>
            </a:pPr>
            <a:r>
              <a:rPr lang="en-US" sz="6226">
                <a:solidFill>
                  <a:srgbClr val="DCCDFF"/>
                </a:solidFill>
                <a:latin typeface="Source Sans Pro Bold"/>
              </a:rPr>
              <a:t>(Sub)culturen in Nederland</a:t>
            </a:r>
          </a:p>
        </p:txBody>
      </p:sp>
      <p:sp>
        <p:nvSpPr>
          <p:cNvPr id="17" name="TextBox 17"/>
          <p:cNvSpPr txBox="1"/>
          <p:nvPr/>
        </p:nvSpPr>
        <p:spPr>
          <a:xfrm>
            <a:off x="-819319" y="962445"/>
            <a:ext cx="19548771" cy="1070473"/>
          </a:xfrm>
          <a:prstGeom prst="rect">
            <a:avLst/>
          </a:prstGeom>
        </p:spPr>
        <p:txBody>
          <a:bodyPr lIns="0" tIns="0" rIns="0" bIns="0" rtlCol="0" anchor="t">
            <a:spAutoFit/>
          </a:bodyPr>
          <a:lstStyle/>
          <a:p>
            <a:pPr algn="ctr">
              <a:lnSpc>
                <a:spcPts val="8717"/>
              </a:lnSpc>
              <a:spcBef>
                <a:spcPct val="0"/>
              </a:spcBef>
            </a:pPr>
            <a:r>
              <a:rPr lang="en-US" sz="6226">
                <a:solidFill>
                  <a:srgbClr val="CEFFE8"/>
                </a:solidFill>
                <a:latin typeface="Source Sans Pro Bold"/>
              </a:rPr>
              <a:t>(Sub)culturen in Nederland</a:t>
            </a:r>
          </a:p>
        </p:txBody>
      </p:sp>
      <p:sp>
        <p:nvSpPr>
          <p:cNvPr id="18" name="TextBox 18"/>
          <p:cNvSpPr txBox="1"/>
          <p:nvPr/>
        </p:nvSpPr>
        <p:spPr>
          <a:xfrm>
            <a:off x="-895519" y="962445"/>
            <a:ext cx="19548771" cy="1070473"/>
          </a:xfrm>
          <a:prstGeom prst="rect">
            <a:avLst/>
          </a:prstGeom>
        </p:spPr>
        <p:txBody>
          <a:bodyPr lIns="0" tIns="0" rIns="0" bIns="0" rtlCol="0" anchor="t">
            <a:spAutoFit/>
          </a:bodyPr>
          <a:lstStyle/>
          <a:p>
            <a:pPr algn="ctr">
              <a:lnSpc>
                <a:spcPts val="8717"/>
              </a:lnSpc>
              <a:spcBef>
                <a:spcPct val="0"/>
              </a:spcBef>
            </a:pPr>
            <a:r>
              <a:rPr lang="en-US" sz="6226">
                <a:solidFill>
                  <a:srgbClr val="000000"/>
                </a:solidFill>
                <a:latin typeface="Source Sans Pro Bold"/>
              </a:rPr>
              <a:t>(Sub)culturen in Nederland</a:t>
            </a:r>
          </a:p>
        </p:txBody>
      </p:sp>
      <p:grpSp>
        <p:nvGrpSpPr>
          <p:cNvPr id="19" name="Group 15">
            <a:extLst>
              <a:ext uri="{FF2B5EF4-FFF2-40B4-BE49-F238E27FC236}">
                <a16:creationId xmlns:a16="http://schemas.microsoft.com/office/drawing/2014/main" id="{5139F44D-558A-1C17-FA4A-9A93EB4EE25B}"/>
              </a:ext>
            </a:extLst>
          </p:cNvPr>
          <p:cNvGrpSpPr/>
          <p:nvPr/>
        </p:nvGrpSpPr>
        <p:grpSpPr>
          <a:xfrm>
            <a:off x="152400" y="114300"/>
            <a:ext cx="17970444" cy="9982200"/>
            <a:chOff x="0" y="0"/>
            <a:chExt cx="4913579" cy="2814838"/>
          </a:xfrm>
        </p:grpSpPr>
        <p:sp>
          <p:nvSpPr>
            <p:cNvPr id="20" name="Freeform 16">
              <a:extLst>
                <a:ext uri="{FF2B5EF4-FFF2-40B4-BE49-F238E27FC236}">
                  <a16:creationId xmlns:a16="http://schemas.microsoft.com/office/drawing/2014/main" id="{05CCF86E-5DA9-06FB-004F-0B0F0F27DA7A}"/>
                </a:ext>
              </a:extLst>
            </p:cNvPr>
            <p:cNvSpPr/>
            <p:nvPr/>
          </p:nvSpPr>
          <p:spPr>
            <a:xfrm>
              <a:off x="0" y="0"/>
              <a:ext cx="4913579" cy="2814838"/>
            </a:xfrm>
            <a:custGeom>
              <a:avLst/>
              <a:gdLst/>
              <a:ahLst/>
              <a:cxnLst/>
              <a:rect l="l" t="t" r="r" b="b"/>
              <a:pathLst>
                <a:path w="4913579" h="2814838">
                  <a:moveTo>
                    <a:pt x="0" y="0"/>
                  </a:moveTo>
                  <a:lnTo>
                    <a:pt x="4913579" y="0"/>
                  </a:lnTo>
                  <a:lnTo>
                    <a:pt x="4913579"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21" name="TextBox 17">
              <a:extLst>
                <a:ext uri="{FF2B5EF4-FFF2-40B4-BE49-F238E27FC236}">
                  <a16:creationId xmlns:a16="http://schemas.microsoft.com/office/drawing/2014/main" id="{9F421745-2AF4-3E94-F636-59A05DE649B3}"/>
                </a:ext>
              </a:extLst>
            </p:cNvPr>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pic>
        <p:nvPicPr>
          <p:cNvPr id="22" name="Onlinemedia 4" title="Culturen">
            <a:hlinkClick r:id="" action="ppaction://media"/>
            <a:extLst>
              <a:ext uri="{FF2B5EF4-FFF2-40B4-BE49-F238E27FC236}">
                <a16:creationId xmlns:a16="http://schemas.microsoft.com/office/drawing/2014/main" id="{1F81DD01-C91B-6E52-EB94-4482652E8EDA}"/>
              </a:ext>
            </a:extLst>
          </p:cNvPr>
          <p:cNvPicPr>
            <a:picLocks noRot="1" noChangeAspect="1"/>
          </p:cNvPicPr>
          <p:nvPr>
            <a:videoFile r:link="rId1"/>
          </p:nvPr>
        </p:nvPicPr>
        <p:blipFill>
          <a:blip r:embed="rId4"/>
          <a:stretch>
            <a:fillRect/>
          </a:stretch>
        </p:blipFill>
        <p:spPr>
          <a:xfrm>
            <a:off x="2891758" y="2538743"/>
            <a:ext cx="12575702" cy="71052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2"/>
                                        </p:tgtEl>
                                      </p:cBhvr>
                                    </p:cmd>
                                  </p:childTnLst>
                                </p:cTn>
                              </p:par>
                            </p:childTnLst>
                          </p:cTn>
                        </p:par>
                      </p:childTnLst>
                    </p:cTn>
                  </p:par>
                </p:childTnLst>
              </p:cTn>
              <p:nextCondLst>
                <p:cond evt="onClick" delay="0">
                  <p:tgtEl>
                    <p:spTgt spid="22"/>
                  </p:tgtEl>
                </p:cond>
              </p:nextCondLst>
            </p:seq>
            <p:video>
              <p:cMediaNode vol="80000">
                <p:cTn id="12" fill="hold" display="0">
                  <p:stCondLst>
                    <p:cond delay="indefinite"/>
                  </p:stCondLst>
                </p:cTn>
                <p:tgtEl>
                  <p:spTgt spid="22"/>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8307" y="670233"/>
            <a:ext cx="16951386" cy="8946533"/>
            <a:chOff x="0" y="0"/>
            <a:chExt cx="8232519" cy="4344925"/>
          </a:xfrm>
        </p:grpSpPr>
        <p:sp>
          <p:nvSpPr>
            <p:cNvPr id="3" name="Freeform 3"/>
            <p:cNvSpPr/>
            <p:nvPr/>
          </p:nvSpPr>
          <p:spPr>
            <a:xfrm>
              <a:off x="0" y="0"/>
              <a:ext cx="8232519" cy="4344925"/>
            </a:xfrm>
            <a:custGeom>
              <a:avLst/>
              <a:gdLst/>
              <a:ahLst/>
              <a:cxnLst/>
              <a:rect l="l" t="t" r="r" b="b"/>
              <a:pathLst>
                <a:path w="8232519" h="4344925">
                  <a:moveTo>
                    <a:pt x="0" y="0"/>
                  </a:moveTo>
                  <a:lnTo>
                    <a:pt x="8232519" y="0"/>
                  </a:lnTo>
                  <a:lnTo>
                    <a:pt x="8232519" y="4344925"/>
                  </a:lnTo>
                  <a:lnTo>
                    <a:pt x="0" y="4344925"/>
                  </a:lnTo>
                  <a:close/>
                </a:path>
              </a:pathLst>
            </a:custGeom>
            <a:solidFill>
              <a:srgbClr val="FFFFFF"/>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1901501" y="3437181"/>
            <a:ext cx="7174220" cy="4496453"/>
            <a:chOff x="0" y="0"/>
            <a:chExt cx="3484193" cy="2183723"/>
          </a:xfrm>
        </p:grpSpPr>
        <p:sp>
          <p:nvSpPr>
            <p:cNvPr id="6" name="Freeform 6"/>
            <p:cNvSpPr/>
            <p:nvPr/>
          </p:nvSpPr>
          <p:spPr>
            <a:xfrm>
              <a:off x="0" y="0"/>
              <a:ext cx="3484193" cy="2183723"/>
            </a:xfrm>
            <a:custGeom>
              <a:avLst/>
              <a:gdLst/>
              <a:ahLst/>
              <a:cxnLst/>
              <a:rect l="l" t="t" r="r" b="b"/>
              <a:pathLst>
                <a:path w="3484193" h="2183723">
                  <a:moveTo>
                    <a:pt x="0" y="0"/>
                  </a:moveTo>
                  <a:lnTo>
                    <a:pt x="3484193" y="0"/>
                  </a:lnTo>
                  <a:lnTo>
                    <a:pt x="3484193" y="2183723"/>
                  </a:lnTo>
                  <a:lnTo>
                    <a:pt x="0" y="2183723"/>
                  </a:lnTo>
                  <a:close/>
                </a:path>
              </a:pathLst>
            </a:custGeom>
            <a:solidFill>
              <a:srgbClr val="DCCDFF"/>
            </a:solidFill>
          </p:spPr>
          <p:txBody>
            <a:bodyPr/>
            <a:lstStyle/>
            <a:p>
              <a:endParaRPr lang="nl-NL"/>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8" name="TextBox 8"/>
          <p:cNvSpPr txBox="1"/>
          <p:nvPr/>
        </p:nvSpPr>
        <p:spPr>
          <a:xfrm>
            <a:off x="1726433" y="1581050"/>
            <a:ext cx="16713967" cy="1200051"/>
          </a:xfrm>
          <a:prstGeom prst="rect">
            <a:avLst/>
          </a:prstGeom>
        </p:spPr>
        <p:txBody>
          <a:bodyPr lIns="0" tIns="0" rIns="0" bIns="0" rtlCol="0" anchor="t">
            <a:spAutoFit/>
          </a:bodyPr>
          <a:lstStyle/>
          <a:p>
            <a:pPr>
              <a:lnSpc>
                <a:spcPts val="9478"/>
              </a:lnSpc>
            </a:pPr>
            <a:r>
              <a:rPr lang="en-US" sz="7898">
                <a:solidFill>
                  <a:srgbClr val="DCCDFF"/>
                </a:solidFill>
                <a:latin typeface="Source Sans Pro Bold"/>
              </a:rPr>
              <a:t>Dominante cultuur en subculturen</a:t>
            </a:r>
          </a:p>
        </p:txBody>
      </p:sp>
      <p:sp>
        <p:nvSpPr>
          <p:cNvPr id="9" name="TextBox 9"/>
          <p:cNvSpPr txBox="1"/>
          <p:nvPr/>
        </p:nvSpPr>
        <p:spPr>
          <a:xfrm>
            <a:off x="1687987" y="1531173"/>
            <a:ext cx="16713967" cy="1200051"/>
          </a:xfrm>
          <a:prstGeom prst="rect">
            <a:avLst/>
          </a:prstGeom>
        </p:spPr>
        <p:txBody>
          <a:bodyPr lIns="0" tIns="0" rIns="0" bIns="0" rtlCol="0" anchor="t">
            <a:spAutoFit/>
          </a:bodyPr>
          <a:lstStyle/>
          <a:p>
            <a:pPr>
              <a:lnSpc>
                <a:spcPts val="9478"/>
              </a:lnSpc>
            </a:pPr>
            <a:r>
              <a:rPr lang="en-US" sz="7898">
                <a:solidFill>
                  <a:srgbClr val="CEFFE8"/>
                </a:solidFill>
                <a:latin typeface="Source Sans Pro Bold"/>
              </a:rPr>
              <a:t>Dominante cultuur en subculturen</a:t>
            </a:r>
          </a:p>
        </p:txBody>
      </p:sp>
      <p:sp>
        <p:nvSpPr>
          <p:cNvPr id="10" name="TextBox 10"/>
          <p:cNvSpPr txBox="1"/>
          <p:nvPr/>
        </p:nvSpPr>
        <p:spPr>
          <a:xfrm>
            <a:off x="1644518" y="1531173"/>
            <a:ext cx="16713967" cy="1200051"/>
          </a:xfrm>
          <a:prstGeom prst="rect">
            <a:avLst/>
          </a:prstGeom>
        </p:spPr>
        <p:txBody>
          <a:bodyPr lIns="0" tIns="0" rIns="0" bIns="0" rtlCol="0" anchor="t">
            <a:spAutoFit/>
          </a:bodyPr>
          <a:lstStyle/>
          <a:p>
            <a:pPr>
              <a:lnSpc>
                <a:spcPts val="9478"/>
              </a:lnSpc>
            </a:pPr>
            <a:r>
              <a:rPr lang="en-US" sz="7898">
                <a:solidFill>
                  <a:srgbClr val="000000"/>
                </a:solidFill>
                <a:latin typeface="Source Sans Pro Bold"/>
              </a:rPr>
              <a:t>Dominante cultuur en subculturen</a:t>
            </a:r>
          </a:p>
        </p:txBody>
      </p:sp>
      <p:grpSp>
        <p:nvGrpSpPr>
          <p:cNvPr id="11" name="Group 11"/>
          <p:cNvGrpSpPr/>
          <p:nvPr/>
        </p:nvGrpSpPr>
        <p:grpSpPr>
          <a:xfrm>
            <a:off x="9464966" y="3437181"/>
            <a:ext cx="7174220" cy="4496453"/>
            <a:chOff x="0" y="0"/>
            <a:chExt cx="3484193" cy="2183723"/>
          </a:xfrm>
        </p:grpSpPr>
        <p:sp>
          <p:nvSpPr>
            <p:cNvPr id="12" name="Freeform 12"/>
            <p:cNvSpPr/>
            <p:nvPr/>
          </p:nvSpPr>
          <p:spPr>
            <a:xfrm>
              <a:off x="0" y="0"/>
              <a:ext cx="3484193" cy="2183723"/>
            </a:xfrm>
            <a:custGeom>
              <a:avLst/>
              <a:gdLst/>
              <a:ahLst/>
              <a:cxnLst/>
              <a:rect l="l" t="t" r="r" b="b"/>
              <a:pathLst>
                <a:path w="3484193" h="2183723">
                  <a:moveTo>
                    <a:pt x="0" y="0"/>
                  </a:moveTo>
                  <a:lnTo>
                    <a:pt x="3484193" y="0"/>
                  </a:lnTo>
                  <a:lnTo>
                    <a:pt x="3484193" y="2183723"/>
                  </a:lnTo>
                  <a:lnTo>
                    <a:pt x="0" y="2183723"/>
                  </a:lnTo>
                  <a:close/>
                </a:path>
              </a:pathLst>
            </a:custGeom>
            <a:solidFill>
              <a:srgbClr val="DCCDFF"/>
            </a:solidFill>
          </p:spPr>
          <p:txBody>
            <a:bodyPr/>
            <a:lstStyle/>
            <a:p>
              <a:endParaRPr lang="nl-NL"/>
            </a:p>
          </p:txBody>
        </p:sp>
        <p:sp>
          <p:nvSpPr>
            <p:cNvPr id="13" name="TextBox 13"/>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14" name="TextBox 14"/>
          <p:cNvSpPr txBox="1"/>
          <p:nvPr/>
        </p:nvSpPr>
        <p:spPr>
          <a:xfrm>
            <a:off x="9933789" y="3718997"/>
            <a:ext cx="6050418" cy="4802684"/>
          </a:xfrm>
          <a:prstGeom prst="rect">
            <a:avLst/>
          </a:prstGeom>
        </p:spPr>
        <p:txBody>
          <a:bodyPr lIns="0" tIns="0" rIns="0" bIns="0" rtlCol="0" anchor="t">
            <a:spAutoFit/>
          </a:bodyPr>
          <a:lstStyle/>
          <a:p>
            <a:pPr>
              <a:lnSpc>
                <a:spcPts val="3499"/>
              </a:lnSpc>
            </a:pPr>
            <a:endParaRPr/>
          </a:p>
          <a:p>
            <a:pPr>
              <a:lnSpc>
                <a:spcPts val="3499"/>
              </a:lnSpc>
            </a:pPr>
            <a:r>
              <a:rPr lang="en-US" sz="2499">
                <a:solidFill>
                  <a:srgbClr val="000000"/>
                </a:solidFill>
                <a:latin typeface="Source Sans Pro Bold"/>
              </a:rPr>
              <a:t>Subcultuur</a:t>
            </a:r>
          </a:p>
          <a:p>
            <a:pPr>
              <a:lnSpc>
                <a:spcPts val="3499"/>
              </a:lnSpc>
            </a:pPr>
            <a:r>
              <a:rPr lang="en-US" sz="2499">
                <a:solidFill>
                  <a:srgbClr val="000000"/>
                </a:solidFill>
                <a:latin typeface="Source Sans Pro"/>
              </a:rPr>
              <a:t>Binnen een dominante cultuur vind je meerdere subculturen. Dit zijn kleinere groepen mensen die veel dingen gemeen hebben met de dominante cultuur, maar ook op een aantal punten verschillen.</a:t>
            </a:r>
          </a:p>
          <a:p>
            <a:pPr>
              <a:lnSpc>
                <a:spcPts val="3499"/>
              </a:lnSpc>
            </a:pPr>
            <a:endParaRPr lang="en-US" sz="2499">
              <a:solidFill>
                <a:srgbClr val="000000"/>
              </a:solidFill>
              <a:latin typeface="Source Sans Pro"/>
            </a:endParaRPr>
          </a:p>
          <a:p>
            <a:pPr>
              <a:lnSpc>
                <a:spcPts val="3499"/>
              </a:lnSpc>
            </a:pPr>
            <a:r>
              <a:rPr lang="en-US" sz="2499">
                <a:solidFill>
                  <a:srgbClr val="000000"/>
                </a:solidFill>
                <a:latin typeface="Source Sans Pro"/>
              </a:rPr>
              <a:t> </a:t>
            </a:r>
          </a:p>
          <a:p>
            <a:pPr>
              <a:lnSpc>
                <a:spcPts val="3499"/>
              </a:lnSpc>
            </a:pPr>
            <a:endParaRPr lang="en-US" sz="2499">
              <a:solidFill>
                <a:srgbClr val="000000"/>
              </a:solidFill>
              <a:latin typeface="Source Sans Pro"/>
            </a:endParaRPr>
          </a:p>
          <a:p>
            <a:pPr>
              <a:lnSpc>
                <a:spcPts val="3499"/>
              </a:lnSpc>
              <a:spcBef>
                <a:spcPct val="0"/>
              </a:spcBef>
            </a:pPr>
            <a:endParaRPr lang="en-US" sz="2499">
              <a:solidFill>
                <a:srgbClr val="000000"/>
              </a:solidFill>
              <a:latin typeface="Source Sans Pro"/>
            </a:endParaRPr>
          </a:p>
        </p:txBody>
      </p:sp>
      <p:sp>
        <p:nvSpPr>
          <p:cNvPr id="15" name="TextBox 15"/>
          <p:cNvSpPr txBox="1"/>
          <p:nvPr/>
        </p:nvSpPr>
        <p:spPr>
          <a:xfrm>
            <a:off x="2646655" y="4157047"/>
            <a:ext cx="6050418" cy="3926582"/>
          </a:xfrm>
          <a:prstGeom prst="rect">
            <a:avLst/>
          </a:prstGeom>
        </p:spPr>
        <p:txBody>
          <a:bodyPr lIns="0" tIns="0" rIns="0" bIns="0" rtlCol="0" anchor="t">
            <a:spAutoFit/>
          </a:bodyPr>
          <a:lstStyle/>
          <a:p>
            <a:pPr algn="r">
              <a:lnSpc>
                <a:spcPts val="3499"/>
              </a:lnSpc>
            </a:pPr>
            <a:r>
              <a:rPr lang="en-US" sz="2499">
                <a:solidFill>
                  <a:srgbClr val="000000"/>
                </a:solidFill>
                <a:latin typeface="Source Sans Pro Bold"/>
              </a:rPr>
              <a:t>Dominante cultuur</a:t>
            </a:r>
          </a:p>
          <a:p>
            <a:pPr algn="r">
              <a:lnSpc>
                <a:spcPts val="3499"/>
              </a:lnSpc>
            </a:pPr>
            <a:r>
              <a:rPr lang="en-US" sz="2499">
                <a:solidFill>
                  <a:srgbClr val="000000"/>
                </a:solidFill>
                <a:latin typeface="Source Sans Pro"/>
              </a:rPr>
              <a:t>De dominante cultuur is de overheersende cultuur van een land. Het is de cultuur die gevolgd wordt door de grootste groep mensen en dus het breedst gedragen is op dat moment. </a:t>
            </a:r>
          </a:p>
          <a:p>
            <a:pPr algn="r">
              <a:lnSpc>
                <a:spcPts val="3499"/>
              </a:lnSpc>
            </a:pPr>
            <a:r>
              <a:rPr lang="en-US" sz="2499">
                <a:solidFill>
                  <a:srgbClr val="000000"/>
                </a:solidFill>
                <a:latin typeface="Source Sans Pro"/>
              </a:rPr>
              <a:t> </a:t>
            </a:r>
          </a:p>
          <a:p>
            <a:pPr algn="r">
              <a:lnSpc>
                <a:spcPts val="3499"/>
              </a:lnSpc>
            </a:pPr>
            <a:endParaRPr lang="en-US" sz="2499">
              <a:solidFill>
                <a:srgbClr val="000000"/>
              </a:solidFill>
              <a:latin typeface="Source Sans Pro"/>
            </a:endParaRPr>
          </a:p>
          <a:p>
            <a:pPr algn="r">
              <a:lnSpc>
                <a:spcPts val="3499"/>
              </a:lnSpc>
              <a:spcBef>
                <a:spcPct val="0"/>
              </a:spcBef>
            </a:pPr>
            <a:endParaRPr lang="en-US" sz="2499">
              <a:solidFill>
                <a:srgbClr val="000000"/>
              </a:solidFill>
              <a:latin typeface="Source Sans Pro"/>
            </a:endParaRPr>
          </a:p>
        </p:txBody>
      </p:sp>
      <p:grpSp>
        <p:nvGrpSpPr>
          <p:cNvPr id="16" name="Group 16"/>
          <p:cNvGrpSpPr/>
          <p:nvPr/>
        </p:nvGrpSpPr>
        <p:grpSpPr>
          <a:xfrm>
            <a:off x="1745081" y="3567185"/>
            <a:ext cx="7221185" cy="4516444"/>
            <a:chOff x="0" y="0"/>
            <a:chExt cx="3507002" cy="2193432"/>
          </a:xfrm>
        </p:grpSpPr>
        <p:sp>
          <p:nvSpPr>
            <p:cNvPr id="17" name="Freeform 17"/>
            <p:cNvSpPr/>
            <p:nvPr/>
          </p:nvSpPr>
          <p:spPr>
            <a:xfrm>
              <a:off x="0" y="0"/>
              <a:ext cx="3507002" cy="2193432"/>
            </a:xfrm>
            <a:custGeom>
              <a:avLst/>
              <a:gdLst/>
              <a:ahLst/>
              <a:cxnLst/>
              <a:rect l="l" t="t" r="r" b="b"/>
              <a:pathLst>
                <a:path w="3507002" h="2193432">
                  <a:moveTo>
                    <a:pt x="0" y="0"/>
                  </a:moveTo>
                  <a:lnTo>
                    <a:pt x="3507002" y="0"/>
                  </a:lnTo>
                  <a:lnTo>
                    <a:pt x="3507002" y="2193432"/>
                  </a:lnTo>
                  <a:lnTo>
                    <a:pt x="0" y="2193432"/>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18" name="TextBox 18"/>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19" name="Group 19"/>
          <p:cNvGrpSpPr/>
          <p:nvPr/>
        </p:nvGrpSpPr>
        <p:grpSpPr>
          <a:xfrm>
            <a:off x="9651850" y="3567185"/>
            <a:ext cx="7221185" cy="4516444"/>
            <a:chOff x="0" y="0"/>
            <a:chExt cx="3507002" cy="2193432"/>
          </a:xfrm>
        </p:grpSpPr>
        <p:sp>
          <p:nvSpPr>
            <p:cNvPr id="20" name="Freeform 20"/>
            <p:cNvSpPr/>
            <p:nvPr/>
          </p:nvSpPr>
          <p:spPr>
            <a:xfrm>
              <a:off x="0" y="0"/>
              <a:ext cx="3507002" cy="2193432"/>
            </a:xfrm>
            <a:custGeom>
              <a:avLst/>
              <a:gdLst/>
              <a:ahLst/>
              <a:cxnLst/>
              <a:rect l="l" t="t" r="r" b="b"/>
              <a:pathLst>
                <a:path w="3507002" h="2193432">
                  <a:moveTo>
                    <a:pt x="0" y="0"/>
                  </a:moveTo>
                  <a:lnTo>
                    <a:pt x="3507002" y="0"/>
                  </a:lnTo>
                  <a:lnTo>
                    <a:pt x="3507002" y="2193432"/>
                  </a:lnTo>
                  <a:lnTo>
                    <a:pt x="0" y="2193432"/>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21" name="TextBox 21"/>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22" name="Group 22"/>
          <p:cNvGrpSpPr/>
          <p:nvPr/>
        </p:nvGrpSpPr>
        <p:grpSpPr>
          <a:xfrm>
            <a:off x="-194342" y="-200295"/>
            <a:ext cx="18671484" cy="10687590"/>
            <a:chOff x="0" y="0"/>
            <a:chExt cx="4917593" cy="2814838"/>
          </a:xfrm>
        </p:grpSpPr>
        <p:sp>
          <p:nvSpPr>
            <p:cNvPr id="23" name="Freeform 23"/>
            <p:cNvSpPr/>
            <p:nvPr/>
          </p:nvSpPr>
          <p:spPr>
            <a:xfrm>
              <a:off x="0" y="0"/>
              <a:ext cx="4917592" cy="2814838"/>
            </a:xfrm>
            <a:custGeom>
              <a:avLst/>
              <a:gdLst/>
              <a:ahLst/>
              <a:cxnLst/>
              <a:rect l="l" t="t" r="r" b="b"/>
              <a:pathLst>
                <a:path w="4917592" h="2814838">
                  <a:moveTo>
                    <a:pt x="0" y="0"/>
                  </a:moveTo>
                  <a:lnTo>
                    <a:pt x="4917592" y="0"/>
                  </a:lnTo>
                  <a:lnTo>
                    <a:pt x="4917592"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24" name="TextBox 2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25" name="Group 15">
            <a:extLst>
              <a:ext uri="{FF2B5EF4-FFF2-40B4-BE49-F238E27FC236}">
                <a16:creationId xmlns:a16="http://schemas.microsoft.com/office/drawing/2014/main" id="{BF5A051B-D860-A007-5F3B-9D6F4384F1FC}"/>
              </a:ext>
            </a:extLst>
          </p:cNvPr>
          <p:cNvGrpSpPr/>
          <p:nvPr/>
        </p:nvGrpSpPr>
        <p:grpSpPr>
          <a:xfrm>
            <a:off x="152400" y="114300"/>
            <a:ext cx="17970444" cy="9982200"/>
            <a:chOff x="0" y="0"/>
            <a:chExt cx="4913579" cy="2814838"/>
          </a:xfrm>
        </p:grpSpPr>
        <p:sp>
          <p:nvSpPr>
            <p:cNvPr id="26" name="Freeform 16">
              <a:extLst>
                <a:ext uri="{FF2B5EF4-FFF2-40B4-BE49-F238E27FC236}">
                  <a16:creationId xmlns:a16="http://schemas.microsoft.com/office/drawing/2014/main" id="{70D6740A-7CA1-79FF-8CB6-88549592058B}"/>
                </a:ext>
              </a:extLst>
            </p:cNvPr>
            <p:cNvSpPr/>
            <p:nvPr/>
          </p:nvSpPr>
          <p:spPr>
            <a:xfrm>
              <a:off x="0" y="0"/>
              <a:ext cx="4913579" cy="2814838"/>
            </a:xfrm>
            <a:custGeom>
              <a:avLst/>
              <a:gdLst/>
              <a:ahLst/>
              <a:cxnLst/>
              <a:rect l="l" t="t" r="r" b="b"/>
              <a:pathLst>
                <a:path w="4913579" h="2814838">
                  <a:moveTo>
                    <a:pt x="0" y="0"/>
                  </a:moveTo>
                  <a:lnTo>
                    <a:pt x="4913579" y="0"/>
                  </a:lnTo>
                  <a:lnTo>
                    <a:pt x="4913579"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27" name="TextBox 17">
              <a:extLst>
                <a:ext uri="{FF2B5EF4-FFF2-40B4-BE49-F238E27FC236}">
                  <a16:creationId xmlns:a16="http://schemas.microsoft.com/office/drawing/2014/main" id="{06F4FEC4-49C6-BE41-B448-405A819C7D2F}"/>
                </a:ext>
              </a:extLst>
            </p:cNvPr>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pic>
        <p:nvPicPr>
          <p:cNvPr id="28" name="Afbeelding 27" descr="Afbeelding met symbool&#10;&#10;Automatisch gegenereerde beschrijving">
            <a:extLst>
              <a:ext uri="{FF2B5EF4-FFF2-40B4-BE49-F238E27FC236}">
                <a16:creationId xmlns:a16="http://schemas.microsoft.com/office/drawing/2014/main" id="{E408C9CB-232D-254E-4484-2854264272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307" y="611395"/>
            <a:ext cx="853444" cy="85344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8307" y="670233"/>
            <a:ext cx="16951386" cy="8946533"/>
            <a:chOff x="0" y="0"/>
            <a:chExt cx="8232519" cy="4344925"/>
          </a:xfrm>
        </p:grpSpPr>
        <p:sp>
          <p:nvSpPr>
            <p:cNvPr id="3" name="Freeform 3"/>
            <p:cNvSpPr/>
            <p:nvPr/>
          </p:nvSpPr>
          <p:spPr>
            <a:xfrm>
              <a:off x="0" y="0"/>
              <a:ext cx="8232519" cy="4344925"/>
            </a:xfrm>
            <a:custGeom>
              <a:avLst/>
              <a:gdLst/>
              <a:ahLst/>
              <a:cxnLst/>
              <a:rect l="l" t="t" r="r" b="b"/>
              <a:pathLst>
                <a:path w="8232519" h="4344925">
                  <a:moveTo>
                    <a:pt x="0" y="0"/>
                  </a:moveTo>
                  <a:lnTo>
                    <a:pt x="8232519" y="0"/>
                  </a:lnTo>
                  <a:lnTo>
                    <a:pt x="8232519" y="4344925"/>
                  </a:lnTo>
                  <a:lnTo>
                    <a:pt x="0" y="4344925"/>
                  </a:lnTo>
                  <a:close/>
                </a:path>
              </a:pathLst>
            </a:custGeom>
            <a:solidFill>
              <a:srgbClr val="FFFFFF"/>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1901501" y="3437181"/>
            <a:ext cx="7174220" cy="4496453"/>
            <a:chOff x="0" y="0"/>
            <a:chExt cx="3484193" cy="2183723"/>
          </a:xfrm>
        </p:grpSpPr>
        <p:sp>
          <p:nvSpPr>
            <p:cNvPr id="6" name="Freeform 6"/>
            <p:cNvSpPr/>
            <p:nvPr/>
          </p:nvSpPr>
          <p:spPr>
            <a:xfrm>
              <a:off x="0" y="0"/>
              <a:ext cx="3484193" cy="2183723"/>
            </a:xfrm>
            <a:custGeom>
              <a:avLst/>
              <a:gdLst/>
              <a:ahLst/>
              <a:cxnLst/>
              <a:rect l="l" t="t" r="r" b="b"/>
              <a:pathLst>
                <a:path w="3484193" h="2183723">
                  <a:moveTo>
                    <a:pt x="0" y="0"/>
                  </a:moveTo>
                  <a:lnTo>
                    <a:pt x="3484193" y="0"/>
                  </a:lnTo>
                  <a:lnTo>
                    <a:pt x="3484193" y="2183723"/>
                  </a:lnTo>
                  <a:lnTo>
                    <a:pt x="0" y="2183723"/>
                  </a:lnTo>
                  <a:close/>
                </a:path>
              </a:pathLst>
            </a:custGeom>
            <a:solidFill>
              <a:srgbClr val="DCCDFF"/>
            </a:solidFill>
          </p:spPr>
          <p:txBody>
            <a:bodyPr/>
            <a:lstStyle/>
            <a:p>
              <a:endParaRPr lang="nl-NL"/>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8" name="Group 8"/>
          <p:cNvGrpSpPr/>
          <p:nvPr/>
        </p:nvGrpSpPr>
        <p:grpSpPr>
          <a:xfrm>
            <a:off x="9464966" y="3437181"/>
            <a:ext cx="7174220" cy="4496453"/>
            <a:chOff x="0" y="0"/>
            <a:chExt cx="3484193" cy="2183723"/>
          </a:xfrm>
        </p:grpSpPr>
        <p:sp>
          <p:nvSpPr>
            <p:cNvPr id="9" name="Freeform 9"/>
            <p:cNvSpPr/>
            <p:nvPr/>
          </p:nvSpPr>
          <p:spPr>
            <a:xfrm>
              <a:off x="0" y="0"/>
              <a:ext cx="3484193" cy="2183723"/>
            </a:xfrm>
            <a:custGeom>
              <a:avLst/>
              <a:gdLst/>
              <a:ahLst/>
              <a:cxnLst/>
              <a:rect l="l" t="t" r="r" b="b"/>
              <a:pathLst>
                <a:path w="3484193" h="2183723">
                  <a:moveTo>
                    <a:pt x="0" y="0"/>
                  </a:moveTo>
                  <a:lnTo>
                    <a:pt x="3484193" y="0"/>
                  </a:lnTo>
                  <a:lnTo>
                    <a:pt x="3484193" y="2183723"/>
                  </a:lnTo>
                  <a:lnTo>
                    <a:pt x="0" y="2183723"/>
                  </a:lnTo>
                  <a:close/>
                </a:path>
              </a:pathLst>
            </a:custGeom>
            <a:solidFill>
              <a:srgbClr val="DCCDFF"/>
            </a:solidFill>
          </p:spPr>
          <p:txBody>
            <a:bodyPr/>
            <a:lstStyle/>
            <a:p>
              <a:endParaRPr lang="nl-NL"/>
            </a:p>
          </p:txBody>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11" name="Group 11"/>
          <p:cNvGrpSpPr/>
          <p:nvPr/>
        </p:nvGrpSpPr>
        <p:grpSpPr>
          <a:xfrm>
            <a:off x="1760321" y="3567185"/>
            <a:ext cx="7221185" cy="4516444"/>
            <a:chOff x="0" y="0"/>
            <a:chExt cx="3507002" cy="2193432"/>
          </a:xfrm>
        </p:grpSpPr>
        <p:sp>
          <p:nvSpPr>
            <p:cNvPr id="12" name="Freeform 12"/>
            <p:cNvSpPr/>
            <p:nvPr/>
          </p:nvSpPr>
          <p:spPr>
            <a:xfrm>
              <a:off x="0" y="0"/>
              <a:ext cx="3507002" cy="2193432"/>
            </a:xfrm>
            <a:custGeom>
              <a:avLst/>
              <a:gdLst/>
              <a:ahLst/>
              <a:cxnLst/>
              <a:rect l="l" t="t" r="r" b="b"/>
              <a:pathLst>
                <a:path w="3507002" h="2193432">
                  <a:moveTo>
                    <a:pt x="0" y="0"/>
                  </a:moveTo>
                  <a:lnTo>
                    <a:pt x="3507002" y="0"/>
                  </a:lnTo>
                  <a:lnTo>
                    <a:pt x="3507002" y="2193432"/>
                  </a:lnTo>
                  <a:lnTo>
                    <a:pt x="0" y="2193432"/>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13" name="TextBox 13"/>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14" name="Group 14"/>
          <p:cNvGrpSpPr/>
          <p:nvPr/>
        </p:nvGrpSpPr>
        <p:grpSpPr>
          <a:xfrm>
            <a:off x="9651850" y="3567185"/>
            <a:ext cx="7221185" cy="4516444"/>
            <a:chOff x="0" y="0"/>
            <a:chExt cx="3507002" cy="2193432"/>
          </a:xfrm>
        </p:grpSpPr>
        <p:sp>
          <p:nvSpPr>
            <p:cNvPr id="15" name="Freeform 15"/>
            <p:cNvSpPr/>
            <p:nvPr/>
          </p:nvSpPr>
          <p:spPr>
            <a:xfrm>
              <a:off x="0" y="0"/>
              <a:ext cx="3507002" cy="2193432"/>
            </a:xfrm>
            <a:custGeom>
              <a:avLst/>
              <a:gdLst/>
              <a:ahLst/>
              <a:cxnLst/>
              <a:rect l="l" t="t" r="r" b="b"/>
              <a:pathLst>
                <a:path w="3507002" h="2193432">
                  <a:moveTo>
                    <a:pt x="0" y="0"/>
                  </a:moveTo>
                  <a:lnTo>
                    <a:pt x="3507002" y="0"/>
                  </a:lnTo>
                  <a:lnTo>
                    <a:pt x="3507002" y="2193432"/>
                  </a:lnTo>
                  <a:lnTo>
                    <a:pt x="0" y="2193432"/>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16" name="TextBox 16"/>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17" name="Group 17"/>
          <p:cNvGrpSpPr/>
          <p:nvPr/>
        </p:nvGrpSpPr>
        <p:grpSpPr>
          <a:xfrm>
            <a:off x="-194342" y="-200295"/>
            <a:ext cx="18671484" cy="10687590"/>
            <a:chOff x="0" y="0"/>
            <a:chExt cx="4917593" cy="2814838"/>
          </a:xfrm>
        </p:grpSpPr>
        <p:sp>
          <p:nvSpPr>
            <p:cNvPr id="18" name="Freeform 18"/>
            <p:cNvSpPr/>
            <p:nvPr/>
          </p:nvSpPr>
          <p:spPr>
            <a:xfrm>
              <a:off x="0" y="0"/>
              <a:ext cx="4917592" cy="2814838"/>
            </a:xfrm>
            <a:custGeom>
              <a:avLst/>
              <a:gdLst/>
              <a:ahLst/>
              <a:cxnLst/>
              <a:rect l="l" t="t" r="r" b="b"/>
              <a:pathLst>
                <a:path w="4917592" h="2814838">
                  <a:moveTo>
                    <a:pt x="0" y="0"/>
                  </a:moveTo>
                  <a:lnTo>
                    <a:pt x="4917592" y="0"/>
                  </a:lnTo>
                  <a:lnTo>
                    <a:pt x="4917592"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19" name="TextBox 19"/>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20" name="TextBox 20"/>
          <p:cNvSpPr txBox="1"/>
          <p:nvPr/>
        </p:nvSpPr>
        <p:spPr>
          <a:xfrm>
            <a:off x="2507662" y="1061171"/>
            <a:ext cx="14089870" cy="1836789"/>
          </a:xfrm>
          <a:prstGeom prst="rect">
            <a:avLst/>
          </a:prstGeom>
        </p:spPr>
        <p:txBody>
          <a:bodyPr lIns="0" tIns="0" rIns="0" bIns="0" rtlCol="0" anchor="t">
            <a:spAutoFit/>
          </a:bodyPr>
          <a:lstStyle/>
          <a:p>
            <a:pPr algn="ctr">
              <a:lnSpc>
                <a:spcPts val="7420"/>
              </a:lnSpc>
              <a:spcBef>
                <a:spcPct val="0"/>
              </a:spcBef>
            </a:pPr>
            <a:r>
              <a:rPr lang="en-US" sz="5300">
                <a:solidFill>
                  <a:srgbClr val="DCCDFF"/>
                </a:solidFill>
                <a:latin typeface="Source Sans Pro Bold"/>
              </a:rPr>
              <a:t>Individualistische VS collectivistische cultuur. Wat is het en wat is het verschil?</a:t>
            </a:r>
          </a:p>
        </p:txBody>
      </p:sp>
      <p:sp>
        <p:nvSpPr>
          <p:cNvPr id="21" name="TextBox 21"/>
          <p:cNvSpPr txBox="1"/>
          <p:nvPr/>
        </p:nvSpPr>
        <p:spPr>
          <a:xfrm>
            <a:off x="2469909" y="1061171"/>
            <a:ext cx="14089870" cy="1836789"/>
          </a:xfrm>
          <a:prstGeom prst="rect">
            <a:avLst/>
          </a:prstGeom>
        </p:spPr>
        <p:txBody>
          <a:bodyPr lIns="0" tIns="0" rIns="0" bIns="0" rtlCol="0" anchor="t">
            <a:spAutoFit/>
          </a:bodyPr>
          <a:lstStyle/>
          <a:p>
            <a:pPr algn="ctr">
              <a:lnSpc>
                <a:spcPts val="7420"/>
              </a:lnSpc>
              <a:spcBef>
                <a:spcPct val="0"/>
              </a:spcBef>
            </a:pPr>
            <a:r>
              <a:rPr lang="en-US" sz="5300">
                <a:solidFill>
                  <a:srgbClr val="CEFFE8"/>
                </a:solidFill>
                <a:latin typeface="Source Sans Pro Bold"/>
              </a:rPr>
              <a:t>Individualistische VS collectivistische cultuur. Wat is het en wat is het verschil?</a:t>
            </a:r>
          </a:p>
        </p:txBody>
      </p:sp>
      <p:sp>
        <p:nvSpPr>
          <p:cNvPr id="22" name="TextBox 22"/>
          <p:cNvSpPr txBox="1"/>
          <p:nvPr/>
        </p:nvSpPr>
        <p:spPr>
          <a:xfrm>
            <a:off x="2420032" y="1061171"/>
            <a:ext cx="14089870" cy="1836789"/>
          </a:xfrm>
          <a:prstGeom prst="rect">
            <a:avLst/>
          </a:prstGeom>
        </p:spPr>
        <p:txBody>
          <a:bodyPr lIns="0" tIns="0" rIns="0" bIns="0" rtlCol="0" anchor="t">
            <a:spAutoFit/>
          </a:bodyPr>
          <a:lstStyle/>
          <a:p>
            <a:pPr algn="ctr">
              <a:lnSpc>
                <a:spcPts val="7420"/>
              </a:lnSpc>
              <a:spcBef>
                <a:spcPct val="0"/>
              </a:spcBef>
            </a:pPr>
            <a:r>
              <a:rPr lang="en-US" sz="5300">
                <a:solidFill>
                  <a:srgbClr val="000000"/>
                </a:solidFill>
                <a:latin typeface="Source Sans Pro Bold"/>
              </a:rPr>
              <a:t>Individualistische VS collectivistische cultuur. Wat is het en wat is het verschil?</a:t>
            </a:r>
          </a:p>
        </p:txBody>
      </p:sp>
      <p:sp>
        <p:nvSpPr>
          <p:cNvPr id="23" name="TextBox 23"/>
          <p:cNvSpPr txBox="1"/>
          <p:nvPr/>
        </p:nvSpPr>
        <p:spPr>
          <a:xfrm>
            <a:off x="9834006" y="4157047"/>
            <a:ext cx="6155108" cy="1736329"/>
          </a:xfrm>
          <a:prstGeom prst="rect">
            <a:avLst/>
          </a:prstGeom>
        </p:spPr>
        <p:txBody>
          <a:bodyPr lIns="0" tIns="0" rIns="0" bIns="0" rtlCol="0" anchor="t">
            <a:spAutoFit/>
          </a:bodyPr>
          <a:lstStyle/>
          <a:p>
            <a:pPr>
              <a:lnSpc>
                <a:spcPts val="3499"/>
              </a:lnSpc>
              <a:spcBef>
                <a:spcPct val="0"/>
              </a:spcBef>
            </a:pPr>
            <a:r>
              <a:rPr lang="en-US" sz="2499">
                <a:solidFill>
                  <a:srgbClr val="000000"/>
                </a:solidFill>
                <a:latin typeface="Source Sans Pro Bold"/>
              </a:rPr>
              <a:t>Een collectivistische cultuur </a:t>
            </a:r>
          </a:p>
          <a:p>
            <a:pPr>
              <a:lnSpc>
                <a:spcPts val="3499"/>
              </a:lnSpc>
              <a:spcBef>
                <a:spcPct val="0"/>
              </a:spcBef>
            </a:pPr>
            <a:r>
              <a:rPr lang="en-US" sz="2499">
                <a:solidFill>
                  <a:srgbClr val="000000"/>
                </a:solidFill>
                <a:latin typeface="Source Sans Pro"/>
              </a:rPr>
              <a:t>Een cultuur is collectivistisch wanneer het groepsbelang (de groep) belangrijker is dan het individuele </a:t>
            </a:r>
          </a:p>
        </p:txBody>
      </p:sp>
      <p:sp>
        <p:nvSpPr>
          <p:cNvPr id="24" name="TextBox 24"/>
          <p:cNvSpPr txBox="1"/>
          <p:nvPr/>
        </p:nvSpPr>
        <p:spPr>
          <a:xfrm>
            <a:off x="3047528" y="4157047"/>
            <a:ext cx="5596667" cy="2174379"/>
          </a:xfrm>
          <a:prstGeom prst="rect">
            <a:avLst/>
          </a:prstGeom>
        </p:spPr>
        <p:txBody>
          <a:bodyPr lIns="0" tIns="0" rIns="0" bIns="0" rtlCol="0" anchor="t">
            <a:spAutoFit/>
          </a:bodyPr>
          <a:lstStyle/>
          <a:p>
            <a:pPr algn="r">
              <a:lnSpc>
                <a:spcPts val="3499"/>
              </a:lnSpc>
              <a:spcBef>
                <a:spcPct val="0"/>
              </a:spcBef>
            </a:pPr>
            <a:r>
              <a:rPr lang="en-US" sz="2499">
                <a:solidFill>
                  <a:srgbClr val="000000"/>
                </a:solidFill>
                <a:latin typeface="Source Sans Pro Bold"/>
              </a:rPr>
              <a:t>Een individualistische cultuur</a:t>
            </a:r>
            <a:r>
              <a:rPr lang="en-US" sz="2499">
                <a:solidFill>
                  <a:srgbClr val="000000"/>
                </a:solidFill>
                <a:latin typeface="Source Sans Pro"/>
              </a:rPr>
              <a:t> </a:t>
            </a:r>
          </a:p>
          <a:p>
            <a:pPr algn="r">
              <a:lnSpc>
                <a:spcPts val="3499"/>
              </a:lnSpc>
              <a:spcBef>
                <a:spcPct val="0"/>
              </a:spcBef>
            </a:pPr>
            <a:r>
              <a:rPr lang="en-US" sz="2499">
                <a:solidFill>
                  <a:srgbClr val="000000"/>
                </a:solidFill>
                <a:latin typeface="Source Sans Pro"/>
              </a:rPr>
              <a:t>Een cultuur is individualistisch wanneer de belangen van het individu (jij als losstaand persoon) belangrijker zijn dan die van de groep.</a:t>
            </a:r>
            <a:r>
              <a:rPr lang="en-US" sz="2499">
                <a:solidFill>
                  <a:srgbClr val="000000"/>
                </a:solidFill>
                <a:latin typeface="Source Sans Pro Bold"/>
              </a:rPr>
              <a:t> </a:t>
            </a:r>
          </a:p>
        </p:txBody>
      </p:sp>
      <p:grpSp>
        <p:nvGrpSpPr>
          <p:cNvPr id="25" name="Group 15">
            <a:extLst>
              <a:ext uri="{FF2B5EF4-FFF2-40B4-BE49-F238E27FC236}">
                <a16:creationId xmlns:a16="http://schemas.microsoft.com/office/drawing/2014/main" id="{F3CEEF39-7717-963C-CC07-037F91A95E4A}"/>
              </a:ext>
            </a:extLst>
          </p:cNvPr>
          <p:cNvGrpSpPr/>
          <p:nvPr/>
        </p:nvGrpSpPr>
        <p:grpSpPr>
          <a:xfrm>
            <a:off x="152400" y="114300"/>
            <a:ext cx="17970444" cy="9982200"/>
            <a:chOff x="0" y="0"/>
            <a:chExt cx="4913579" cy="2814838"/>
          </a:xfrm>
        </p:grpSpPr>
        <p:sp>
          <p:nvSpPr>
            <p:cNvPr id="26" name="Freeform 16">
              <a:extLst>
                <a:ext uri="{FF2B5EF4-FFF2-40B4-BE49-F238E27FC236}">
                  <a16:creationId xmlns:a16="http://schemas.microsoft.com/office/drawing/2014/main" id="{AFF71496-7C51-6E91-4E1F-446C4AD1259D}"/>
                </a:ext>
              </a:extLst>
            </p:cNvPr>
            <p:cNvSpPr/>
            <p:nvPr/>
          </p:nvSpPr>
          <p:spPr>
            <a:xfrm>
              <a:off x="0" y="0"/>
              <a:ext cx="4913579" cy="2814838"/>
            </a:xfrm>
            <a:custGeom>
              <a:avLst/>
              <a:gdLst/>
              <a:ahLst/>
              <a:cxnLst/>
              <a:rect l="l" t="t" r="r" b="b"/>
              <a:pathLst>
                <a:path w="4913579" h="2814838">
                  <a:moveTo>
                    <a:pt x="0" y="0"/>
                  </a:moveTo>
                  <a:lnTo>
                    <a:pt x="4913579" y="0"/>
                  </a:lnTo>
                  <a:lnTo>
                    <a:pt x="4913579"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27" name="TextBox 17">
              <a:extLst>
                <a:ext uri="{FF2B5EF4-FFF2-40B4-BE49-F238E27FC236}">
                  <a16:creationId xmlns:a16="http://schemas.microsoft.com/office/drawing/2014/main" id="{AEAE5261-3B52-0294-BD12-62C9CA25AC44}"/>
                </a:ext>
              </a:extLst>
            </p:cNvPr>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pic>
        <p:nvPicPr>
          <p:cNvPr id="28" name="Afbeelding 27" descr="Afbeelding met symbool&#10;&#10;Automatisch gegenereerde beschrijving">
            <a:extLst>
              <a:ext uri="{FF2B5EF4-FFF2-40B4-BE49-F238E27FC236}">
                <a16:creationId xmlns:a16="http://schemas.microsoft.com/office/drawing/2014/main" id="{AB14E3E2-AB9D-CE50-AB14-95447B16F1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179" y="670233"/>
            <a:ext cx="853444" cy="85344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D61A8"/>
        </a:solidFill>
        <a:effectLst/>
      </p:bgPr>
    </p:bg>
    <p:spTree>
      <p:nvGrpSpPr>
        <p:cNvPr id="1" name=""/>
        <p:cNvGrpSpPr/>
        <p:nvPr/>
      </p:nvGrpSpPr>
      <p:grpSpPr>
        <a:xfrm>
          <a:off x="0" y="0"/>
          <a:ext cx="0" cy="0"/>
          <a:chOff x="0" y="0"/>
          <a:chExt cx="0" cy="0"/>
        </a:xfrm>
      </p:grpSpPr>
      <p:grpSp>
        <p:nvGrpSpPr>
          <p:cNvPr id="2" name="Group 2"/>
          <p:cNvGrpSpPr/>
          <p:nvPr/>
        </p:nvGrpSpPr>
        <p:grpSpPr>
          <a:xfrm>
            <a:off x="4874547" y="2797416"/>
            <a:ext cx="8819091" cy="4496453"/>
            <a:chOff x="0" y="0"/>
            <a:chExt cx="4283032" cy="2183723"/>
          </a:xfrm>
        </p:grpSpPr>
        <p:sp>
          <p:nvSpPr>
            <p:cNvPr id="3" name="Freeform 3"/>
            <p:cNvSpPr/>
            <p:nvPr/>
          </p:nvSpPr>
          <p:spPr>
            <a:xfrm>
              <a:off x="0" y="0"/>
              <a:ext cx="4283032" cy="2183723"/>
            </a:xfrm>
            <a:custGeom>
              <a:avLst/>
              <a:gdLst/>
              <a:ahLst/>
              <a:cxnLst/>
              <a:rect l="l" t="t" r="r" b="b"/>
              <a:pathLst>
                <a:path w="4283032" h="2183723">
                  <a:moveTo>
                    <a:pt x="0" y="0"/>
                  </a:moveTo>
                  <a:lnTo>
                    <a:pt x="4283032" y="0"/>
                  </a:lnTo>
                  <a:lnTo>
                    <a:pt x="4283032" y="2183723"/>
                  </a:lnTo>
                  <a:lnTo>
                    <a:pt x="0" y="2183723"/>
                  </a:lnTo>
                  <a:close/>
                </a:path>
              </a:pathLst>
            </a:custGeom>
            <a:solidFill>
              <a:srgbClr val="DCCDFF"/>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5" name="TextBox 5"/>
          <p:cNvSpPr txBox="1"/>
          <p:nvPr/>
        </p:nvSpPr>
        <p:spPr>
          <a:xfrm>
            <a:off x="5449382" y="3771110"/>
            <a:ext cx="7389236" cy="2209713"/>
          </a:xfrm>
          <a:prstGeom prst="rect">
            <a:avLst/>
          </a:prstGeom>
        </p:spPr>
        <p:txBody>
          <a:bodyPr lIns="0" tIns="0" rIns="0" bIns="0" rtlCol="0" anchor="t">
            <a:spAutoFit/>
          </a:bodyPr>
          <a:lstStyle/>
          <a:p>
            <a:pPr algn="ctr">
              <a:lnSpc>
                <a:spcPts val="8915"/>
              </a:lnSpc>
              <a:spcBef>
                <a:spcPct val="0"/>
              </a:spcBef>
            </a:pPr>
            <a:r>
              <a:rPr lang="en-US" sz="6368">
                <a:solidFill>
                  <a:srgbClr val="FFFFFF"/>
                </a:solidFill>
                <a:latin typeface="Source Sans Pro Bold"/>
              </a:rPr>
              <a:t>Opdracht: bij welke subculturen hoor jij? </a:t>
            </a:r>
          </a:p>
        </p:txBody>
      </p:sp>
      <p:grpSp>
        <p:nvGrpSpPr>
          <p:cNvPr id="6" name="Group 6"/>
          <p:cNvGrpSpPr/>
          <p:nvPr/>
        </p:nvGrpSpPr>
        <p:grpSpPr>
          <a:xfrm>
            <a:off x="4720313" y="2973140"/>
            <a:ext cx="8847374" cy="4516444"/>
            <a:chOff x="0" y="0"/>
            <a:chExt cx="4296768" cy="2193432"/>
          </a:xfrm>
        </p:grpSpPr>
        <p:sp>
          <p:nvSpPr>
            <p:cNvPr id="7" name="Freeform 7"/>
            <p:cNvSpPr/>
            <p:nvPr/>
          </p:nvSpPr>
          <p:spPr>
            <a:xfrm>
              <a:off x="0" y="0"/>
              <a:ext cx="4296768" cy="2193432"/>
            </a:xfrm>
            <a:custGeom>
              <a:avLst/>
              <a:gdLst/>
              <a:ahLst/>
              <a:cxnLst/>
              <a:rect l="l" t="t" r="r" b="b"/>
              <a:pathLst>
                <a:path w="4296768" h="2193432">
                  <a:moveTo>
                    <a:pt x="0" y="0"/>
                  </a:moveTo>
                  <a:lnTo>
                    <a:pt x="4296768" y="0"/>
                  </a:lnTo>
                  <a:lnTo>
                    <a:pt x="4296768" y="2193432"/>
                  </a:lnTo>
                  <a:lnTo>
                    <a:pt x="0" y="2193432"/>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9" name="TextBox 9"/>
          <p:cNvSpPr txBox="1"/>
          <p:nvPr/>
        </p:nvSpPr>
        <p:spPr>
          <a:xfrm>
            <a:off x="11210058" y="5818898"/>
            <a:ext cx="2483580" cy="1401674"/>
          </a:xfrm>
          <a:prstGeom prst="rect">
            <a:avLst/>
          </a:prstGeom>
        </p:spPr>
        <p:txBody>
          <a:bodyPr lIns="0" tIns="0" rIns="0" bIns="0" rtlCol="0" anchor="t">
            <a:spAutoFit/>
          </a:bodyPr>
          <a:lstStyle/>
          <a:p>
            <a:pPr algn="ctr">
              <a:lnSpc>
                <a:spcPts val="11465"/>
              </a:lnSpc>
              <a:spcBef>
                <a:spcPct val="0"/>
              </a:spcBef>
            </a:pPr>
            <a:r>
              <a:rPr lang="en-US" sz="8189">
                <a:solidFill>
                  <a:srgbClr val="D9701F"/>
                </a:solidFill>
                <a:latin typeface="TT Commons Pro Bold"/>
              </a:rPr>
              <a:t>#5</a:t>
            </a:r>
          </a:p>
        </p:txBody>
      </p:sp>
      <p:pic>
        <p:nvPicPr>
          <p:cNvPr id="10" name="Afbeelding 9" descr="Afbeelding met symbool&#10;&#10;Automatisch gegenereerde beschrijving">
            <a:extLst>
              <a:ext uri="{FF2B5EF4-FFF2-40B4-BE49-F238E27FC236}">
                <a16:creationId xmlns:a16="http://schemas.microsoft.com/office/drawing/2014/main" id="{7A33B281-8831-EC16-7A9D-D3E0F48A7C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6250" y="3178084"/>
            <a:ext cx="853444" cy="85344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CCDFF"/>
        </a:solidFill>
        <a:effectLst/>
      </p:bgPr>
    </p:bg>
    <p:spTree>
      <p:nvGrpSpPr>
        <p:cNvPr id="1" name=""/>
        <p:cNvGrpSpPr/>
        <p:nvPr/>
      </p:nvGrpSpPr>
      <p:grpSpPr>
        <a:xfrm>
          <a:off x="0" y="0"/>
          <a:ext cx="0" cy="0"/>
          <a:chOff x="0" y="0"/>
          <a:chExt cx="0" cy="0"/>
        </a:xfrm>
      </p:grpSpPr>
      <p:grpSp>
        <p:nvGrpSpPr>
          <p:cNvPr id="2" name="Group 2"/>
          <p:cNvGrpSpPr/>
          <p:nvPr/>
        </p:nvGrpSpPr>
        <p:grpSpPr>
          <a:xfrm>
            <a:off x="15400836" y="3073687"/>
            <a:ext cx="1407299" cy="1343222"/>
            <a:chOff x="0" y="0"/>
            <a:chExt cx="370647" cy="353771"/>
          </a:xfrm>
        </p:grpSpPr>
        <p:sp>
          <p:nvSpPr>
            <p:cNvPr id="3" name="Freeform 3"/>
            <p:cNvSpPr/>
            <p:nvPr/>
          </p:nvSpPr>
          <p:spPr>
            <a:xfrm>
              <a:off x="0" y="0"/>
              <a:ext cx="370647" cy="353771"/>
            </a:xfrm>
            <a:custGeom>
              <a:avLst/>
              <a:gdLst/>
              <a:ahLst/>
              <a:cxnLst/>
              <a:rect l="l" t="t" r="r" b="b"/>
              <a:pathLst>
                <a:path w="370647" h="353771">
                  <a:moveTo>
                    <a:pt x="0" y="0"/>
                  </a:moveTo>
                  <a:lnTo>
                    <a:pt x="370647" y="0"/>
                  </a:lnTo>
                  <a:lnTo>
                    <a:pt x="370647" y="353771"/>
                  </a:lnTo>
                  <a:lnTo>
                    <a:pt x="0" y="353771"/>
                  </a:lnTo>
                  <a:close/>
                </a:path>
              </a:pathLst>
            </a:custGeom>
            <a:solidFill>
              <a:srgbClr val="CEFFE8"/>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5" name="TextBox 5"/>
          <p:cNvSpPr txBox="1"/>
          <p:nvPr/>
        </p:nvSpPr>
        <p:spPr>
          <a:xfrm>
            <a:off x="936566" y="499509"/>
            <a:ext cx="16713967" cy="2071750"/>
          </a:xfrm>
          <a:prstGeom prst="rect">
            <a:avLst/>
          </a:prstGeom>
        </p:spPr>
        <p:txBody>
          <a:bodyPr lIns="0" tIns="0" rIns="0" bIns="0" rtlCol="0" anchor="t">
            <a:spAutoFit/>
          </a:bodyPr>
          <a:lstStyle/>
          <a:p>
            <a:pPr>
              <a:lnSpc>
                <a:spcPts val="8158"/>
              </a:lnSpc>
            </a:pPr>
            <a:r>
              <a:rPr lang="en-US" sz="6799">
                <a:solidFill>
                  <a:srgbClr val="DCCDFF"/>
                </a:solidFill>
                <a:latin typeface="Source Sans Pro Bold"/>
              </a:rPr>
              <a:t>Brainstorm: eigen keuze, wat houdt dat eigenlijk in?</a:t>
            </a:r>
          </a:p>
        </p:txBody>
      </p:sp>
      <p:sp>
        <p:nvSpPr>
          <p:cNvPr id="6" name="TextBox 6"/>
          <p:cNvSpPr txBox="1"/>
          <p:nvPr/>
        </p:nvSpPr>
        <p:spPr>
          <a:xfrm>
            <a:off x="904237" y="532063"/>
            <a:ext cx="16713967" cy="2071525"/>
          </a:xfrm>
          <a:prstGeom prst="rect">
            <a:avLst/>
          </a:prstGeom>
        </p:spPr>
        <p:txBody>
          <a:bodyPr lIns="0" tIns="0" rIns="0" bIns="0" rtlCol="0" anchor="t">
            <a:spAutoFit/>
          </a:bodyPr>
          <a:lstStyle/>
          <a:p>
            <a:pPr>
              <a:lnSpc>
                <a:spcPts val="8158"/>
              </a:lnSpc>
            </a:pPr>
            <a:r>
              <a:rPr lang="en-US" sz="6799">
                <a:solidFill>
                  <a:srgbClr val="CEFFE8"/>
                </a:solidFill>
                <a:latin typeface="Source Sans Pro Bold"/>
              </a:rPr>
              <a:t>(Sub)culturen in Nederland: verschillende normen en waarden &amp; regels en gewoontes</a:t>
            </a:r>
          </a:p>
        </p:txBody>
      </p:sp>
      <p:sp>
        <p:nvSpPr>
          <p:cNvPr id="7" name="TextBox 7"/>
          <p:cNvSpPr txBox="1"/>
          <p:nvPr/>
        </p:nvSpPr>
        <p:spPr>
          <a:xfrm>
            <a:off x="851177" y="499734"/>
            <a:ext cx="16713967" cy="2071525"/>
          </a:xfrm>
          <a:prstGeom prst="rect">
            <a:avLst/>
          </a:prstGeom>
        </p:spPr>
        <p:txBody>
          <a:bodyPr lIns="0" tIns="0" rIns="0" bIns="0" rtlCol="0" anchor="t">
            <a:spAutoFit/>
          </a:bodyPr>
          <a:lstStyle/>
          <a:p>
            <a:pPr>
              <a:lnSpc>
                <a:spcPts val="8158"/>
              </a:lnSpc>
            </a:pPr>
            <a:r>
              <a:rPr lang="en-US" sz="6799">
                <a:solidFill>
                  <a:srgbClr val="000000"/>
                </a:solidFill>
                <a:latin typeface="Source Sans Pro Bold"/>
              </a:rPr>
              <a:t>(Sub)culturen in Nederland: verschillende normen en waarden &amp; regels en gewoontes</a:t>
            </a:r>
          </a:p>
        </p:txBody>
      </p:sp>
      <p:sp>
        <p:nvSpPr>
          <p:cNvPr id="8" name="TextBox 8"/>
          <p:cNvSpPr txBox="1"/>
          <p:nvPr/>
        </p:nvSpPr>
        <p:spPr>
          <a:xfrm>
            <a:off x="936566" y="2856011"/>
            <a:ext cx="13624698" cy="7430989"/>
          </a:xfrm>
          <a:prstGeom prst="rect">
            <a:avLst/>
          </a:prstGeom>
        </p:spPr>
        <p:txBody>
          <a:bodyPr lIns="0" tIns="0" rIns="0" bIns="0" rtlCol="0" anchor="t">
            <a:spAutoFit/>
          </a:bodyPr>
          <a:lstStyle/>
          <a:p>
            <a:pPr>
              <a:lnSpc>
                <a:spcPts val="3499"/>
              </a:lnSpc>
            </a:pPr>
            <a:r>
              <a:rPr lang="en-US" sz="2499">
                <a:solidFill>
                  <a:srgbClr val="000000"/>
                </a:solidFill>
                <a:latin typeface="Source Sans Pro"/>
              </a:rPr>
              <a:t>Iedereen om ons heen hoort dus bij verschillende families en subculturen, die weer verschillende normen en waarden, regels en gewoontes, hebben. In de algemene Nederlandse cultuur wordt de vrijheid van keuze door het individu heel belangrijk gevonden. Maar sommige families en subculturen binnen Nederland vinden het belangrijk om juist gezamenlijk als groep keuzes te maken. Het ene is niet beter dan het ander. In alle soorten (sub)culturen zit iets moois.</a:t>
            </a:r>
          </a:p>
          <a:p>
            <a:pPr>
              <a:lnSpc>
                <a:spcPts val="3499"/>
              </a:lnSpc>
            </a:pPr>
            <a:endParaRPr lang="en-US" sz="2499">
              <a:solidFill>
                <a:srgbClr val="000000"/>
              </a:solidFill>
              <a:latin typeface="Source Sans Pro"/>
            </a:endParaRPr>
          </a:p>
          <a:p>
            <a:pPr>
              <a:lnSpc>
                <a:spcPts val="3499"/>
              </a:lnSpc>
            </a:pPr>
            <a:r>
              <a:rPr lang="en-US" sz="2499">
                <a:solidFill>
                  <a:srgbClr val="000000"/>
                </a:solidFill>
                <a:latin typeface="Source Sans Pro Bold"/>
              </a:rPr>
              <a:t>Een voorbeeld: </a:t>
            </a:r>
            <a:r>
              <a:rPr lang="en-US" sz="2499">
                <a:solidFill>
                  <a:srgbClr val="000000"/>
                </a:solidFill>
                <a:latin typeface="Source Sans Pro"/>
              </a:rPr>
              <a:t>Sommige jongeren vinden dat ze zelf moeten kunnen uitkiezen met wie ze verkering hebben en dat andere daar niks mee te maken hebben. Dit is oké. Sommige jongeren vinden het juist fijn als hun familie, hun ouders, goedkeuren met wie ze verkering hebben. Dat is ook oké. Het enige wat belangrijk is, is dat iemand niet gedwongen wordt. Wanneer bijvoorbeeld ouders of familie hun oudere kind dwingen om verkering met iemand te hebben, terwijl de jongere dat zelf helemaal niet wil, dan is dat niet goed. Dat mag niet volgens de wet. </a:t>
            </a:r>
          </a:p>
          <a:p>
            <a:pPr>
              <a:lnSpc>
                <a:spcPts val="3499"/>
              </a:lnSpc>
            </a:pPr>
            <a:endParaRPr lang="en-US" sz="2499">
              <a:solidFill>
                <a:srgbClr val="000000"/>
              </a:solidFill>
              <a:latin typeface="Source Sans Pro"/>
            </a:endParaRPr>
          </a:p>
          <a:p>
            <a:pPr>
              <a:lnSpc>
                <a:spcPts val="3499"/>
              </a:lnSpc>
            </a:pPr>
            <a:r>
              <a:rPr lang="en-US" sz="2499">
                <a:solidFill>
                  <a:srgbClr val="000000"/>
                </a:solidFill>
                <a:latin typeface="Source Sans Pro"/>
              </a:rPr>
              <a:t>Het is dus belangrijk om aan de ene kant te accepteren en begrijpen dat iedereen weer andere normen en waarden, regels en gewoontes, heeft. En aan de andere kant, heeft ook ieder persoon bepaalde rechten en moet diegene beschermt worden als er iets gebeurt wat niet mag.</a:t>
            </a:r>
          </a:p>
          <a:p>
            <a:pPr>
              <a:lnSpc>
                <a:spcPts val="3499"/>
              </a:lnSpc>
              <a:spcBef>
                <a:spcPct val="0"/>
              </a:spcBef>
            </a:pPr>
            <a:endParaRPr lang="en-US" sz="2499">
              <a:solidFill>
                <a:srgbClr val="000000"/>
              </a:solidFill>
              <a:latin typeface="Source Sans Pro"/>
            </a:endParaRPr>
          </a:p>
        </p:txBody>
      </p:sp>
      <p:sp>
        <p:nvSpPr>
          <p:cNvPr id="9" name="TextBox 9"/>
          <p:cNvSpPr txBox="1"/>
          <p:nvPr/>
        </p:nvSpPr>
        <p:spPr>
          <a:xfrm>
            <a:off x="15353065" y="3039242"/>
            <a:ext cx="1502840" cy="1269237"/>
          </a:xfrm>
          <a:prstGeom prst="rect">
            <a:avLst/>
          </a:prstGeom>
        </p:spPr>
        <p:txBody>
          <a:bodyPr lIns="0" tIns="0" rIns="0" bIns="0" rtlCol="0" anchor="t">
            <a:spAutoFit/>
          </a:bodyPr>
          <a:lstStyle/>
          <a:p>
            <a:pPr algn="ctr">
              <a:lnSpc>
                <a:spcPts val="10359"/>
              </a:lnSpc>
              <a:spcBef>
                <a:spcPct val="0"/>
              </a:spcBef>
            </a:pPr>
            <a:r>
              <a:rPr lang="en-US" sz="7399">
                <a:solidFill>
                  <a:srgbClr val="D9701F"/>
                </a:solidFill>
                <a:latin typeface="TT Commons Pro Bold"/>
              </a:rPr>
              <a:t>#6</a:t>
            </a:r>
          </a:p>
        </p:txBody>
      </p:sp>
      <p:grpSp>
        <p:nvGrpSpPr>
          <p:cNvPr id="10" name="Group 10"/>
          <p:cNvGrpSpPr/>
          <p:nvPr/>
        </p:nvGrpSpPr>
        <p:grpSpPr>
          <a:xfrm>
            <a:off x="15326017" y="2995427"/>
            <a:ext cx="1432268" cy="1385018"/>
            <a:chOff x="0" y="0"/>
            <a:chExt cx="695587" cy="672640"/>
          </a:xfrm>
        </p:grpSpPr>
        <p:sp>
          <p:nvSpPr>
            <p:cNvPr id="11" name="Freeform 11"/>
            <p:cNvSpPr/>
            <p:nvPr/>
          </p:nvSpPr>
          <p:spPr>
            <a:xfrm>
              <a:off x="0" y="0"/>
              <a:ext cx="695587" cy="672640"/>
            </a:xfrm>
            <a:custGeom>
              <a:avLst/>
              <a:gdLst/>
              <a:ahLst/>
              <a:cxnLst/>
              <a:rect l="l" t="t" r="r" b="b"/>
              <a:pathLst>
                <a:path w="695587" h="672640">
                  <a:moveTo>
                    <a:pt x="0" y="0"/>
                  </a:moveTo>
                  <a:lnTo>
                    <a:pt x="695587" y="0"/>
                  </a:lnTo>
                  <a:lnTo>
                    <a:pt x="695587" y="672640"/>
                  </a:lnTo>
                  <a:lnTo>
                    <a:pt x="0" y="672640"/>
                  </a:lnTo>
                  <a:close/>
                </a:path>
              </a:pathLst>
            </a:custGeom>
            <a:solidFill>
              <a:srgbClr val="000000">
                <a:alpha val="0"/>
              </a:srgbClr>
            </a:solidFill>
            <a:ln w="19050" cap="sq">
              <a:solidFill>
                <a:srgbClr val="000000"/>
              </a:solidFill>
              <a:prstDash val="solid"/>
              <a:miter/>
            </a:ln>
          </p:spPr>
          <p:txBody>
            <a:bodyPr/>
            <a:lstStyle/>
            <a:p>
              <a:endParaRPr lang="nl-NL"/>
            </a:p>
          </p:txBody>
        </p:sp>
        <p:sp>
          <p:nvSpPr>
            <p:cNvPr id="12" name="TextBox 12"/>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13" name="TextBox 13"/>
          <p:cNvSpPr txBox="1"/>
          <p:nvPr/>
        </p:nvSpPr>
        <p:spPr>
          <a:xfrm>
            <a:off x="14964012" y="4483584"/>
            <a:ext cx="2156278" cy="345922"/>
          </a:xfrm>
          <a:prstGeom prst="rect">
            <a:avLst/>
          </a:prstGeom>
        </p:spPr>
        <p:txBody>
          <a:bodyPr lIns="0" tIns="0" rIns="0" bIns="0" rtlCol="0" anchor="t">
            <a:spAutoFit/>
          </a:bodyPr>
          <a:lstStyle/>
          <a:p>
            <a:pPr algn="ctr">
              <a:lnSpc>
                <a:spcPts val="2887"/>
              </a:lnSpc>
              <a:spcBef>
                <a:spcPct val="0"/>
              </a:spcBef>
            </a:pPr>
            <a:r>
              <a:rPr lang="en-US" sz="2062">
                <a:solidFill>
                  <a:srgbClr val="D9701F"/>
                </a:solidFill>
                <a:latin typeface="Source Sans Pro Bold"/>
              </a:rPr>
              <a:t>Lees je mee?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D61A8"/>
        </a:solidFill>
        <a:effectLst/>
      </p:bgPr>
    </p:bg>
    <p:spTree>
      <p:nvGrpSpPr>
        <p:cNvPr id="1" name=""/>
        <p:cNvGrpSpPr/>
        <p:nvPr/>
      </p:nvGrpSpPr>
      <p:grpSpPr>
        <a:xfrm>
          <a:off x="0" y="0"/>
          <a:ext cx="0" cy="0"/>
          <a:chOff x="0" y="0"/>
          <a:chExt cx="0" cy="0"/>
        </a:xfrm>
      </p:grpSpPr>
      <p:grpSp>
        <p:nvGrpSpPr>
          <p:cNvPr id="2" name="Group 2"/>
          <p:cNvGrpSpPr/>
          <p:nvPr/>
        </p:nvGrpSpPr>
        <p:grpSpPr>
          <a:xfrm rot="-178220">
            <a:off x="1828094" y="2398716"/>
            <a:ext cx="4817235" cy="5695418"/>
            <a:chOff x="0" y="0"/>
            <a:chExt cx="4238366" cy="5011020"/>
          </a:xfrm>
        </p:grpSpPr>
        <p:sp>
          <p:nvSpPr>
            <p:cNvPr id="3" name="Freeform 3"/>
            <p:cNvSpPr/>
            <p:nvPr/>
          </p:nvSpPr>
          <p:spPr>
            <a:xfrm>
              <a:off x="0" y="0"/>
              <a:ext cx="4238366" cy="5011020"/>
            </a:xfrm>
            <a:custGeom>
              <a:avLst/>
              <a:gdLst/>
              <a:ahLst/>
              <a:cxnLst/>
              <a:rect l="l" t="t" r="r" b="b"/>
              <a:pathLst>
                <a:path w="4238366" h="5011020">
                  <a:moveTo>
                    <a:pt x="0" y="0"/>
                  </a:moveTo>
                  <a:lnTo>
                    <a:pt x="4238366" y="0"/>
                  </a:lnTo>
                  <a:lnTo>
                    <a:pt x="4238366" y="5011020"/>
                  </a:lnTo>
                  <a:lnTo>
                    <a:pt x="0" y="5011020"/>
                  </a:lnTo>
                  <a:close/>
                </a:path>
              </a:pathLst>
            </a:custGeom>
            <a:solidFill>
              <a:srgbClr val="CEFFE8"/>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5" name="Freeform 5"/>
          <p:cNvSpPr/>
          <p:nvPr/>
        </p:nvSpPr>
        <p:spPr>
          <a:xfrm>
            <a:off x="1920898" y="2512325"/>
            <a:ext cx="4642861" cy="5458177"/>
          </a:xfrm>
          <a:custGeom>
            <a:avLst/>
            <a:gdLst/>
            <a:ahLst/>
            <a:cxnLst/>
            <a:rect l="l" t="t" r="r" b="b"/>
            <a:pathLst>
              <a:path w="4642861" h="5458177">
                <a:moveTo>
                  <a:pt x="0" y="0"/>
                </a:moveTo>
                <a:lnTo>
                  <a:pt x="4642861" y="0"/>
                </a:lnTo>
                <a:lnTo>
                  <a:pt x="4642861" y="5458177"/>
                </a:lnTo>
                <a:lnTo>
                  <a:pt x="0" y="5458177"/>
                </a:lnTo>
                <a:lnTo>
                  <a:pt x="0" y="0"/>
                </a:lnTo>
                <a:close/>
              </a:path>
            </a:pathLst>
          </a:custGeom>
          <a:blipFill>
            <a:blip r:embed="rId2"/>
            <a:stretch>
              <a:fillRect l="-41618" r="-41833" b="-4032"/>
            </a:stretch>
          </a:blipFill>
        </p:spPr>
        <p:txBody>
          <a:bodyPr/>
          <a:lstStyle/>
          <a:p>
            <a:endParaRPr lang="nl-NL"/>
          </a:p>
        </p:txBody>
      </p:sp>
      <p:grpSp>
        <p:nvGrpSpPr>
          <p:cNvPr id="6" name="Group 6"/>
          <p:cNvGrpSpPr/>
          <p:nvPr/>
        </p:nvGrpSpPr>
        <p:grpSpPr>
          <a:xfrm>
            <a:off x="1828094" y="2447318"/>
            <a:ext cx="4817235" cy="5598215"/>
            <a:chOff x="0" y="0"/>
            <a:chExt cx="4238366" cy="4925497"/>
          </a:xfrm>
        </p:grpSpPr>
        <p:sp>
          <p:nvSpPr>
            <p:cNvPr id="7" name="Freeform 7"/>
            <p:cNvSpPr/>
            <p:nvPr/>
          </p:nvSpPr>
          <p:spPr>
            <a:xfrm>
              <a:off x="0" y="0"/>
              <a:ext cx="4238366" cy="4925497"/>
            </a:xfrm>
            <a:custGeom>
              <a:avLst/>
              <a:gdLst/>
              <a:ahLst/>
              <a:cxnLst/>
              <a:rect l="l" t="t" r="r" b="b"/>
              <a:pathLst>
                <a:path w="4238366" h="4925497">
                  <a:moveTo>
                    <a:pt x="0" y="0"/>
                  </a:moveTo>
                  <a:lnTo>
                    <a:pt x="4238366" y="0"/>
                  </a:lnTo>
                  <a:lnTo>
                    <a:pt x="4238366" y="4925497"/>
                  </a:lnTo>
                  <a:lnTo>
                    <a:pt x="0" y="4925497"/>
                  </a:lnTo>
                  <a:close/>
                </a:path>
              </a:pathLst>
            </a:custGeom>
            <a:solidFill>
              <a:srgbClr val="000000">
                <a:alpha val="0"/>
              </a:srgbClr>
            </a:solidFill>
            <a:ln w="28575" cap="sq">
              <a:solidFill>
                <a:srgbClr val="000000"/>
              </a:solidFill>
              <a:prstDash val="solid"/>
              <a:miter/>
            </a:ln>
          </p:spPr>
          <p:txBody>
            <a:bodyPr/>
            <a:lstStyle/>
            <a:p>
              <a:endParaRPr lang="nl-NL"/>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9" name="Group 9"/>
          <p:cNvGrpSpPr/>
          <p:nvPr/>
        </p:nvGrpSpPr>
        <p:grpSpPr>
          <a:xfrm rot="-178220">
            <a:off x="8242018" y="2393704"/>
            <a:ext cx="4817235" cy="5695418"/>
            <a:chOff x="0" y="0"/>
            <a:chExt cx="4238366" cy="5011020"/>
          </a:xfrm>
        </p:grpSpPr>
        <p:sp>
          <p:nvSpPr>
            <p:cNvPr id="10" name="Freeform 10"/>
            <p:cNvSpPr/>
            <p:nvPr/>
          </p:nvSpPr>
          <p:spPr>
            <a:xfrm>
              <a:off x="0" y="0"/>
              <a:ext cx="4238366" cy="5011020"/>
            </a:xfrm>
            <a:custGeom>
              <a:avLst/>
              <a:gdLst/>
              <a:ahLst/>
              <a:cxnLst/>
              <a:rect l="l" t="t" r="r" b="b"/>
              <a:pathLst>
                <a:path w="4238366" h="5011020">
                  <a:moveTo>
                    <a:pt x="0" y="0"/>
                  </a:moveTo>
                  <a:lnTo>
                    <a:pt x="4238366" y="0"/>
                  </a:lnTo>
                  <a:lnTo>
                    <a:pt x="4238366" y="5011020"/>
                  </a:lnTo>
                  <a:lnTo>
                    <a:pt x="0" y="5011020"/>
                  </a:lnTo>
                  <a:close/>
                </a:path>
              </a:pathLst>
            </a:custGeom>
            <a:solidFill>
              <a:srgbClr val="CEFFE8"/>
            </a:solidFill>
          </p:spPr>
          <p:txBody>
            <a:bodyPr/>
            <a:lstStyle/>
            <a:p>
              <a:endParaRPr lang="nl-NL"/>
            </a:p>
          </p:txBody>
        </p:sp>
        <p:sp>
          <p:nvSpPr>
            <p:cNvPr id="11" name="TextBox 11"/>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12" name="Freeform 12"/>
          <p:cNvSpPr/>
          <p:nvPr/>
        </p:nvSpPr>
        <p:spPr>
          <a:xfrm>
            <a:off x="8334822" y="2507313"/>
            <a:ext cx="4642861" cy="5458177"/>
          </a:xfrm>
          <a:custGeom>
            <a:avLst/>
            <a:gdLst/>
            <a:ahLst/>
            <a:cxnLst/>
            <a:rect l="l" t="t" r="r" b="b"/>
            <a:pathLst>
              <a:path w="4642861" h="5458177">
                <a:moveTo>
                  <a:pt x="0" y="0"/>
                </a:moveTo>
                <a:lnTo>
                  <a:pt x="4642862" y="0"/>
                </a:lnTo>
                <a:lnTo>
                  <a:pt x="4642862" y="5458177"/>
                </a:lnTo>
                <a:lnTo>
                  <a:pt x="0" y="5458177"/>
                </a:lnTo>
                <a:lnTo>
                  <a:pt x="0" y="0"/>
                </a:lnTo>
                <a:close/>
              </a:path>
            </a:pathLst>
          </a:custGeom>
          <a:blipFill>
            <a:blip r:embed="rId2"/>
            <a:stretch>
              <a:fillRect l="-41618" r="-41833" b="-4032"/>
            </a:stretch>
          </a:blipFill>
        </p:spPr>
        <p:txBody>
          <a:bodyPr/>
          <a:lstStyle/>
          <a:p>
            <a:endParaRPr lang="nl-NL"/>
          </a:p>
        </p:txBody>
      </p:sp>
      <p:grpSp>
        <p:nvGrpSpPr>
          <p:cNvPr id="13" name="Group 13"/>
          <p:cNvGrpSpPr/>
          <p:nvPr/>
        </p:nvGrpSpPr>
        <p:grpSpPr>
          <a:xfrm>
            <a:off x="8242018" y="2442306"/>
            <a:ext cx="4817235" cy="5598215"/>
            <a:chOff x="0" y="0"/>
            <a:chExt cx="4238366" cy="4925497"/>
          </a:xfrm>
        </p:grpSpPr>
        <p:sp>
          <p:nvSpPr>
            <p:cNvPr id="14" name="Freeform 14"/>
            <p:cNvSpPr/>
            <p:nvPr/>
          </p:nvSpPr>
          <p:spPr>
            <a:xfrm>
              <a:off x="0" y="0"/>
              <a:ext cx="4238366" cy="4925497"/>
            </a:xfrm>
            <a:custGeom>
              <a:avLst/>
              <a:gdLst/>
              <a:ahLst/>
              <a:cxnLst/>
              <a:rect l="l" t="t" r="r" b="b"/>
              <a:pathLst>
                <a:path w="4238366" h="4925497">
                  <a:moveTo>
                    <a:pt x="0" y="0"/>
                  </a:moveTo>
                  <a:lnTo>
                    <a:pt x="4238366" y="0"/>
                  </a:lnTo>
                  <a:lnTo>
                    <a:pt x="4238366" y="4925497"/>
                  </a:lnTo>
                  <a:lnTo>
                    <a:pt x="0" y="4925497"/>
                  </a:lnTo>
                  <a:close/>
                </a:path>
              </a:pathLst>
            </a:custGeom>
            <a:solidFill>
              <a:srgbClr val="000000">
                <a:alpha val="0"/>
              </a:srgbClr>
            </a:solidFill>
            <a:ln w="28575" cap="sq">
              <a:solidFill>
                <a:srgbClr val="000000"/>
              </a:solidFill>
              <a:prstDash val="solid"/>
              <a:miter/>
            </a:ln>
          </p:spPr>
          <p:txBody>
            <a:bodyPr/>
            <a:lstStyle/>
            <a:p>
              <a:endParaRPr lang="nl-NL"/>
            </a:p>
          </p:txBody>
        </p:sp>
        <p:sp>
          <p:nvSpPr>
            <p:cNvPr id="15" name="TextBox 15"/>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16" name="Freeform 16"/>
          <p:cNvSpPr/>
          <p:nvPr/>
        </p:nvSpPr>
        <p:spPr>
          <a:xfrm rot="1130389">
            <a:off x="14468385" y="2401437"/>
            <a:ext cx="1161382" cy="2195051"/>
          </a:xfrm>
          <a:custGeom>
            <a:avLst/>
            <a:gdLst/>
            <a:ahLst/>
            <a:cxnLst/>
            <a:rect l="l" t="t" r="r" b="b"/>
            <a:pathLst>
              <a:path w="1161382" h="2195051">
                <a:moveTo>
                  <a:pt x="0" y="0"/>
                </a:moveTo>
                <a:lnTo>
                  <a:pt x="1161382" y="0"/>
                </a:lnTo>
                <a:lnTo>
                  <a:pt x="1161382" y="2195051"/>
                </a:lnTo>
                <a:lnTo>
                  <a:pt x="0" y="21950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17" name="Freeform 17"/>
          <p:cNvSpPr/>
          <p:nvPr/>
        </p:nvSpPr>
        <p:spPr>
          <a:xfrm>
            <a:off x="1894840" y="2512325"/>
            <a:ext cx="4668919" cy="5453165"/>
          </a:xfrm>
          <a:custGeom>
            <a:avLst/>
            <a:gdLst/>
            <a:ahLst/>
            <a:cxnLst/>
            <a:rect l="l" t="t" r="r" b="b"/>
            <a:pathLst>
              <a:path w="4668919" h="5453165">
                <a:moveTo>
                  <a:pt x="0" y="0"/>
                </a:moveTo>
                <a:lnTo>
                  <a:pt x="4668919" y="0"/>
                </a:lnTo>
                <a:lnTo>
                  <a:pt x="4668919" y="5453165"/>
                </a:lnTo>
                <a:lnTo>
                  <a:pt x="0" y="5453165"/>
                </a:lnTo>
                <a:lnTo>
                  <a:pt x="0" y="0"/>
                </a:lnTo>
                <a:close/>
              </a:path>
            </a:pathLst>
          </a:custGeom>
          <a:blipFill>
            <a:blip r:embed="rId5"/>
            <a:stretch>
              <a:fillRect l="-8398" r="-8398"/>
            </a:stretch>
          </a:blipFill>
        </p:spPr>
        <p:txBody>
          <a:bodyPr/>
          <a:lstStyle/>
          <a:p>
            <a:endParaRPr lang="nl-NL"/>
          </a:p>
        </p:txBody>
      </p:sp>
      <p:sp>
        <p:nvSpPr>
          <p:cNvPr id="18" name="Freeform 18"/>
          <p:cNvSpPr/>
          <p:nvPr/>
        </p:nvSpPr>
        <p:spPr>
          <a:xfrm>
            <a:off x="8334822" y="2512325"/>
            <a:ext cx="4684426" cy="5453165"/>
          </a:xfrm>
          <a:custGeom>
            <a:avLst/>
            <a:gdLst/>
            <a:ahLst/>
            <a:cxnLst/>
            <a:rect l="l" t="t" r="r" b="b"/>
            <a:pathLst>
              <a:path w="4684426" h="5453165">
                <a:moveTo>
                  <a:pt x="0" y="0"/>
                </a:moveTo>
                <a:lnTo>
                  <a:pt x="4684426" y="0"/>
                </a:lnTo>
                <a:lnTo>
                  <a:pt x="4684426" y="5453165"/>
                </a:lnTo>
                <a:lnTo>
                  <a:pt x="0" y="5453165"/>
                </a:lnTo>
                <a:lnTo>
                  <a:pt x="0" y="0"/>
                </a:lnTo>
                <a:close/>
              </a:path>
            </a:pathLst>
          </a:custGeom>
          <a:blipFill>
            <a:blip r:embed="rId6"/>
            <a:stretch>
              <a:fillRect l="-8205" r="-8205"/>
            </a:stretch>
          </a:blipFill>
        </p:spPr>
        <p:txBody>
          <a:bodyPr/>
          <a:lstStyle/>
          <a:p>
            <a:endParaRPr lang="nl-NL"/>
          </a:p>
        </p:txBody>
      </p:sp>
      <p:sp>
        <p:nvSpPr>
          <p:cNvPr id="19" name="TextBox 19"/>
          <p:cNvSpPr txBox="1"/>
          <p:nvPr/>
        </p:nvSpPr>
        <p:spPr>
          <a:xfrm>
            <a:off x="1555489" y="704969"/>
            <a:ext cx="20554447" cy="1323909"/>
          </a:xfrm>
          <a:prstGeom prst="rect">
            <a:avLst/>
          </a:prstGeom>
        </p:spPr>
        <p:txBody>
          <a:bodyPr lIns="0" tIns="0" rIns="0" bIns="0" rtlCol="0" anchor="t">
            <a:spAutoFit/>
          </a:bodyPr>
          <a:lstStyle/>
          <a:p>
            <a:pPr>
              <a:lnSpc>
                <a:spcPts val="10440"/>
              </a:lnSpc>
            </a:pPr>
            <a:r>
              <a:rPr lang="en-US" sz="8700">
                <a:solidFill>
                  <a:srgbClr val="CEFFE8"/>
                </a:solidFill>
                <a:latin typeface="Source Sans Pro Bold"/>
              </a:rPr>
              <a:t>Het verhaal van Lucas of Jamila</a:t>
            </a:r>
          </a:p>
        </p:txBody>
      </p:sp>
      <p:sp>
        <p:nvSpPr>
          <p:cNvPr id="20" name="TextBox 20"/>
          <p:cNvSpPr txBox="1"/>
          <p:nvPr/>
        </p:nvSpPr>
        <p:spPr>
          <a:xfrm>
            <a:off x="1920898" y="8313940"/>
            <a:ext cx="4408689" cy="1447271"/>
          </a:xfrm>
          <a:prstGeom prst="rect">
            <a:avLst/>
          </a:prstGeom>
        </p:spPr>
        <p:txBody>
          <a:bodyPr lIns="0" tIns="0" rIns="0" bIns="0" rtlCol="0" anchor="t">
            <a:spAutoFit/>
          </a:bodyPr>
          <a:lstStyle/>
          <a:p>
            <a:pPr>
              <a:lnSpc>
                <a:spcPts val="2852"/>
              </a:lnSpc>
            </a:pPr>
            <a:r>
              <a:rPr lang="en-US" sz="2377">
                <a:solidFill>
                  <a:srgbClr val="FFFFFF"/>
                </a:solidFill>
                <a:latin typeface="Source Sans Pro Bold"/>
              </a:rPr>
              <a:t>Lucas (20): 'Mijn ouders schrokken zich kapot toen ik vertelde dat ik homoseksuele gevoelens heb'</a:t>
            </a:r>
          </a:p>
        </p:txBody>
      </p:sp>
      <p:sp>
        <p:nvSpPr>
          <p:cNvPr id="21" name="TextBox 21"/>
          <p:cNvSpPr txBox="1"/>
          <p:nvPr/>
        </p:nvSpPr>
        <p:spPr>
          <a:xfrm>
            <a:off x="8446291" y="8313940"/>
            <a:ext cx="4408689" cy="1447271"/>
          </a:xfrm>
          <a:prstGeom prst="rect">
            <a:avLst/>
          </a:prstGeom>
        </p:spPr>
        <p:txBody>
          <a:bodyPr lIns="0" tIns="0" rIns="0" bIns="0" rtlCol="0" anchor="t">
            <a:spAutoFit/>
          </a:bodyPr>
          <a:lstStyle/>
          <a:p>
            <a:pPr>
              <a:lnSpc>
                <a:spcPts val="2852"/>
              </a:lnSpc>
            </a:pPr>
            <a:r>
              <a:rPr lang="en-US" sz="2377">
                <a:solidFill>
                  <a:srgbClr val="FFFFFF"/>
                </a:solidFill>
                <a:latin typeface="Source Sans Pro Bold"/>
              </a:rPr>
              <a:t>Jamila (22): 'Mijn ouders deden er alles aan om te voorkomen dat ik van het juiste pad zou afwijken'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CCDFF"/>
        </a:solidFill>
        <a:effectLst/>
      </p:bgPr>
    </p:bg>
    <p:spTree>
      <p:nvGrpSpPr>
        <p:cNvPr id="1" name=""/>
        <p:cNvGrpSpPr/>
        <p:nvPr/>
      </p:nvGrpSpPr>
      <p:grpSpPr>
        <a:xfrm>
          <a:off x="0" y="0"/>
          <a:ext cx="0" cy="0"/>
          <a:chOff x="0" y="0"/>
          <a:chExt cx="0" cy="0"/>
        </a:xfrm>
      </p:grpSpPr>
      <p:grpSp>
        <p:nvGrpSpPr>
          <p:cNvPr id="2" name="Group 2"/>
          <p:cNvGrpSpPr/>
          <p:nvPr/>
        </p:nvGrpSpPr>
        <p:grpSpPr>
          <a:xfrm rot="-178220">
            <a:off x="9468026" y="3753236"/>
            <a:ext cx="4774674" cy="5645098"/>
            <a:chOff x="0" y="0"/>
            <a:chExt cx="4238366" cy="5011020"/>
          </a:xfrm>
        </p:grpSpPr>
        <p:sp>
          <p:nvSpPr>
            <p:cNvPr id="3" name="Freeform 3"/>
            <p:cNvSpPr/>
            <p:nvPr/>
          </p:nvSpPr>
          <p:spPr>
            <a:xfrm>
              <a:off x="0" y="0"/>
              <a:ext cx="4238366" cy="5011020"/>
            </a:xfrm>
            <a:custGeom>
              <a:avLst/>
              <a:gdLst/>
              <a:ahLst/>
              <a:cxnLst/>
              <a:rect l="l" t="t" r="r" b="b"/>
              <a:pathLst>
                <a:path w="4238366" h="5011020">
                  <a:moveTo>
                    <a:pt x="0" y="0"/>
                  </a:moveTo>
                  <a:lnTo>
                    <a:pt x="4238366" y="0"/>
                  </a:lnTo>
                  <a:lnTo>
                    <a:pt x="4238366" y="5011020"/>
                  </a:lnTo>
                  <a:lnTo>
                    <a:pt x="0" y="5011020"/>
                  </a:lnTo>
                  <a:close/>
                </a:path>
              </a:pathLst>
            </a:custGeom>
            <a:solidFill>
              <a:srgbClr val="CEFFE8"/>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5" name="Freeform 5"/>
          <p:cNvSpPr/>
          <p:nvPr/>
        </p:nvSpPr>
        <p:spPr>
          <a:xfrm>
            <a:off x="9560010" y="3865841"/>
            <a:ext cx="4601841" cy="5409953"/>
          </a:xfrm>
          <a:custGeom>
            <a:avLst/>
            <a:gdLst/>
            <a:ahLst/>
            <a:cxnLst/>
            <a:rect l="l" t="t" r="r" b="b"/>
            <a:pathLst>
              <a:path w="4601841" h="5409953">
                <a:moveTo>
                  <a:pt x="0" y="0"/>
                </a:moveTo>
                <a:lnTo>
                  <a:pt x="4601841" y="0"/>
                </a:lnTo>
                <a:lnTo>
                  <a:pt x="4601841" y="5409953"/>
                </a:lnTo>
                <a:lnTo>
                  <a:pt x="0" y="5409953"/>
                </a:lnTo>
                <a:lnTo>
                  <a:pt x="0" y="0"/>
                </a:lnTo>
                <a:close/>
              </a:path>
            </a:pathLst>
          </a:custGeom>
          <a:blipFill>
            <a:blip r:embed="rId2"/>
            <a:stretch>
              <a:fillRect l="-41618" r="-41833" b="-4032"/>
            </a:stretch>
          </a:blipFill>
        </p:spPr>
        <p:txBody>
          <a:bodyPr/>
          <a:lstStyle/>
          <a:p>
            <a:endParaRPr lang="nl-NL"/>
          </a:p>
        </p:txBody>
      </p:sp>
      <p:grpSp>
        <p:nvGrpSpPr>
          <p:cNvPr id="6" name="Group 6"/>
          <p:cNvGrpSpPr/>
          <p:nvPr/>
        </p:nvGrpSpPr>
        <p:grpSpPr>
          <a:xfrm>
            <a:off x="9468026" y="3801408"/>
            <a:ext cx="4774674" cy="5548753"/>
            <a:chOff x="0" y="0"/>
            <a:chExt cx="4238366" cy="4925497"/>
          </a:xfrm>
        </p:grpSpPr>
        <p:sp>
          <p:nvSpPr>
            <p:cNvPr id="7" name="Freeform 7"/>
            <p:cNvSpPr/>
            <p:nvPr/>
          </p:nvSpPr>
          <p:spPr>
            <a:xfrm>
              <a:off x="0" y="0"/>
              <a:ext cx="4238366" cy="4925497"/>
            </a:xfrm>
            <a:custGeom>
              <a:avLst/>
              <a:gdLst/>
              <a:ahLst/>
              <a:cxnLst/>
              <a:rect l="l" t="t" r="r" b="b"/>
              <a:pathLst>
                <a:path w="4238366" h="4925497">
                  <a:moveTo>
                    <a:pt x="0" y="0"/>
                  </a:moveTo>
                  <a:lnTo>
                    <a:pt x="4238366" y="0"/>
                  </a:lnTo>
                  <a:lnTo>
                    <a:pt x="4238366" y="4925497"/>
                  </a:lnTo>
                  <a:lnTo>
                    <a:pt x="0" y="4925497"/>
                  </a:lnTo>
                  <a:close/>
                </a:path>
              </a:pathLst>
            </a:custGeom>
            <a:solidFill>
              <a:srgbClr val="000000">
                <a:alpha val="0"/>
              </a:srgbClr>
            </a:solidFill>
            <a:ln w="28575" cap="sq">
              <a:solidFill>
                <a:srgbClr val="000000"/>
              </a:solidFill>
              <a:prstDash val="solid"/>
              <a:miter/>
            </a:ln>
          </p:spPr>
          <p:txBody>
            <a:bodyPr/>
            <a:lstStyle/>
            <a:p>
              <a:endParaRPr lang="nl-NL"/>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9" name="Freeform 9"/>
          <p:cNvSpPr/>
          <p:nvPr/>
        </p:nvSpPr>
        <p:spPr>
          <a:xfrm>
            <a:off x="9534182" y="3865841"/>
            <a:ext cx="4627669" cy="5404986"/>
          </a:xfrm>
          <a:custGeom>
            <a:avLst/>
            <a:gdLst/>
            <a:ahLst/>
            <a:cxnLst/>
            <a:rect l="l" t="t" r="r" b="b"/>
            <a:pathLst>
              <a:path w="4627669" h="5404986">
                <a:moveTo>
                  <a:pt x="0" y="0"/>
                </a:moveTo>
                <a:lnTo>
                  <a:pt x="4627669" y="0"/>
                </a:lnTo>
                <a:lnTo>
                  <a:pt x="4627669" y="5404986"/>
                </a:lnTo>
                <a:lnTo>
                  <a:pt x="0" y="5404986"/>
                </a:lnTo>
                <a:lnTo>
                  <a:pt x="0" y="0"/>
                </a:lnTo>
                <a:close/>
              </a:path>
            </a:pathLst>
          </a:custGeom>
          <a:blipFill>
            <a:blip r:embed="rId3"/>
            <a:stretch>
              <a:fillRect l="-8398" r="-8398"/>
            </a:stretch>
          </a:blipFill>
        </p:spPr>
        <p:txBody>
          <a:bodyPr/>
          <a:lstStyle/>
          <a:p>
            <a:endParaRPr lang="nl-NL"/>
          </a:p>
        </p:txBody>
      </p:sp>
      <p:sp>
        <p:nvSpPr>
          <p:cNvPr id="10" name="TextBox 10"/>
          <p:cNvSpPr txBox="1"/>
          <p:nvPr/>
        </p:nvSpPr>
        <p:spPr>
          <a:xfrm>
            <a:off x="597325" y="2461273"/>
            <a:ext cx="12817410" cy="903665"/>
          </a:xfrm>
          <a:prstGeom prst="rect">
            <a:avLst/>
          </a:prstGeom>
        </p:spPr>
        <p:txBody>
          <a:bodyPr lIns="0" tIns="0" rIns="0" bIns="0" rtlCol="0" anchor="t">
            <a:spAutoFit/>
          </a:bodyPr>
          <a:lstStyle/>
          <a:p>
            <a:pPr algn="ctr">
              <a:lnSpc>
                <a:spcPts val="7409"/>
              </a:lnSpc>
              <a:spcBef>
                <a:spcPct val="0"/>
              </a:spcBef>
            </a:pPr>
            <a:r>
              <a:rPr lang="en-US" sz="5292">
                <a:solidFill>
                  <a:srgbClr val="CEFFE8"/>
                </a:solidFill>
                <a:latin typeface="Source Sans Pro Bold"/>
              </a:rPr>
              <a:t>Blik op het verhaal van Lucas of Jamila</a:t>
            </a:r>
          </a:p>
        </p:txBody>
      </p:sp>
      <p:grpSp>
        <p:nvGrpSpPr>
          <p:cNvPr id="11" name="Group 11"/>
          <p:cNvGrpSpPr/>
          <p:nvPr/>
        </p:nvGrpSpPr>
        <p:grpSpPr>
          <a:xfrm rot="-178220">
            <a:off x="13531211" y="1563363"/>
            <a:ext cx="3887609" cy="4596320"/>
            <a:chOff x="0" y="0"/>
            <a:chExt cx="4238366" cy="5011020"/>
          </a:xfrm>
        </p:grpSpPr>
        <p:sp>
          <p:nvSpPr>
            <p:cNvPr id="12" name="Freeform 12"/>
            <p:cNvSpPr/>
            <p:nvPr/>
          </p:nvSpPr>
          <p:spPr>
            <a:xfrm>
              <a:off x="0" y="0"/>
              <a:ext cx="4238366" cy="5011020"/>
            </a:xfrm>
            <a:custGeom>
              <a:avLst/>
              <a:gdLst/>
              <a:ahLst/>
              <a:cxnLst/>
              <a:rect l="l" t="t" r="r" b="b"/>
              <a:pathLst>
                <a:path w="4238366" h="5011020">
                  <a:moveTo>
                    <a:pt x="0" y="0"/>
                  </a:moveTo>
                  <a:lnTo>
                    <a:pt x="4238366" y="0"/>
                  </a:lnTo>
                  <a:lnTo>
                    <a:pt x="4238366" y="5011020"/>
                  </a:lnTo>
                  <a:lnTo>
                    <a:pt x="0" y="5011020"/>
                  </a:lnTo>
                  <a:close/>
                </a:path>
              </a:pathLst>
            </a:custGeom>
            <a:solidFill>
              <a:srgbClr val="CEFFE8"/>
            </a:solidFill>
          </p:spPr>
          <p:txBody>
            <a:bodyPr/>
            <a:lstStyle/>
            <a:p>
              <a:endParaRPr lang="nl-NL"/>
            </a:p>
          </p:txBody>
        </p:sp>
        <p:sp>
          <p:nvSpPr>
            <p:cNvPr id="13" name="TextBox 13"/>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13606107" y="1655047"/>
            <a:ext cx="3746885" cy="4404862"/>
          </a:xfrm>
          <a:custGeom>
            <a:avLst/>
            <a:gdLst/>
            <a:ahLst/>
            <a:cxnLst/>
            <a:rect l="l" t="t" r="r" b="b"/>
            <a:pathLst>
              <a:path w="3746885" h="4404862">
                <a:moveTo>
                  <a:pt x="0" y="0"/>
                </a:moveTo>
                <a:lnTo>
                  <a:pt x="3746885" y="0"/>
                </a:lnTo>
                <a:lnTo>
                  <a:pt x="3746885" y="4404862"/>
                </a:lnTo>
                <a:lnTo>
                  <a:pt x="0" y="4404862"/>
                </a:lnTo>
                <a:lnTo>
                  <a:pt x="0" y="0"/>
                </a:lnTo>
                <a:close/>
              </a:path>
            </a:pathLst>
          </a:custGeom>
          <a:blipFill>
            <a:blip r:embed="rId2"/>
            <a:stretch>
              <a:fillRect l="-41618" r="-41833" b="-4032"/>
            </a:stretch>
          </a:blipFill>
        </p:spPr>
        <p:txBody>
          <a:bodyPr/>
          <a:lstStyle/>
          <a:p>
            <a:endParaRPr lang="nl-NL"/>
          </a:p>
        </p:txBody>
      </p:sp>
      <p:grpSp>
        <p:nvGrpSpPr>
          <p:cNvPr id="15" name="Group 15"/>
          <p:cNvGrpSpPr/>
          <p:nvPr/>
        </p:nvGrpSpPr>
        <p:grpSpPr>
          <a:xfrm>
            <a:off x="13531211" y="1602585"/>
            <a:ext cx="3887609" cy="4517875"/>
            <a:chOff x="0" y="0"/>
            <a:chExt cx="4238366" cy="4925497"/>
          </a:xfrm>
        </p:grpSpPr>
        <p:sp>
          <p:nvSpPr>
            <p:cNvPr id="16" name="Freeform 16"/>
            <p:cNvSpPr/>
            <p:nvPr/>
          </p:nvSpPr>
          <p:spPr>
            <a:xfrm>
              <a:off x="0" y="0"/>
              <a:ext cx="4238366" cy="4925497"/>
            </a:xfrm>
            <a:custGeom>
              <a:avLst/>
              <a:gdLst/>
              <a:ahLst/>
              <a:cxnLst/>
              <a:rect l="l" t="t" r="r" b="b"/>
              <a:pathLst>
                <a:path w="4238366" h="4925497">
                  <a:moveTo>
                    <a:pt x="0" y="0"/>
                  </a:moveTo>
                  <a:lnTo>
                    <a:pt x="4238366" y="0"/>
                  </a:lnTo>
                  <a:lnTo>
                    <a:pt x="4238366" y="4925497"/>
                  </a:lnTo>
                  <a:lnTo>
                    <a:pt x="0" y="4925497"/>
                  </a:lnTo>
                  <a:close/>
                </a:path>
              </a:pathLst>
            </a:custGeom>
            <a:solidFill>
              <a:srgbClr val="000000">
                <a:alpha val="0"/>
              </a:srgbClr>
            </a:solidFill>
            <a:ln w="28575" cap="sq">
              <a:solidFill>
                <a:srgbClr val="000000"/>
              </a:solidFill>
              <a:prstDash val="solid"/>
              <a:miter/>
            </a:ln>
          </p:spPr>
          <p:txBody>
            <a:bodyPr/>
            <a:lstStyle/>
            <a:p>
              <a:endParaRPr lang="nl-NL"/>
            </a:p>
          </p:txBody>
        </p:sp>
        <p:sp>
          <p:nvSpPr>
            <p:cNvPr id="17" name="TextBox 17"/>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18" name="Freeform 18"/>
          <p:cNvSpPr/>
          <p:nvPr/>
        </p:nvSpPr>
        <p:spPr>
          <a:xfrm>
            <a:off x="13606107" y="1659092"/>
            <a:ext cx="3780429" cy="4400818"/>
          </a:xfrm>
          <a:custGeom>
            <a:avLst/>
            <a:gdLst/>
            <a:ahLst/>
            <a:cxnLst/>
            <a:rect l="l" t="t" r="r" b="b"/>
            <a:pathLst>
              <a:path w="3780429" h="4400818">
                <a:moveTo>
                  <a:pt x="0" y="0"/>
                </a:moveTo>
                <a:lnTo>
                  <a:pt x="3780428" y="0"/>
                </a:lnTo>
                <a:lnTo>
                  <a:pt x="3780428" y="4400817"/>
                </a:lnTo>
                <a:lnTo>
                  <a:pt x="0" y="4400817"/>
                </a:lnTo>
                <a:lnTo>
                  <a:pt x="0" y="0"/>
                </a:lnTo>
                <a:close/>
              </a:path>
            </a:pathLst>
          </a:custGeom>
          <a:blipFill>
            <a:blip r:embed="rId4"/>
            <a:stretch>
              <a:fillRect l="-8205" r="-8205"/>
            </a:stretch>
          </a:blipFill>
        </p:spPr>
        <p:txBody>
          <a:bodyPr/>
          <a:lstStyle/>
          <a:p>
            <a:endParaRPr lang="nl-NL"/>
          </a:p>
        </p:txBody>
      </p:sp>
      <p:sp>
        <p:nvSpPr>
          <p:cNvPr id="19" name="TextBox 19"/>
          <p:cNvSpPr txBox="1"/>
          <p:nvPr/>
        </p:nvSpPr>
        <p:spPr>
          <a:xfrm>
            <a:off x="719245" y="2461273"/>
            <a:ext cx="12497370" cy="903665"/>
          </a:xfrm>
          <a:prstGeom prst="rect">
            <a:avLst/>
          </a:prstGeom>
        </p:spPr>
        <p:txBody>
          <a:bodyPr lIns="0" tIns="0" rIns="0" bIns="0" rtlCol="0" anchor="t">
            <a:spAutoFit/>
          </a:bodyPr>
          <a:lstStyle/>
          <a:p>
            <a:pPr algn="ctr">
              <a:lnSpc>
                <a:spcPts val="7409"/>
              </a:lnSpc>
              <a:spcBef>
                <a:spcPct val="0"/>
              </a:spcBef>
            </a:pPr>
            <a:r>
              <a:rPr lang="en-US" sz="5292">
                <a:solidFill>
                  <a:srgbClr val="000000"/>
                </a:solidFill>
                <a:latin typeface="Source Sans Pro Bold"/>
              </a:rPr>
              <a:t>Blik op het verhaal van Lucas of Jamila</a:t>
            </a:r>
          </a:p>
        </p:txBody>
      </p:sp>
      <p:sp>
        <p:nvSpPr>
          <p:cNvPr id="20" name="TextBox 20"/>
          <p:cNvSpPr txBox="1"/>
          <p:nvPr/>
        </p:nvSpPr>
        <p:spPr>
          <a:xfrm>
            <a:off x="1028700" y="3933876"/>
            <a:ext cx="5792986" cy="538323"/>
          </a:xfrm>
          <a:prstGeom prst="rect">
            <a:avLst/>
          </a:prstGeom>
        </p:spPr>
        <p:txBody>
          <a:bodyPr lIns="0" tIns="0" rIns="0" bIns="0" rtlCol="0" anchor="t">
            <a:spAutoFit/>
          </a:bodyPr>
          <a:lstStyle/>
          <a:p>
            <a:pPr algn="ctr">
              <a:lnSpc>
                <a:spcPts val="4407"/>
              </a:lnSpc>
              <a:spcBef>
                <a:spcPct val="0"/>
              </a:spcBef>
            </a:pPr>
            <a:r>
              <a:rPr lang="en-US" sz="3148">
                <a:solidFill>
                  <a:srgbClr val="D9701F"/>
                </a:solidFill>
                <a:latin typeface="Source Sans Pro Bold"/>
              </a:rPr>
              <a:t>Wat gebeurt er in het verhaal?</a:t>
            </a:r>
          </a:p>
        </p:txBody>
      </p:sp>
      <p:sp>
        <p:nvSpPr>
          <p:cNvPr id="21" name="TextBox 21"/>
          <p:cNvSpPr txBox="1"/>
          <p:nvPr/>
        </p:nvSpPr>
        <p:spPr>
          <a:xfrm>
            <a:off x="6969603" y="3499968"/>
            <a:ext cx="2207450" cy="1196298"/>
          </a:xfrm>
          <a:prstGeom prst="rect">
            <a:avLst/>
          </a:prstGeom>
        </p:spPr>
        <p:txBody>
          <a:bodyPr lIns="0" tIns="0" rIns="0" bIns="0" rtlCol="0" anchor="t">
            <a:spAutoFit/>
          </a:bodyPr>
          <a:lstStyle/>
          <a:p>
            <a:pPr algn="ctr">
              <a:lnSpc>
                <a:spcPts val="9810"/>
              </a:lnSpc>
              <a:spcBef>
                <a:spcPct val="0"/>
              </a:spcBef>
            </a:pPr>
            <a:r>
              <a:rPr lang="en-US" sz="7007">
                <a:solidFill>
                  <a:srgbClr val="D9701F"/>
                </a:solidFill>
                <a:latin typeface="TT Commons Pro Bold"/>
              </a:rPr>
              <a:t>#7</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CCDFF"/>
        </a:solidFill>
        <a:effectLst/>
      </p:bgPr>
    </p:bg>
    <p:spTree>
      <p:nvGrpSpPr>
        <p:cNvPr id="1" name=""/>
        <p:cNvGrpSpPr/>
        <p:nvPr/>
      </p:nvGrpSpPr>
      <p:grpSpPr>
        <a:xfrm>
          <a:off x="0" y="0"/>
          <a:ext cx="0" cy="0"/>
          <a:chOff x="0" y="0"/>
          <a:chExt cx="0" cy="0"/>
        </a:xfrm>
      </p:grpSpPr>
      <p:grpSp>
        <p:nvGrpSpPr>
          <p:cNvPr id="2" name="Group 2"/>
          <p:cNvGrpSpPr/>
          <p:nvPr/>
        </p:nvGrpSpPr>
        <p:grpSpPr>
          <a:xfrm rot="1871463">
            <a:off x="34321" y="-1982265"/>
            <a:ext cx="26651979" cy="23320481"/>
            <a:chOff x="0" y="0"/>
            <a:chExt cx="812800" cy="711200"/>
          </a:xfrm>
        </p:grpSpPr>
        <p:sp>
          <p:nvSpPr>
            <p:cNvPr id="3" name="Freeform 3"/>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CEFFE8"/>
            </a:solidFill>
          </p:spPr>
          <p:txBody>
            <a:bodyPr/>
            <a:lstStyle/>
            <a:p>
              <a:endParaRPr lang="nl-NL"/>
            </a:p>
          </p:txBody>
        </p:sp>
        <p:sp>
          <p:nvSpPr>
            <p:cNvPr id="4" name="TextBox 4"/>
            <p:cNvSpPr txBox="1"/>
            <p:nvPr/>
          </p:nvSpPr>
          <p:spPr>
            <a:xfrm>
              <a:off x="127000" y="301625"/>
              <a:ext cx="558800" cy="358775"/>
            </a:xfrm>
            <a:prstGeom prst="rect">
              <a:avLst/>
            </a:prstGeom>
          </p:spPr>
          <p:txBody>
            <a:bodyPr lIns="50800" tIns="50800" rIns="50800" bIns="50800" rtlCol="0" anchor="ctr"/>
            <a:lstStyle/>
            <a:p>
              <a:pPr algn="ctr">
                <a:lnSpc>
                  <a:spcPts val="2100"/>
                </a:lnSpc>
              </a:pPr>
              <a:endParaRPr/>
            </a:p>
          </p:txBody>
        </p:sp>
      </p:grpSp>
      <p:sp>
        <p:nvSpPr>
          <p:cNvPr id="5" name="TextBox 5"/>
          <p:cNvSpPr txBox="1"/>
          <p:nvPr/>
        </p:nvSpPr>
        <p:spPr>
          <a:xfrm>
            <a:off x="6375129" y="3972886"/>
            <a:ext cx="10795793" cy="3190875"/>
          </a:xfrm>
          <a:prstGeom prst="rect">
            <a:avLst/>
          </a:prstGeom>
        </p:spPr>
        <p:txBody>
          <a:bodyPr lIns="0" tIns="0" rIns="0" bIns="0" rtlCol="0" anchor="t">
            <a:spAutoFit/>
          </a:bodyPr>
          <a:lstStyle/>
          <a:p>
            <a:pPr>
              <a:lnSpc>
                <a:spcPts val="17645"/>
              </a:lnSpc>
            </a:pPr>
            <a:r>
              <a:rPr lang="en-US" sz="14704">
                <a:solidFill>
                  <a:srgbClr val="6D61A8"/>
                </a:solidFill>
                <a:latin typeface="Source Sans Pro Bold"/>
              </a:rPr>
              <a:t>Debat</a:t>
            </a:r>
          </a:p>
          <a:p>
            <a:pPr>
              <a:lnSpc>
                <a:spcPts val="7567"/>
              </a:lnSpc>
            </a:pPr>
            <a:endParaRPr lang="en-US" sz="14704">
              <a:solidFill>
                <a:srgbClr val="6D61A8"/>
              </a:solidFill>
              <a:latin typeface="Source Sans Pro Bold"/>
            </a:endParaRPr>
          </a:p>
        </p:txBody>
      </p:sp>
      <p:sp>
        <p:nvSpPr>
          <p:cNvPr id="6" name="TextBox 6"/>
          <p:cNvSpPr txBox="1"/>
          <p:nvPr/>
        </p:nvSpPr>
        <p:spPr>
          <a:xfrm>
            <a:off x="6463507" y="3904507"/>
            <a:ext cx="10795793" cy="3190875"/>
          </a:xfrm>
          <a:prstGeom prst="rect">
            <a:avLst/>
          </a:prstGeom>
        </p:spPr>
        <p:txBody>
          <a:bodyPr lIns="0" tIns="0" rIns="0" bIns="0" rtlCol="0" anchor="t">
            <a:spAutoFit/>
          </a:bodyPr>
          <a:lstStyle/>
          <a:p>
            <a:pPr>
              <a:lnSpc>
                <a:spcPts val="17645"/>
              </a:lnSpc>
            </a:pPr>
            <a:r>
              <a:rPr lang="en-US" sz="14704">
                <a:solidFill>
                  <a:srgbClr val="000000"/>
                </a:solidFill>
                <a:latin typeface="Source Sans Pro Bold"/>
              </a:rPr>
              <a:t>Debat</a:t>
            </a:r>
          </a:p>
          <a:p>
            <a:pPr>
              <a:lnSpc>
                <a:spcPts val="7567"/>
              </a:lnSpc>
            </a:pPr>
            <a:endParaRPr lang="en-US" sz="14704">
              <a:solidFill>
                <a:srgbClr val="000000"/>
              </a:solidFill>
              <a:latin typeface="Source Sans Pro Bold"/>
            </a:endParaRPr>
          </a:p>
        </p:txBody>
      </p:sp>
      <p:sp>
        <p:nvSpPr>
          <p:cNvPr id="7" name="AutoShape 7"/>
          <p:cNvSpPr/>
          <p:nvPr/>
        </p:nvSpPr>
        <p:spPr>
          <a:xfrm flipV="1">
            <a:off x="-798995" y="16636"/>
            <a:ext cx="19336347" cy="10787459"/>
          </a:xfrm>
          <a:prstGeom prst="line">
            <a:avLst/>
          </a:prstGeom>
          <a:ln w="38100" cap="flat">
            <a:solidFill>
              <a:srgbClr val="000000"/>
            </a:solidFill>
            <a:prstDash val="solid"/>
            <a:headEnd type="none" w="sm" len="sm"/>
            <a:tailEnd type="none" w="sm" len="sm"/>
          </a:ln>
        </p:spPr>
        <p:txBody>
          <a:bodyPr/>
          <a:lstStyle/>
          <a:p>
            <a:endParaRPr lang="nl-NL"/>
          </a:p>
        </p:txBody>
      </p:sp>
      <p:sp>
        <p:nvSpPr>
          <p:cNvPr id="8" name="TextBox 8"/>
          <p:cNvSpPr txBox="1"/>
          <p:nvPr/>
        </p:nvSpPr>
        <p:spPr>
          <a:xfrm>
            <a:off x="4475854" y="8347948"/>
            <a:ext cx="9746719" cy="2612430"/>
          </a:xfrm>
          <a:prstGeom prst="rect">
            <a:avLst/>
          </a:prstGeom>
        </p:spPr>
        <p:txBody>
          <a:bodyPr lIns="0" tIns="0" rIns="0" bIns="0" rtlCol="0" anchor="t">
            <a:spAutoFit/>
          </a:bodyPr>
          <a:lstStyle/>
          <a:p>
            <a:pPr algn="ctr">
              <a:lnSpc>
                <a:spcPts val="3499"/>
              </a:lnSpc>
            </a:pPr>
            <a:r>
              <a:rPr lang="en-US" sz="2499">
                <a:solidFill>
                  <a:srgbClr val="000000"/>
                </a:solidFill>
                <a:latin typeface="Source Sans Pro Bold"/>
              </a:rPr>
              <a:t>Er worden ons regels / beperkingen opgelegd door de overheid, door school en door onze ouders. Je mag lang niet alles doen. Wanneer spreken we nou echt van vrijheidsbeperking (beperkt in de vrijheid)?</a:t>
            </a:r>
          </a:p>
          <a:p>
            <a:pPr algn="ctr">
              <a:lnSpc>
                <a:spcPts val="3499"/>
              </a:lnSpc>
            </a:pPr>
            <a:r>
              <a:rPr lang="en-US" sz="2499">
                <a:solidFill>
                  <a:srgbClr val="000000"/>
                </a:solidFill>
                <a:latin typeface="Source Sans Pro Bold"/>
              </a:rPr>
              <a:t> </a:t>
            </a:r>
          </a:p>
          <a:p>
            <a:pPr algn="ctr">
              <a:lnSpc>
                <a:spcPts val="3499"/>
              </a:lnSpc>
            </a:pPr>
            <a:endParaRPr lang="en-US" sz="2499">
              <a:solidFill>
                <a:srgbClr val="000000"/>
              </a:solidFill>
              <a:latin typeface="Source Sans Pro Bold"/>
            </a:endParaRPr>
          </a:p>
          <a:p>
            <a:pPr algn="ctr">
              <a:lnSpc>
                <a:spcPts val="3499"/>
              </a:lnSpc>
              <a:spcBef>
                <a:spcPct val="0"/>
              </a:spcBef>
            </a:pPr>
            <a:endParaRPr lang="en-US" sz="2499">
              <a:solidFill>
                <a:srgbClr val="000000"/>
              </a:solidFill>
              <a:latin typeface="Source Sans Pro Bold"/>
            </a:endParaRPr>
          </a:p>
        </p:txBody>
      </p:sp>
      <p:pic>
        <p:nvPicPr>
          <p:cNvPr id="9" name="Afbeelding 8" descr="Afbeelding met symbool&#10;&#10;Automatisch gegenereerde beschrijving">
            <a:extLst>
              <a:ext uri="{FF2B5EF4-FFF2-40B4-BE49-F238E27FC236}">
                <a16:creationId xmlns:a16="http://schemas.microsoft.com/office/drawing/2014/main" id="{F8B4AE3E-505C-A0CC-6DCE-146291AD2E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447726"/>
            <a:ext cx="853444" cy="85344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2137" y="678901"/>
            <a:ext cx="16347163" cy="1465811"/>
            <a:chOff x="0" y="0"/>
            <a:chExt cx="4305426" cy="386057"/>
          </a:xfrm>
        </p:grpSpPr>
        <p:sp>
          <p:nvSpPr>
            <p:cNvPr id="3" name="Freeform 3"/>
            <p:cNvSpPr/>
            <p:nvPr/>
          </p:nvSpPr>
          <p:spPr>
            <a:xfrm>
              <a:off x="0" y="0"/>
              <a:ext cx="4305426" cy="386057"/>
            </a:xfrm>
            <a:custGeom>
              <a:avLst/>
              <a:gdLst/>
              <a:ahLst/>
              <a:cxnLst/>
              <a:rect l="l" t="t" r="r" b="b"/>
              <a:pathLst>
                <a:path w="4305426" h="386057">
                  <a:moveTo>
                    <a:pt x="0" y="0"/>
                  </a:moveTo>
                  <a:lnTo>
                    <a:pt x="4305426" y="0"/>
                  </a:lnTo>
                  <a:lnTo>
                    <a:pt x="4305426" y="386057"/>
                  </a:lnTo>
                  <a:lnTo>
                    <a:pt x="0" y="386057"/>
                  </a:lnTo>
                  <a:close/>
                </a:path>
              </a:pathLst>
            </a:custGeom>
            <a:solidFill>
              <a:srgbClr val="000000">
                <a:alpha val="0"/>
              </a:srgbClr>
            </a:solidFill>
            <a:ln w="19050" cap="sq">
              <a:solidFill>
                <a:srgbClr val="DCCDFF"/>
              </a:solidFill>
              <a:prstDash val="solid"/>
              <a:miter/>
            </a:ln>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819148" y="588413"/>
            <a:ext cx="16343175" cy="1470660"/>
            <a:chOff x="0" y="0"/>
            <a:chExt cx="4304375" cy="387334"/>
          </a:xfrm>
        </p:grpSpPr>
        <p:sp>
          <p:nvSpPr>
            <p:cNvPr id="6" name="Freeform 6"/>
            <p:cNvSpPr/>
            <p:nvPr/>
          </p:nvSpPr>
          <p:spPr>
            <a:xfrm>
              <a:off x="0" y="0"/>
              <a:ext cx="4304375" cy="387334"/>
            </a:xfrm>
            <a:custGeom>
              <a:avLst/>
              <a:gdLst/>
              <a:ahLst/>
              <a:cxnLst/>
              <a:rect l="l" t="t" r="r" b="b"/>
              <a:pathLst>
                <a:path w="4304375" h="387334">
                  <a:moveTo>
                    <a:pt x="0" y="0"/>
                  </a:moveTo>
                  <a:lnTo>
                    <a:pt x="4304375" y="0"/>
                  </a:lnTo>
                  <a:lnTo>
                    <a:pt x="4304375" y="387334"/>
                  </a:lnTo>
                  <a:lnTo>
                    <a:pt x="0" y="387334"/>
                  </a:lnTo>
                  <a:close/>
                </a:path>
              </a:pathLst>
            </a:custGeom>
            <a:solidFill>
              <a:srgbClr val="000000">
                <a:alpha val="0"/>
              </a:srgbClr>
            </a:solidFill>
            <a:ln w="19050" cap="sq">
              <a:solidFill>
                <a:srgbClr val="000000"/>
              </a:solidFill>
              <a:prstDash val="solid"/>
              <a:miter/>
            </a:ln>
          </p:spPr>
          <p:txBody>
            <a:bodyPr/>
            <a:lstStyle/>
            <a:p>
              <a:endParaRPr lang="nl-NL"/>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13820959" y="581912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9" name="Freeform 9"/>
          <p:cNvSpPr/>
          <p:nvPr/>
        </p:nvSpPr>
        <p:spPr>
          <a:xfrm>
            <a:off x="13691569" y="5725046"/>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10" name="TextBox 10"/>
          <p:cNvSpPr txBox="1"/>
          <p:nvPr/>
        </p:nvSpPr>
        <p:spPr>
          <a:xfrm>
            <a:off x="1868968" y="747893"/>
            <a:ext cx="14652010" cy="1228725"/>
          </a:xfrm>
          <a:prstGeom prst="rect">
            <a:avLst/>
          </a:prstGeom>
        </p:spPr>
        <p:txBody>
          <a:bodyPr lIns="0" tIns="0" rIns="0" bIns="0" rtlCol="0" anchor="t">
            <a:spAutoFit/>
          </a:bodyPr>
          <a:lstStyle/>
          <a:p>
            <a:pPr>
              <a:lnSpc>
                <a:spcPts val="9721"/>
              </a:lnSpc>
            </a:pPr>
            <a:r>
              <a:rPr lang="en-US" sz="8101">
                <a:solidFill>
                  <a:srgbClr val="DCCDFF"/>
                </a:solidFill>
                <a:latin typeface="Source Sans Pro Bold"/>
              </a:rPr>
              <a:t>Wat is het doel van deze lessen?</a:t>
            </a:r>
          </a:p>
        </p:txBody>
      </p:sp>
      <p:sp>
        <p:nvSpPr>
          <p:cNvPr id="11" name="TextBox 11"/>
          <p:cNvSpPr txBox="1"/>
          <p:nvPr/>
        </p:nvSpPr>
        <p:spPr>
          <a:xfrm>
            <a:off x="1796473" y="684461"/>
            <a:ext cx="14652010" cy="1228725"/>
          </a:xfrm>
          <a:prstGeom prst="rect">
            <a:avLst/>
          </a:prstGeom>
        </p:spPr>
        <p:txBody>
          <a:bodyPr lIns="0" tIns="0" rIns="0" bIns="0" rtlCol="0" anchor="t">
            <a:spAutoFit/>
          </a:bodyPr>
          <a:lstStyle/>
          <a:p>
            <a:pPr>
              <a:lnSpc>
                <a:spcPts val="9721"/>
              </a:lnSpc>
            </a:pPr>
            <a:r>
              <a:rPr lang="en-US" sz="8101">
                <a:solidFill>
                  <a:srgbClr val="CEFFE8"/>
                </a:solidFill>
                <a:latin typeface="Source Sans Pro Bold"/>
              </a:rPr>
              <a:t>Wat is het doel van deze lessen?</a:t>
            </a:r>
          </a:p>
        </p:txBody>
      </p:sp>
      <p:sp>
        <p:nvSpPr>
          <p:cNvPr id="12" name="TextBox 12"/>
          <p:cNvSpPr txBox="1"/>
          <p:nvPr/>
        </p:nvSpPr>
        <p:spPr>
          <a:xfrm>
            <a:off x="1767022" y="670868"/>
            <a:ext cx="14652010" cy="1228725"/>
          </a:xfrm>
          <a:prstGeom prst="rect">
            <a:avLst/>
          </a:prstGeom>
        </p:spPr>
        <p:txBody>
          <a:bodyPr lIns="0" tIns="0" rIns="0" bIns="0" rtlCol="0" anchor="t">
            <a:spAutoFit/>
          </a:bodyPr>
          <a:lstStyle/>
          <a:p>
            <a:pPr>
              <a:lnSpc>
                <a:spcPts val="9721"/>
              </a:lnSpc>
            </a:pPr>
            <a:r>
              <a:rPr lang="en-US" sz="8101">
                <a:solidFill>
                  <a:srgbClr val="000000"/>
                </a:solidFill>
                <a:latin typeface="Source Sans Pro Bold"/>
              </a:rPr>
              <a:t>Wat is het doel van deze lessen?</a:t>
            </a:r>
          </a:p>
        </p:txBody>
      </p:sp>
      <p:sp>
        <p:nvSpPr>
          <p:cNvPr id="13" name="TextBox 13"/>
          <p:cNvSpPr txBox="1"/>
          <p:nvPr/>
        </p:nvSpPr>
        <p:spPr>
          <a:xfrm>
            <a:off x="678180" y="2792095"/>
            <a:ext cx="12522133" cy="5680075"/>
          </a:xfrm>
          <a:prstGeom prst="rect">
            <a:avLst/>
          </a:prstGeom>
        </p:spPr>
        <p:txBody>
          <a:bodyPr lIns="0" tIns="0" rIns="0" bIns="0" rtlCol="0" anchor="t">
            <a:spAutoFit/>
          </a:bodyPr>
          <a:lstStyle/>
          <a:p>
            <a:pPr marL="539749" lvl="1" indent="-269875">
              <a:lnSpc>
                <a:spcPts val="3499"/>
              </a:lnSpc>
              <a:buFont typeface="Arial"/>
              <a:buChar char="•"/>
            </a:pPr>
            <a:r>
              <a:rPr lang="en-US" sz="2499">
                <a:solidFill>
                  <a:srgbClr val="000000"/>
                </a:solidFill>
                <a:latin typeface="Source Sans Pro"/>
              </a:rPr>
              <a:t>Je hebt kennis over mensenrechten en keuzevrijheid. Je bent je bewust dat jij bepaalde rechten hebt binnen Nederland. En ook dat er verschillende (sub)culturen zijn met andere normen, waarden en gewoontes.</a:t>
            </a:r>
          </a:p>
          <a:p>
            <a:pPr>
              <a:lnSpc>
                <a:spcPts val="3499"/>
              </a:lnSpc>
            </a:pPr>
            <a:endParaRPr lang="en-US" sz="2499">
              <a:solidFill>
                <a:srgbClr val="000000"/>
              </a:solidFill>
              <a:latin typeface="Source Sans Pro"/>
            </a:endParaRPr>
          </a:p>
          <a:p>
            <a:pPr marL="539749" lvl="1" indent="-269875">
              <a:lnSpc>
                <a:spcPts val="3499"/>
              </a:lnSpc>
              <a:spcBef>
                <a:spcPct val="0"/>
              </a:spcBef>
              <a:buFont typeface="Arial"/>
              <a:buChar char="•"/>
            </a:pPr>
            <a:r>
              <a:rPr lang="en-US" sz="2499">
                <a:solidFill>
                  <a:srgbClr val="000000"/>
                </a:solidFill>
                <a:latin typeface="Source Sans Pro"/>
              </a:rPr>
              <a:t>Je bent je (meer) bewust over de keuzevrijheid binnen jouw leven. Ook ben je je (meer) bewust over wat jij belangrijk vindt en wat jouw familie belangrijk vindt (en of dit verschilt en misschien soms ook botst met elkaar)</a:t>
            </a:r>
          </a:p>
          <a:p>
            <a:pPr>
              <a:lnSpc>
                <a:spcPts val="3499"/>
              </a:lnSpc>
              <a:spcBef>
                <a:spcPct val="0"/>
              </a:spcBef>
            </a:pPr>
            <a:endParaRPr lang="en-US" sz="2499">
              <a:solidFill>
                <a:srgbClr val="000000"/>
              </a:solidFill>
              <a:latin typeface="Source Sans Pro"/>
            </a:endParaRPr>
          </a:p>
          <a:p>
            <a:pPr marL="539749" lvl="1" indent="-269875">
              <a:lnSpc>
                <a:spcPts val="3499"/>
              </a:lnSpc>
              <a:spcBef>
                <a:spcPct val="0"/>
              </a:spcBef>
              <a:buFont typeface="Arial"/>
              <a:buChar char="•"/>
            </a:pPr>
            <a:r>
              <a:rPr lang="en-US" sz="2499">
                <a:solidFill>
                  <a:srgbClr val="000000"/>
                </a:solidFill>
                <a:latin typeface="Source Sans Pro"/>
              </a:rPr>
              <a:t>Je bent je (meer) bewust en hebt begrip voor de verschillen hierin tussen leerlingen (en hun families)</a:t>
            </a:r>
          </a:p>
          <a:p>
            <a:pPr>
              <a:lnSpc>
                <a:spcPts val="3499"/>
              </a:lnSpc>
              <a:spcBef>
                <a:spcPct val="0"/>
              </a:spcBef>
            </a:pPr>
            <a:endParaRPr lang="en-US" sz="2499">
              <a:solidFill>
                <a:srgbClr val="000000"/>
              </a:solidFill>
              <a:latin typeface="Source Sans Pro"/>
            </a:endParaRPr>
          </a:p>
          <a:p>
            <a:pPr marL="539749" lvl="1" indent="-269875">
              <a:lnSpc>
                <a:spcPts val="3499"/>
              </a:lnSpc>
              <a:spcBef>
                <a:spcPct val="0"/>
              </a:spcBef>
              <a:buFont typeface="Arial"/>
              <a:buChar char="•"/>
            </a:pPr>
            <a:r>
              <a:rPr lang="en-US" sz="2499">
                <a:solidFill>
                  <a:srgbClr val="000000"/>
                </a:solidFill>
                <a:latin typeface="Source Sans Pro"/>
              </a:rPr>
              <a:t>Je bent je (meer) bewust dat er ook mensen zijn in Nederland die teveel in hun vrijheid worden beperkt door hun familie en omgeving. </a:t>
            </a:r>
          </a:p>
        </p:txBody>
      </p:sp>
      <p:sp>
        <p:nvSpPr>
          <p:cNvPr id="14" name="Freeform 14"/>
          <p:cNvSpPr/>
          <p:nvPr/>
        </p:nvSpPr>
        <p:spPr>
          <a:xfrm>
            <a:off x="13615218" y="5655945"/>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a:p>
        </p:txBody>
      </p:sp>
      <p:grpSp>
        <p:nvGrpSpPr>
          <p:cNvPr id="15" name="Group 15"/>
          <p:cNvGrpSpPr/>
          <p:nvPr/>
        </p:nvGrpSpPr>
        <p:grpSpPr>
          <a:xfrm>
            <a:off x="-195329" y="-198934"/>
            <a:ext cx="18686724" cy="10687590"/>
            <a:chOff x="0" y="0"/>
            <a:chExt cx="4921606" cy="2814838"/>
          </a:xfrm>
        </p:grpSpPr>
        <p:sp>
          <p:nvSpPr>
            <p:cNvPr id="16" name="Freeform 16"/>
            <p:cNvSpPr/>
            <p:nvPr/>
          </p:nvSpPr>
          <p:spPr>
            <a:xfrm>
              <a:off x="0" y="0"/>
              <a:ext cx="4921607" cy="2814838"/>
            </a:xfrm>
            <a:custGeom>
              <a:avLst/>
              <a:gdLst/>
              <a:ahLst/>
              <a:cxnLst/>
              <a:rect l="l" t="t" r="r" b="b"/>
              <a:pathLst>
                <a:path w="4921607" h="2814838">
                  <a:moveTo>
                    <a:pt x="0" y="0"/>
                  </a:moveTo>
                  <a:lnTo>
                    <a:pt x="4921607" y="0"/>
                  </a:lnTo>
                  <a:lnTo>
                    <a:pt x="4921607"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17" name="TextBox 17"/>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18" name="Group 15">
            <a:extLst>
              <a:ext uri="{FF2B5EF4-FFF2-40B4-BE49-F238E27FC236}">
                <a16:creationId xmlns:a16="http://schemas.microsoft.com/office/drawing/2014/main" id="{AAC53599-AB7B-BB54-8804-275F894C9960}"/>
              </a:ext>
            </a:extLst>
          </p:cNvPr>
          <p:cNvGrpSpPr/>
          <p:nvPr/>
        </p:nvGrpSpPr>
        <p:grpSpPr>
          <a:xfrm>
            <a:off x="152400" y="114300"/>
            <a:ext cx="17970444" cy="9982200"/>
            <a:chOff x="0" y="0"/>
            <a:chExt cx="4913579" cy="2814838"/>
          </a:xfrm>
        </p:grpSpPr>
        <p:sp>
          <p:nvSpPr>
            <p:cNvPr id="19" name="Freeform 16">
              <a:extLst>
                <a:ext uri="{FF2B5EF4-FFF2-40B4-BE49-F238E27FC236}">
                  <a16:creationId xmlns:a16="http://schemas.microsoft.com/office/drawing/2014/main" id="{141BF6A0-87CB-F1A6-1E57-5AB029031822}"/>
                </a:ext>
              </a:extLst>
            </p:cNvPr>
            <p:cNvSpPr/>
            <p:nvPr/>
          </p:nvSpPr>
          <p:spPr>
            <a:xfrm>
              <a:off x="0" y="0"/>
              <a:ext cx="4913579" cy="2814838"/>
            </a:xfrm>
            <a:custGeom>
              <a:avLst/>
              <a:gdLst/>
              <a:ahLst/>
              <a:cxnLst/>
              <a:rect l="l" t="t" r="r" b="b"/>
              <a:pathLst>
                <a:path w="4913579" h="2814838">
                  <a:moveTo>
                    <a:pt x="0" y="0"/>
                  </a:moveTo>
                  <a:lnTo>
                    <a:pt x="4913579" y="0"/>
                  </a:lnTo>
                  <a:lnTo>
                    <a:pt x="4913579"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20" name="TextBox 17">
              <a:extLst>
                <a:ext uri="{FF2B5EF4-FFF2-40B4-BE49-F238E27FC236}">
                  <a16:creationId xmlns:a16="http://schemas.microsoft.com/office/drawing/2014/main" id="{0BD5AB6A-2DAD-8D6F-6630-1983D20FF4EF}"/>
                </a:ext>
              </a:extLst>
            </p:cNvPr>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6D61A8"/>
        </a:solidFill>
        <a:effectLst/>
      </p:bgPr>
    </p:bg>
    <p:spTree>
      <p:nvGrpSpPr>
        <p:cNvPr id="1" name=""/>
        <p:cNvGrpSpPr/>
        <p:nvPr/>
      </p:nvGrpSpPr>
      <p:grpSpPr>
        <a:xfrm>
          <a:off x="0" y="0"/>
          <a:ext cx="0" cy="0"/>
          <a:chOff x="0" y="0"/>
          <a:chExt cx="0" cy="0"/>
        </a:xfrm>
      </p:grpSpPr>
      <p:sp>
        <p:nvSpPr>
          <p:cNvPr id="2" name="Freeform 2"/>
          <p:cNvSpPr/>
          <p:nvPr/>
        </p:nvSpPr>
        <p:spPr>
          <a:xfrm>
            <a:off x="7379085" y="5786511"/>
            <a:ext cx="3529829" cy="3322452"/>
          </a:xfrm>
          <a:custGeom>
            <a:avLst/>
            <a:gdLst/>
            <a:ahLst/>
            <a:cxnLst/>
            <a:rect l="l" t="t" r="r" b="b"/>
            <a:pathLst>
              <a:path w="3529829" h="3322452">
                <a:moveTo>
                  <a:pt x="0" y="0"/>
                </a:moveTo>
                <a:lnTo>
                  <a:pt x="3529830" y="0"/>
                </a:lnTo>
                <a:lnTo>
                  <a:pt x="3529830" y="3322452"/>
                </a:lnTo>
                <a:lnTo>
                  <a:pt x="0" y="33224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3" name="TextBox 3"/>
          <p:cNvSpPr txBox="1"/>
          <p:nvPr/>
        </p:nvSpPr>
        <p:spPr>
          <a:xfrm>
            <a:off x="4218072" y="1993747"/>
            <a:ext cx="12497516" cy="1422330"/>
          </a:xfrm>
          <a:prstGeom prst="rect">
            <a:avLst/>
          </a:prstGeom>
        </p:spPr>
        <p:txBody>
          <a:bodyPr lIns="0" tIns="0" rIns="0" bIns="0" rtlCol="0" anchor="t">
            <a:spAutoFit/>
          </a:bodyPr>
          <a:lstStyle/>
          <a:p>
            <a:pPr>
              <a:lnSpc>
                <a:spcPts val="11260"/>
              </a:lnSpc>
            </a:pPr>
            <a:r>
              <a:rPr lang="en-US" sz="9383">
                <a:solidFill>
                  <a:srgbClr val="FFFFFF"/>
                </a:solidFill>
                <a:latin typeface="Source Sans Pro Bold"/>
              </a:rPr>
              <a:t>Debat – Stelling 1</a:t>
            </a:r>
          </a:p>
        </p:txBody>
      </p:sp>
      <p:sp>
        <p:nvSpPr>
          <p:cNvPr id="4" name="TextBox 4"/>
          <p:cNvSpPr txBox="1"/>
          <p:nvPr/>
        </p:nvSpPr>
        <p:spPr>
          <a:xfrm>
            <a:off x="4666549" y="3358927"/>
            <a:ext cx="8069853" cy="1140798"/>
          </a:xfrm>
          <a:prstGeom prst="rect">
            <a:avLst/>
          </a:prstGeom>
        </p:spPr>
        <p:txBody>
          <a:bodyPr lIns="0" tIns="0" rIns="0" bIns="0" rtlCol="0" anchor="t">
            <a:spAutoFit/>
          </a:bodyPr>
          <a:lstStyle/>
          <a:p>
            <a:pPr algn="ctr">
              <a:lnSpc>
                <a:spcPts val="4676"/>
              </a:lnSpc>
              <a:spcBef>
                <a:spcPct val="0"/>
              </a:spcBef>
            </a:pPr>
            <a:r>
              <a:rPr lang="en-US" sz="3340">
                <a:solidFill>
                  <a:srgbClr val="FFFFFF"/>
                </a:solidFill>
                <a:latin typeface="Source Sans Pro"/>
              </a:rPr>
              <a:t>Het is normaal dat ouders meebeslissen wat voor studie hun kind gaat doen.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D61A8"/>
        </a:solidFill>
        <a:effectLst/>
      </p:bgPr>
    </p:bg>
    <p:spTree>
      <p:nvGrpSpPr>
        <p:cNvPr id="1" name=""/>
        <p:cNvGrpSpPr/>
        <p:nvPr/>
      </p:nvGrpSpPr>
      <p:grpSpPr>
        <a:xfrm>
          <a:off x="0" y="0"/>
          <a:ext cx="0" cy="0"/>
          <a:chOff x="0" y="0"/>
          <a:chExt cx="0" cy="0"/>
        </a:xfrm>
      </p:grpSpPr>
      <p:sp>
        <p:nvSpPr>
          <p:cNvPr id="2" name="Freeform 2"/>
          <p:cNvSpPr/>
          <p:nvPr/>
        </p:nvSpPr>
        <p:spPr>
          <a:xfrm>
            <a:off x="7376580" y="5524099"/>
            <a:ext cx="3534840" cy="3534840"/>
          </a:xfrm>
          <a:custGeom>
            <a:avLst/>
            <a:gdLst/>
            <a:ahLst/>
            <a:cxnLst/>
            <a:rect l="l" t="t" r="r" b="b"/>
            <a:pathLst>
              <a:path w="3534840" h="3534840">
                <a:moveTo>
                  <a:pt x="0" y="0"/>
                </a:moveTo>
                <a:lnTo>
                  <a:pt x="3534840" y="0"/>
                </a:lnTo>
                <a:lnTo>
                  <a:pt x="3534840" y="3534840"/>
                </a:lnTo>
                <a:lnTo>
                  <a:pt x="0" y="35348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3" name="TextBox 3"/>
          <p:cNvSpPr txBox="1"/>
          <p:nvPr/>
        </p:nvSpPr>
        <p:spPr>
          <a:xfrm>
            <a:off x="4181824" y="1885004"/>
            <a:ext cx="12497516" cy="1422330"/>
          </a:xfrm>
          <a:prstGeom prst="rect">
            <a:avLst/>
          </a:prstGeom>
        </p:spPr>
        <p:txBody>
          <a:bodyPr lIns="0" tIns="0" rIns="0" bIns="0" rtlCol="0" anchor="t">
            <a:spAutoFit/>
          </a:bodyPr>
          <a:lstStyle/>
          <a:p>
            <a:pPr>
              <a:lnSpc>
                <a:spcPts val="11260"/>
              </a:lnSpc>
            </a:pPr>
            <a:r>
              <a:rPr lang="en-US" sz="9383">
                <a:solidFill>
                  <a:srgbClr val="FFFFFF"/>
                </a:solidFill>
                <a:latin typeface="Source Sans Pro Bold"/>
              </a:rPr>
              <a:t>Debat – Stelling 2</a:t>
            </a:r>
          </a:p>
        </p:txBody>
      </p:sp>
      <p:sp>
        <p:nvSpPr>
          <p:cNvPr id="4" name="TextBox 4"/>
          <p:cNvSpPr txBox="1"/>
          <p:nvPr/>
        </p:nvSpPr>
        <p:spPr>
          <a:xfrm>
            <a:off x="4630302" y="3250185"/>
            <a:ext cx="8069853" cy="1725044"/>
          </a:xfrm>
          <a:prstGeom prst="rect">
            <a:avLst/>
          </a:prstGeom>
        </p:spPr>
        <p:txBody>
          <a:bodyPr lIns="0" tIns="0" rIns="0" bIns="0" rtlCol="0" anchor="t">
            <a:spAutoFit/>
          </a:bodyPr>
          <a:lstStyle/>
          <a:p>
            <a:pPr algn="ctr">
              <a:lnSpc>
                <a:spcPts val="4676"/>
              </a:lnSpc>
            </a:pPr>
            <a:r>
              <a:rPr lang="en-US" sz="3340">
                <a:solidFill>
                  <a:srgbClr val="FFFFFF"/>
                </a:solidFill>
                <a:latin typeface="Source Sans Pro"/>
              </a:rPr>
              <a:t>Als je kleding draagt die volgens jouw ouders niet oké is, mogen zij dat verbieden. </a:t>
            </a:r>
          </a:p>
          <a:p>
            <a:pPr algn="ctr">
              <a:lnSpc>
                <a:spcPts val="4676"/>
              </a:lnSpc>
              <a:spcBef>
                <a:spcPct val="0"/>
              </a:spcBef>
            </a:pPr>
            <a:endParaRPr lang="en-US" sz="3340">
              <a:solidFill>
                <a:srgbClr val="FFFFFF"/>
              </a:solidFill>
              <a:latin typeface="Source Sans Pr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6D61A8"/>
        </a:solidFill>
        <a:effectLst/>
      </p:bgPr>
    </p:bg>
    <p:spTree>
      <p:nvGrpSpPr>
        <p:cNvPr id="1" name=""/>
        <p:cNvGrpSpPr/>
        <p:nvPr/>
      </p:nvGrpSpPr>
      <p:grpSpPr>
        <a:xfrm>
          <a:off x="0" y="0"/>
          <a:ext cx="0" cy="0"/>
          <a:chOff x="0" y="0"/>
          <a:chExt cx="0" cy="0"/>
        </a:xfrm>
      </p:grpSpPr>
      <p:sp>
        <p:nvSpPr>
          <p:cNvPr id="2" name="Freeform 2"/>
          <p:cNvSpPr/>
          <p:nvPr/>
        </p:nvSpPr>
        <p:spPr>
          <a:xfrm>
            <a:off x="7236754" y="6227966"/>
            <a:ext cx="3400662" cy="2794726"/>
          </a:xfrm>
          <a:custGeom>
            <a:avLst/>
            <a:gdLst/>
            <a:ahLst/>
            <a:cxnLst/>
            <a:rect l="l" t="t" r="r" b="b"/>
            <a:pathLst>
              <a:path w="3400662" h="2794726">
                <a:moveTo>
                  <a:pt x="0" y="0"/>
                </a:moveTo>
                <a:lnTo>
                  <a:pt x="3400662" y="0"/>
                </a:lnTo>
                <a:lnTo>
                  <a:pt x="3400662" y="2794725"/>
                </a:lnTo>
                <a:lnTo>
                  <a:pt x="0" y="27947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3" name="TextBox 3"/>
          <p:cNvSpPr txBox="1"/>
          <p:nvPr/>
        </p:nvSpPr>
        <p:spPr>
          <a:xfrm>
            <a:off x="4199948" y="1812509"/>
            <a:ext cx="12497516" cy="1422330"/>
          </a:xfrm>
          <a:prstGeom prst="rect">
            <a:avLst/>
          </a:prstGeom>
        </p:spPr>
        <p:txBody>
          <a:bodyPr lIns="0" tIns="0" rIns="0" bIns="0" rtlCol="0" anchor="t">
            <a:spAutoFit/>
          </a:bodyPr>
          <a:lstStyle/>
          <a:p>
            <a:pPr>
              <a:lnSpc>
                <a:spcPts val="11260"/>
              </a:lnSpc>
            </a:pPr>
            <a:r>
              <a:rPr lang="en-US" sz="9383">
                <a:solidFill>
                  <a:srgbClr val="FFFFFF"/>
                </a:solidFill>
                <a:latin typeface="Source Sans Pro Bold"/>
              </a:rPr>
              <a:t>Debat – Stelling 3</a:t>
            </a:r>
          </a:p>
        </p:txBody>
      </p:sp>
      <p:sp>
        <p:nvSpPr>
          <p:cNvPr id="4" name="TextBox 4"/>
          <p:cNvSpPr txBox="1"/>
          <p:nvPr/>
        </p:nvSpPr>
        <p:spPr>
          <a:xfrm>
            <a:off x="4086589" y="3177690"/>
            <a:ext cx="9700991" cy="2893538"/>
          </a:xfrm>
          <a:prstGeom prst="rect">
            <a:avLst/>
          </a:prstGeom>
        </p:spPr>
        <p:txBody>
          <a:bodyPr lIns="0" tIns="0" rIns="0" bIns="0" rtlCol="0" anchor="t">
            <a:spAutoFit/>
          </a:bodyPr>
          <a:lstStyle/>
          <a:p>
            <a:pPr algn="ctr">
              <a:lnSpc>
                <a:spcPts val="4676"/>
              </a:lnSpc>
            </a:pPr>
            <a:r>
              <a:rPr lang="en-US" sz="3340">
                <a:solidFill>
                  <a:srgbClr val="FFFFFF"/>
                </a:solidFill>
                <a:latin typeface="Source Sans Pro"/>
              </a:rPr>
              <a:t>Ouders moeten de partner van hun kind goedkeuren voordat hun kind met diegene gaat trouwen of samenwonen.</a:t>
            </a:r>
          </a:p>
          <a:p>
            <a:pPr algn="ctr">
              <a:lnSpc>
                <a:spcPts val="4676"/>
              </a:lnSpc>
            </a:pPr>
            <a:endParaRPr lang="en-US" sz="3340">
              <a:solidFill>
                <a:srgbClr val="FFFFFF"/>
              </a:solidFill>
              <a:latin typeface="Source Sans Pro"/>
            </a:endParaRPr>
          </a:p>
          <a:p>
            <a:pPr algn="ctr">
              <a:lnSpc>
                <a:spcPts val="4676"/>
              </a:lnSpc>
              <a:spcBef>
                <a:spcPct val="0"/>
              </a:spcBef>
            </a:pPr>
            <a:endParaRPr lang="en-US" sz="3340">
              <a:solidFill>
                <a:srgbClr val="FFFFFF"/>
              </a:solidFill>
              <a:latin typeface="Source Sans Pr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D61A8"/>
        </a:solidFill>
        <a:effectLst/>
      </p:bgPr>
    </p:bg>
    <p:spTree>
      <p:nvGrpSpPr>
        <p:cNvPr id="1" name=""/>
        <p:cNvGrpSpPr/>
        <p:nvPr/>
      </p:nvGrpSpPr>
      <p:grpSpPr>
        <a:xfrm>
          <a:off x="0" y="0"/>
          <a:ext cx="0" cy="0"/>
          <a:chOff x="0" y="0"/>
          <a:chExt cx="0" cy="0"/>
        </a:xfrm>
      </p:grpSpPr>
      <p:sp>
        <p:nvSpPr>
          <p:cNvPr id="2" name="Freeform 2"/>
          <p:cNvSpPr/>
          <p:nvPr/>
        </p:nvSpPr>
        <p:spPr>
          <a:xfrm>
            <a:off x="8221007" y="4806444"/>
            <a:ext cx="3178683" cy="4114800"/>
          </a:xfrm>
          <a:custGeom>
            <a:avLst/>
            <a:gdLst/>
            <a:ahLst/>
            <a:cxnLst/>
            <a:rect l="l" t="t" r="r" b="b"/>
            <a:pathLst>
              <a:path w="3178683" h="4114800">
                <a:moveTo>
                  <a:pt x="0" y="0"/>
                </a:moveTo>
                <a:lnTo>
                  <a:pt x="3178683" y="0"/>
                </a:lnTo>
                <a:lnTo>
                  <a:pt x="317868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3" name="TextBox 3"/>
          <p:cNvSpPr txBox="1"/>
          <p:nvPr/>
        </p:nvSpPr>
        <p:spPr>
          <a:xfrm>
            <a:off x="4199948" y="1812509"/>
            <a:ext cx="12497516" cy="1422330"/>
          </a:xfrm>
          <a:prstGeom prst="rect">
            <a:avLst/>
          </a:prstGeom>
        </p:spPr>
        <p:txBody>
          <a:bodyPr lIns="0" tIns="0" rIns="0" bIns="0" rtlCol="0" anchor="t">
            <a:spAutoFit/>
          </a:bodyPr>
          <a:lstStyle/>
          <a:p>
            <a:pPr>
              <a:lnSpc>
                <a:spcPts val="11260"/>
              </a:lnSpc>
            </a:pPr>
            <a:r>
              <a:rPr lang="en-US" sz="9383">
                <a:solidFill>
                  <a:srgbClr val="FFFFFF"/>
                </a:solidFill>
                <a:latin typeface="Source Sans Pro Bold"/>
              </a:rPr>
              <a:t>Debat – Stelling 4</a:t>
            </a:r>
          </a:p>
        </p:txBody>
      </p:sp>
      <p:sp>
        <p:nvSpPr>
          <p:cNvPr id="4" name="TextBox 4"/>
          <p:cNvSpPr txBox="1"/>
          <p:nvPr/>
        </p:nvSpPr>
        <p:spPr>
          <a:xfrm>
            <a:off x="4086589" y="3177690"/>
            <a:ext cx="9700991" cy="2309291"/>
          </a:xfrm>
          <a:prstGeom prst="rect">
            <a:avLst/>
          </a:prstGeom>
        </p:spPr>
        <p:txBody>
          <a:bodyPr lIns="0" tIns="0" rIns="0" bIns="0" rtlCol="0" anchor="t">
            <a:spAutoFit/>
          </a:bodyPr>
          <a:lstStyle/>
          <a:p>
            <a:pPr algn="ctr">
              <a:lnSpc>
                <a:spcPts val="4676"/>
              </a:lnSpc>
            </a:pPr>
            <a:r>
              <a:rPr lang="en-US" sz="3340">
                <a:solidFill>
                  <a:srgbClr val="FFFFFF"/>
                </a:solidFill>
                <a:latin typeface="Source Sans Pro"/>
              </a:rPr>
              <a:t>Als kind hoor je te geloven wat jouw familie gelooft.</a:t>
            </a:r>
          </a:p>
          <a:p>
            <a:pPr algn="ctr">
              <a:lnSpc>
                <a:spcPts val="4676"/>
              </a:lnSpc>
            </a:pPr>
            <a:endParaRPr lang="en-US" sz="3340">
              <a:solidFill>
                <a:srgbClr val="FFFFFF"/>
              </a:solidFill>
              <a:latin typeface="Source Sans Pro"/>
            </a:endParaRPr>
          </a:p>
          <a:p>
            <a:pPr algn="ctr">
              <a:lnSpc>
                <a:spcPts val="4676"/>
              </a:lnSpc>
            </a:pPr>
            <a:endParaRPr lang="en-US" sz="3340">
              <a:solidFill>
                <a:srgbClr val="FFFFFF"/>
              </a:solidFill>
              <a:latin typeface="Source Sans Pro"/>
            </a:endParaRPr>
          </a:p>
          <a:p>
            <a:pPr algn="ctr">
              <a:lnSpc>
                <a:spcPts val="4676"/>
              </a:lnSpc>
              <a:spcBef>
                <a:spcPct val="0"/>
              </a:spcBef>
            </a:pPr>
            <a:endParaRPr lang="en-US" sz="3340">
              <a:solidFill>
                <a:srgbClr val="FFFFFF"/>
              </a:solidFill>
              <a:latin typeface="Source Sans Pr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863904" y="3198593"/>
            <a:ext cx="8294037" cy="8479034"/>
          </a:xfrm>
          <a:custGeom>
            <a:avLst/>
            <a:gdLst/>
            <a:ahLst/>
            <a:cxnLst/>
            <a:rect l="l" t="t" r="r" b="b"/>
            <a:pathLst>
              <a:path w="8294037" h="8479034">
                <a:moveTo>
                  <a:pt x="0" y="0"/>
                </a:moveTo>
                <a:lnTo>
                  <a:pt x="8294036" y="0"/>
                </a:lnTo>
                <a:lnTo>
                  <a:pt x="8294036" y="8479033"/>
                </a:lnTo>
                <a:lnTo>
                  <a:pt x="0" y="84790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3" name="TextBox 3"/>
          <p:cNvSpPr txBox="1"/>
          <p:nvPr/>
        </p:nvSpPr>
        <p:spPr>
          <a:xfrm>
            <a:off x="8027598" y="713497"/>
            <a:ext cx="2337015" cy="1228725"/>
          </a:xfrm>
          <a:prstGeom prst="rect">
            <a:avLst/>
          </a:prstGeom>
        </p:spPr>
        <p:txBody>
          <a:bodyPr lIns="0" tIns="0" rIns="0" bIns="0" rtlCol="0" anchor="t">
            <a:spAutoFit/>
          </a:bodyPr>
          <a:lstStyle/>
          <a:p>
            <a:pPr>
              <a:lnSpc>
                <a:spcPts val="9721"/>
              </a:lnSpc>
            </a:pPr>
            <a:r>
              <a:rPr lang="en-US" sz="8101">
                <a:solidFill>
                  <a:srgbClr val="DCCDFF"/>
                </a:solidFill>
                <a:latin typeface="Source Sans Pro Bold"/>
              </a:rPr>
              <a:t>Quiz</a:t>
            </a:r>
          </a:p>
        </p:txBody>
      </p:sp>
      <p:sp>
        <p:nvSpPr>
          <p:cNvPr id="4" name="TextBox 4"/>
          <p:cNvSpPr txBox="1"/>
          <p:nvPr/>
        </p:nvSpPr>
        <p:spPr>
          <a:xfrm>
            <a:off x="7986820" y="678901"/>
            <a:ext cx="2337015" cy="1228725"/>
          </a:xfrm>
          <a:prstGeom prst="rect">
            <a:avLst/>
          </a:prstGeom>
        </p:spPr>
        <p:txBody>
          <a:bodyPr lIns="0" tIns="0" rIns="0" bIns="0" rtlCol="0" anchor="t">
            <a:spAutoFit/>
          </a:bodyPr>
          <a:lstStyle/>
          <a:p>
            <a:pPr>
              <a:lnSpc>
                <a:spcPts val="9721"/>
              </a:lnSpc>
            </a:pPr>
            <a:r>
              <a:rPr lang="en-US" sz="8101">
                <a:solidFill>
                  <a:srgbClr val="CEFFE8"/>
                </a:solidFill>
                <a:latin typeface="Source Sans Pro Bold"/>
              </a:rPr>
              <a:t>Quiz</a:t>
            </a:r>
          </a:p>
        </p:txBody>
      </p:sp>
      <p:sp>
        <p:nvSpPr>
          <p:cNvPr id="5" name="TextBox 5"/>
          <p:cNvSpPr txBox="1"/>
          <p:nvPr/>
        </p:nvSpPr>
        <p:spPr>
          <a:xfrm>
            <a:off x="7923387" y="678901"/>
            <a:ext cx="2337015" cy="1228725"/>
          </a:xfrm>
          <a:prstGeom prst="rect">
            <a:avLst/>
          </a:prstGeom>
        </p:spPr>
        <p:txBody>
          <a:bodyPr lIns="0" tIns="0" rIns="0" bIns="0" rtlCol="0" anchor="t">
            <a:spAutoFit/>
          </a:bodyPr>
          <a:lstStyle/>
          <a:p>
            <a:pPr>
              <a:lnSpc>
                <a:spcPts val="9721"/>
              </a:lnSpc>
            </a:pPr>
            <a:r>
              <a:rPr lang="en-US" sz="8101">
                <a:solidFill>
                  <a:srgbClr val="000000"/>
                </a:solidFill>
                <a:latin typeface="Source Sans Pro Bold"/>
              </a:rPr>
              <a:t>Quiz</a:t>
            </a:r>
          </a:p>
        </p:txBody>
      </p:sp>
      <p:grpSp>
        <p:nvGrpSpPr>
          <p:cNvPr id="6" name="Group 6"/>
          <p:cNvGrpSpPr/>
          <p:nvPr/>
        </p:nvGrpSpPr>
        <p:grpSpPr>
          <a:xfrm>
            <a:off x="1028700" y="678901"/>
            <a:ext cx="16230600" cy="1491441"/>
            <a:chOff x="0" y="0"/>
            <a:chExt cx="4274726" cy="392808"/>
          </a:xfrm>
        </p:grpSpPr>
        <p:sp>
          <p:nvSpPr>
            <p:cNvPr id="7" name="Freeform 7"/>
            <p:cNvSpPr/>
            <p:nvPr/>
          </p:nvSpPr>
          <p:spPr>
            <a:xfrm>
              <a:off x="0" y="0"/>
              <a:ext cx="4274726" cy="392808"/>
            </a:xfrm>
            <a:custGeom>
              <a:avLst/>
              <a:gdLst/>
              <a:ahLst/>
              <a:cxnLst/>
              <a:rect l="l" t="t" r="r" b="b"/>
              <a:pathLst>
                <a:path w="4274726" h="392808">
                  <a:moveTo>
                    <a:pt x="0" y="0"/>
                  </a:moveTo>
                  <a:lnTo>
                    <a:pt x="4274726" y="0"/>
                  </a:lnTo>
                  <a:lnTo>
                    <a:pt x="4274726" y="392808"/>
                  </a:lnTo>
                  <a:lnTo>
                    <a:pt x="0" y="392808"/>
                  </a:lnTo>
                  <a:close/>
                </a:path>
              </a:pathLst>
            </a:custGeom>
            <a:solidFill>
              <a:srgbClr val="000000">
                <a:alpha val="0"/>
              </a:srgbClr>
            </a:solidFill>
            <a:ln w="19050" cap="sq">
              <a:solidFill>
                <a:srgbClr val="DCCDFF"/>
              </a:solidFill>
              <a:prstDash val="solid"/>
              <a:miter/>
            </a:ln>
          </p:spPr>
          <p:txBody>
            <a:bodyPr/>
            <a:lstStyle/>
            <a:p>
              <a:endParaRPr lang="nl-NL"/>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9" name="Group 9"/>
          <p:cNvGrpSpPr/>
          <p:nvPr/>
        </p:nvGrpSpPr>
        <p:grpSpPr>
          <a:xfrm>
            <a:off x="947301" y="588413"/>
            <a:ext cx="16215022" cy="1470660"/>
            <a:chOff x="0" y="0"/>
            <a:chExt cx="4270623" cy="387334"/>
          </a:xfrm>
        </p:grpSpPr>
        <p:sp>
          <p:nvSpPr>
            <p:cNvPr id="10" name="Freeform 10"/>
            <p:cNvSpPr/>
            <p:nvPr/>
          </p:nvSpPr>
          <p:spPr>
            <a:xfrm>
              <a:off x="0" y="0"/>
              <a:ext cx="4270623" cy="387334"/>
            </a:xfrm>
            <a:custGeom>
              <a:avLst/>
              <a:gdLst/>
              <a:ahLst/>
              <a:cxnLst/>
              <a:rect l="l" t="t" r="r" b="b"/>
              <a:pathLst>
                <a:path w="4270623" h="387334">
                  <a:moveTo>
                    <a:pt x="0" y="0"/>
                  </a:moveTo>
                  <a:lnTo>
                    <a:pt x="4270623" y="0"/>
                  </a:lnTo>
                  <a:lnTo>
                    <a:pt x="4270623" y="387334"/>
                  </a:lnTo>
                  <a:lnTo>
                    <a:pt x="0" y="387334"/>
                  </a:lnTo>
                  <a:close/>
                </a:path>
              </a:pathLst>
            </a:custGeom>
            <a:solidFill>
              <a:srgbClr val="000000">
                <a:alpha val="0"/>
              </a:srgbClr>
            </a:solidFill>
            <a:ln w="19050" cap="sq">
              <a:solidFill>
                <a:srgbClr val="000000"/>
              </a:solidFill>
              <a:prstDash val="solid"/>
              <a:miter/>
            </a:ln>
          </p:spPr>
          <p:txBody>
            <a:bodyPr/>
            <a:lstStyle/>
            <a:p>
              <a:endParaRPr lang="nl-NL"/>
            </a:p>
          </p:txBody>
        </p:sp>
        <p:sp>
          <p:nvSpPr>
            <p:cNvPr id="11" name="TextBox 11"/>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12" name="Group 12"/>
          <p:cNvGrpSpPr/>
          <p:nvPr/>
        </p:nvGrpSpPr>
        <p:grpSpPr>
          <a:xfrm>
            <a:off x="-134369" y="-198934"/>
            <a:ext cx="18625764" cy="10687590"/>
            <a:chOff x="0" y="0"/>
            <a:chExt cx="4905551" cy="2814838"/>
          </a:xfrm>
        </p:grpSpPr>
        <p:sp>
          <p:nvSpPr>
            <p:cNvPr id="13" name="Freeform 13"/>
            <p:cNvSpPr/>
            <p:nvPr/>
          </p:nvSpPr>
          <p:spPr>
            <a:xfrm>
              <a:off x="0" y="0"/>
              <a:ext cx="4905551" cy="2814838"/>
            </a:xfrm>
            <a:custGeom>
              <a:avLst/>
              <a:gdLst/>
              <a:ahLst/>
              <a:cxnLst/>
              <a:rect l="l" t="t" r="r" b="b"/>
              <a:pathLst>
                <a:path w="4905551" h="2814838">
                  <a:moveTo>
                    <a:pt x="0" y="0"/>
                  </a:moveTo>
                  <a:lnTo>
                    <a:pt x="4905551" y="0"/>
                  </a:lnTo>
                  <a:lnTo>
                    <a:pt x="4905551"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14" name="TextBox 1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15" name="TextBox 15"/>
          <p:cNvSpPr txBox="1"/>
          <p:nvPr/>
        </p:nvSpPr>
        <p:spPr>
          <a:xfrm>
            <a:off x="947301" y="2776417"/>
            <a:ext cx="5306550" cy="422176"/>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Source Sans Pro"/>
              </a:rPr>
              <a:t>Welk groepje heeft er het beste opgelet?</a:t>
            </a:r>
          </a:p>
        </p:txBody>
      </p:sp>
      <p:grpSp>
        <p:nvGrpSpPr>
          <p:cNvPr id="16" name="Group 15">
            <a:extLst>
              <a:ext uri="{FF2B5EF4-FFF2-40B4-BE49-F238E27FC236}">
                <a16:creationId xmlns:a16="http://schemas.microsoft.com/office/drawing/2014/main" id="{A96A5DA5-F35B-223A-8D31-80E89DDC4571}"/>
              </a:ext>
            </a:extLst>
          </p:cNvPr>
          <p:cNvGrpSpPr/>
          <p:nvPr/>
        </p:nvGrpSpPr>
        <p:grpSpPr>
          <a:xfrm>
            <a:off x="152400" y="114300"/>
            <a:ext cx="17970444" cy="9982200"/>
            <a:chOff x="0" y="0"/>
            <a:chExt cx="4913579" cy="2814838"/>
          </a:xfrm>
        </p:grpSpPr>
        <p:sp>
          <p:nvSpPr>
            <p:cNvPr id="17" name="Freeform 16">
              <a:extLst>
                <a:ext uri="{FF2B5EF4-FFF2-40B4-BE49-F238E27FC236}">
                  <a16:creationId xmlns:a16="http://schemas.microsoft.com/office/drawing/2014/main" id="{CD03F248-CCBA-1A6D-B4BA-F67BE9F2650F}"/>
                </a:ext>
              </a:extLst>
            </p:cNvPr>
            <p:cNvSpPr/>
            <p:nvPr/>
          </p:nvSpPr>
          <p:spPr>
            <a:xfrm>
              <a:off x="0" y="0"/>
              <a:ext cx="4913579" cy="2814838"/>
            </a:xfrm>
            <a:custGeom>
              <a:avLst/>
              <a:gdLst/>
              <a:ahLst/>
              <a:cxnLst/>
              <a:rect l="l" t="t" r="r" b="b"/>
              <a:pathLst>
                <a:path w="4913579" h="2814838">
                  <a:moveTo>
                    <a:pt x="0" y="0"/>
                  </a:moveTo>
                  <a:lnTo>
                    <a:pt x="4913579" y="0"/>
                  </a:lnTo>
                  <a:lnTo>
                    <a:pt x="4913579"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18" name="TextBox 17">
              <a:extLst>
                <a:ext uri="{FF2B5EF4-FFF2-40B4-BE49-F238E27FC236}">
                  <a16:creationId xmlns:a16="http://schemas.microsoft.com/office/drawing/2014/main" id="{81AA2138-AFBE-3BF9-D4EA-90052C062D94}"/>
                </a:ext>
              </a:extLst>
            </p:cNvPr>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pic>
        <p:nvPicPr>
          <p:cNvPr id="19" name="Afbeelding 18" descr="Afbeelding met symbool&#10;&#10;Automatisch gegenereerde beschrijving">
            <a:extLst>
              <a:ext uri="{FF2B5EF4-FFF2-40B4-BE49-F238E27FC236}">
                <a16:creationId xmlns:a16="http://schemas.microsoft.com/office/drawing/2014/main" id="{3EEB3F08-8D90-571F-74BB-30EAB03235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2952" y="764565"/>
            <a:ext cx="853444" cy="85344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D61A8"/>
        </a:solidFill>
        <a:effectLst/>
      </p:bgPr>
    </p:bg>
    <p:spTree>
      <p:nvGrpSpPr>
        <p:cNvPr id="1" name=""/>
        <p:cNvGrpSpPr/>
        <p:nvPr/>
      </p:nvGrpSpPr>
      <p:grpSpPr>
        <a:xfrm>
          <a:off x="0" y="0"/>
          <a:ext cx="0" cy="0"/>
          <a:chOff x="0" y="0"/>
          <a:chExt cx="0" cy="0"/>
        </a:xfrm>
      </p:grpSpPr>
      <p:grpSp>
        <p:nvGrpSpPr>
          <p:cNvPr id="2" name="Group 2"/>
          <p:cNvGrpSpPr/>
          <p:nvPr/>
        </p:nvGrpSpPr>
        <p:grpSpPr>
          <a:xfrm>
            <a:off x="4612227" y="2895273"/>
            <a:ext cx="8851420" cy="4496453"/>
            <a:chOff x="0" y="0"/>
            <a:chExt cx="4298733" cy="2183723"/>
          </a:xfrm>
        </p:grpSpPr>
        <p:sp>
          <p:nvSpPr>
            <p:cNvPr id="3" name="Freeform 3"/>
            <p:cNvSpPr/>
            <p:nvPr/>
          </p:nvSpPr>
          <p:spPr>
            <a:xfrm>
              <a:off x="0" y="0"/>
              <a:ext cx="4298733" cy="2183723"/>
            </a:xfrm>
            <a:custGeom>
              <a:avLst/>
              <a:gdLst/>
              <a:ahLst/>
              <a:cxnLst/>
              <a:rect l="l" t="t" r="r" b="b"/>
              <a:pathLst>
                <a:path w="4298733" h="2183723">
                  <a:moveTo>
                    <a:pt x="0" y="0"/>
                  </a:moveTo>
                  <a:lnTo>
                    <a:pt x="4298733" y="0"/>
                  </a:lnTo>
                  <a:lnTo>
                    <a:pt x="4298733" y="2183723"/>
                  </a:lnTo>
                  <a:lnTo>
                    <a:pt x="0" y="2183723"/>
                  </a:lnTo>
                  <a:close/>
                </a:path>
              </a:pathLst>
            </a:custGeom>
            <a:solidFill>
              <a:srgbClr val="DCCDFF"/>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5" name="TextBox 5"/>
          <p:cNvSpPr txBox="1"/>
          <p:nvPr/>
        </p:nvSpPr>
        <p:spPr>
          <a:xfrm>
            <a:off x="4619602" y="3480016"/>
            <a:ext cx="8844044" cy="3333531"/>
          </a:xfrm>
          <a:prstGeom prst="rect">
            <a:avLst/>
          </a:prstGeom>
        </p:spPr>
        <p:txBody>
          <a:bodyPr lIns="0" tIns="0" rIns="0" bIns="0" rtlCol="0" anchor="t">
            <a:spAutoFit/>
          </a:bodyPr>
          <a:lstStyle/>
          <a:p>
            <a:pPr algn="ctr">
              <a:lnSpc>
                <a:spcPts val="8915"/>
              </a:lnSpc>
              <a:spcBef>
                <a:spcPct val="0"/>
              </a:spcBef>
            </a:pPr>
            <a:r>
              <a:rPr lang="en-US" sz="6368">
                <a:solidFill>
                  <a:srgbClr val="FFFFFF"/>
                </a:solidFill>
                <a:latin typeface="Source Sans Pro Bold"/>
              </a:rPr>
              <a:t>Wat weten we nu &amp; waarom is dat belangrijk? </a:t>
            </a:r>
          </a:p>
        </p:txBody>
      </p:sp>
      <p:grpSp>
        <p:nvGrpSpPr>
          <p:cNvPr id="6" name="Group 6"/>
          <p:cNvGrpSpPr/>
          <p:nvPr/>
        </p:nvGrpSpPr>
        <p:grpSpPr>
          <a:xfrm>
            <a:off x="4720313" y="2973140"/>
            <a:ext cx="8847374" cy="4516444"/>
            <a:chOff x="0" y="0"/>
            <a:chExt cx="4296768" cy="2193432"/>
          </a:xfrm>
        </p:grpSpPr>
        <p:sp>
          <p:nvSpPr>
            <p:cNvPr id="7" name="Freeform 7"/>
            <p:cNvSpPr/>
            <p:nvPr/>
          </p:nvSpPr>
          <p:spPr>
            <a:xfrm>
              <a:off x="0" y="0"/>
              <a:ext cx="4296768" cy="2193432"/>
            </a:xfrm>
            <a:custGeom>
              <a:avLst/>
              <a:gdLst/>
              <a:ahLst/>
              <a:cxnLst/>
              <a:rect l="l" t="t" r="r" b="b"/>
              <a:pathLst>
                <a:path w="4296768" h="2193432">
                  <a:moveTo>
                    <a:pt x="0" y="0"/>
                  </a:moveTo>
                  <a:lnTo>
                    <a:pt x="4296768" y="0"/>
                  </a:lnTo>
                  <a:lnTo>
                    <a:pt x="4296768" y="2193432"/>
                  </a:lnTo>
                  <a:lnTo>
                    <a:pt x="0" y="2193432"/>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9" name="TextBox 9"/>
          <p:cNvSpPr txBox="1"/>
          <p:nvPr/>
        </p:nvSpPr>
        <p:spPr>
          <a:xfrm>
            <a:off x="11773489" y="5990053"/>
            <a:ext cx="1343753" cy="1401674"/>
          </a:xfrm>
          <a:prstGeom prst="rect">
            <a:avLst/>
          </a:prstGeom>
        </p:spPr>
        <p:txBody>
          <a:bodyPr lIns="0" tIns="0" rIns="0" bIns="0" rtlCol="0" anchor="t">
            <a:spAutoFit/>
          </a:bodyPr>
          <a:lstStyle/>
          <a:p>
            <a:pPr algn="ctr">
              <a:lnSpc>
                <a:spcPts val="11465"/>
              </a:lnSpc>
              <a:spcBef>
                <a:spcPct val="0"/>
              </a:spcBef>
            </a:pPr>
            <a:r>
              <a:rPr lang="en-US" sz="8189">
                <a:solidFill>
                  <a:srgbClr val="D9701F"/>
                </a:solidFill>
                <a:latin typeface="TT Commons Pro Bold"/>
              </a:rPr>
              <a:t>#8</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CCDFF"/>
        </a:solidFill>
        <a:effectLst/>
      </p:bgPr>
    </p:bg>
    <p:spTree>
      <p:nvGrpSpPr>
        <p:cNvPr id="1" name=""/>
        <p:cNvGrpSpPr/>
        <p:nvPr/>
      </p:nvGrpSpPr>
      <p:grpSpPr>
        <a:xfrm>
          <a:off x="0" y="0"/>
          <a:ext cx="0" cy="0"/>
          <a:chOff x="0" y="0"/>
          <a:chExt cx="0" cy="0"/>
        </a:xfrm>
      </p:grpSpPr>
      <p:grpSp>
        <p:nvGrpSpPr>
          <p:cNvPr id="2" name="Group 2"/>
          <p:cNvGrpSpPr/>
          <p:nvPr/>
        </p:nvGrpSpPr>
        <p:grpSpPr>
          <a:xfrm>
            <a:off x="668307" y="670233"/>
            <a:ext cx="16951386" cy="8946533"/>
            <a:chOff x="0" y="0"/>
            <a:chExt cx="8232519" cy="4344925"/>
          </a:xfrm>
        </p:grpSpPr>
        <p:sp>
          <p:nvSpPr>
            <p:cNvPr id="3" name="Freeform 3"/>
            <p:cNvSpPr/>
            <p:nvPr/>
          </p:nvSpPr>
          <p:spPr>
            <a:xfrm>
              <a:off x="0" y="0"/>
              <a:ext cx="8232519" cy="4344925"/>
            </a:xfrm>
            <a:custGeom>
              <a:avLst/>
              <a:gdLst/>
              <a:ahLst/>
              <a:cxnLst/>
              <a:rect l="l" t="t" r="r" b="b"/>
              <a:pathLst>
                <a:path w="8232519" h="4344925">
                  <a:moveTo>
                    <a:pt x="0" y="0"/>
                  </a:moveTo>
                  <a:lnTo>
                    <a:pt x="8232519" y="0"/>
                  </a:lnTo>
                  <a:lnTo>
                    <a:pt x="8232519" y="4344925"/>
                  </a:lnTo>
                  <a:lnTo>
                    <a:pt x="0" y="4344925"/>
                  </a:lnTo>
                  <a:close/>
                </a:path>
              </a:pathLst>
            </a:custGeom>
            <a:solidFill>
              <a:srgbClr val="FFFFFF"/>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550883" y="748976"/>
            <a:ext cx="16940877" cy="8997004"/>
            <a:chOff x="0" y="0"/>
            <a:chExt cx="8227415" cy="4369437"/>
          </a:xfrm>
        </p:grpSpPr>
        <p:sp>
          <p:nvSpPr>
            <p:cNvPr id="6" name="Freeform 6"/>
            <p:cNvSpPr/>
            <p:nvPr/>
          </p:nvSpPr>
          <p:spPr>
            <a:xfrm>
              <a:off x="0" y="0"/>
              <a:ext cx="8227416" cy="4369437"/>
            </a:xfrm>
            <a:custGeom>
              <a:avLst/>
              <a:gdLst/>
              <a:ahLst/>
              <a:cxnLst/>
              <a:rect l="l" t="t" r="r" b="b"/>
              <a:pathLst>
                <a:path w="8227416" h="4369437">
                  <a:moveTo>
                    <a:pt x="0" y="0"/>
                  </a:moveTo>
                  <a:lnTo>
                    <a:pt x="8227416" y="0"/>
                  </a:lnTo>
                  <a:lnTo>
                    <a:pt x="8227416" y="4369437"/>
                  </a:lnTo>
                  <a:lnTo>
                    <a:pt x="0" y="4369437"/>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11609391" y="6159580"/>
            <a:ext cx="4282762" cy="2554084"/>
          </a:xfrm>
          <a:custGeom>
            <a:avLst/>
            <a:gdLst/>
            <a:ahLst/>
            <a:cxnLst/>
            <a:rect l="l" t="t" r="r" b="b"/>
            <a:pathLst>
              <a:path w="4282762" h="2554084">
                <a:moveTo>
                  <a:pt x="0" y="0"/>
                </a:moveTo>
                <a:lnTo>
                  <a:pt x="4282762" y="0"/>
                </a:lnTo>
                <a:lnTo>
                  <a:pt x="4282762" y="2554083"/>
                </a:lnTo>
                <a:lnTo>
                  <a:pt x="0" y="25540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9" name="Freeform 9"/>
          <p:cNvSpPr/>
          <p:nvPr/>
        </p:nvSpPr>
        <p:spPr>
          <a:xfrm>
            <a:off x="11480875" y="6103558"/>
            <a:ext cx="4282762" cy="2554084"/>
          </a:xfrm>
          <a:custGeom>
            <a:avLst/>
            <a:gdLst/>
            <a:ahLst/>
            <a:cxnLst/>
            <a:rect l="l" t="t" r="r" b="b"/>
            <a:pathLst>
              <a:path w="4282762" h="2554084">
                <a:moveTo>
                  <a:pt x="0" y="0"/>
                </a:moveTo>
                <a:lnTo>
                  <a:pt x="4282762" y="0"/>
                </a:lnTo>
                <a:lnTo>
                  <a:pt x="4282762" y="2554084"/>
                </a:lnTo>
                <a:lnTo>
                  <a:pt x="0" y="25540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10" name="TextBox 10"/>
          <p:cNvSpPr txBox="1"/>
          <p:nvPr/>
        </p:nvSpPr>
        <p:spPr>
          <a:xfrm>
            <a:off x="1112082" y="1261301"/>
            <a:ext cx="16713967" cy="1035762"/>
          </a:xfrm>
          <a:prstGeom prst="rect">
            <a:avLst/>
          </a:prstGeom>
        </p:spPr>
        <p:txBody>
          <a:bodyPr lIns="0" tIns="0" rIns="0" bIns="0" rtlCol="0" anchor="t">
            <a:spAutoFit/>
          </a:bodyPr>
          <a:lstStyle/>
          <a:p>
            <a:pPr>
              <a:lnSpc>
                <a:spcPts val="8158"/>
              </a:lnSpc>
            </a:pPr>
            <a:r>
              <a:rPr lang="en-US" sz="6799">
                <a:solidFill>
                  <a:srgbClr val="DCCDFF"/>
                </a:solidFill>
                <a:latin typeface="Source Sans Pro Bold"/>
              </a:rPr>
              <a:t>Vooruitblik volgende les</a:t>
            </a:r>
          </a:p>
        </p:txBody>
      </p:sp>
      <p:sp>
        <p:nvSpPr>
          <p:cNvPr id="11" name="TextBox 11"/>
          <p:cNvSpPr txBox="1"/>
          <p:nvPr/>
        </p:nvSpPr>
        <p:spPr>
          <a:xfrm>
            <a:off x="1092765" y="1226820"/>
            <a:ext cx="16713967" cy="1035762"/>
          </a:xfrm>
          <a:prstGeom prst="rect">
            <a:avLst/>
          </a:prstGeom>
        </p:spPr>
        <p:txBody>
          <a:bodyPr lIns="0" tIns="0" rIns="0" bIns="0" rtlCol="0" anchor="t">
            <a:spAutoFit/>
          </a:bodyPr>
          <a:lstStyle/>
          <a:p>
            <a:pPr>
              <a:lnSpc>
                <a:spcPts val="8158"/>
              </a:lnSpc>
            </a:pPr>
            <a:r>
              <a:rPr lang="en-US" sz="6799">
                <a:solidFill>
                  <a:srgbClr val="CEFFE8"/>
                </a:solidFill>
                <a:latin typeface="Source Sans Pro Bold"/>
              </a:rPr>
              <a:t>Vooruitblik volgende les</a:t>
            </a:r>
          </a:p>
        </p:txBody>
      </p:sp>
      <p:sp>
        <p:nvSpPr>
          <p:cNvPr id="12" name="TextBox 12"/>
          <p:cNvSpPr txBox="1"/>
          <p:nvPr/>
        </p:nvSpPr>
        <p:spPr>
          <a:xfrm>
            <a:off x="1028700" y="1226820"/>
            <a:ext cx="16713967" cy="1035762"/>
          </a:xfrm>
          <a:prstGeom prst="rect">
            <a:avLst/>
          </a:prstGeom>
        </p:spPr>
        <p:txBody>
          <a:bodyPr lIns="0" tIns="0" rIns="0" bIns="0" rtlCol="0" anchor="t">
            <a:spAutoFit/>
          </a:bodyPr>
          <a:lstStyle/>
          <a:p>
            <a:pPr>
              <a:lnSpc>
                <a:spcPts val="8158"/>
              </a:lnSpc>
            </a:pPr>
            <a:r>
              <a:rPr lang="en-US" sz="6799">
                <a:solidFill>
                  <a:srgbClr val="000000"/>
                </a:solidFill>
                <a:latin typeface="Source Sans Pro Bold"/>
              </a:rPr>
              <a:t>Vooruitblik volgende les</a:t>
            </a:r>
          </a:p>
        </p:txBody>
      </p:sp>
      <p:sp>
        <p:nvSpPr>
          <p:cNvPr id="13" name="TextBox 13"/>
          <p:cNvSpPr txBox="1"/>
          <p:nvPr/>
        </p:nvSpPr>
        <p:spPr>
          <a:xfrm>
            <a:off x="1028700" y="2444115"/>
            <a:ext cx="10661997" cy="860227"/>
          </a:xfrm>
          <a:prstGeom prst="rect">
            <a:avLst/>
          </a:prstGeom>
        </p:spPr>
        <p:txBody>
          <a:bodyPr lIns="0" tIns="0" rIns="0" bIns="0" rtlCol="0" anchor="t">
            <a:spAutoFit/>
          </a:bodyPr>
          <a:lstStyle/>
          <a:p>
            <a:pPr>
              <a:lnSpc>
                <a:spcPts val="3499"/>
              </a:lnSpc>
              <a:spcBef>
                <a:spcPct val="0"/>
              </a:spcBef>
            </a:pPr>
            <a:r>
              <a:rPr lang="en-US" sz="2499">
                <a:solidFill>
                  <a:srgbClr val="000000"/>
                </a:solidFill>
                <a:latin typeface="Source Sans Pro"/>
              </a:rPr>
              <a:t>Hoe zit het eigenlijk met keuzevrijheid en regels bij ons: bij jou en je klasgenoten? Wat zijn verschillen en wat is hetzelfde?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CCDFF"/>
        </a:solidFill>
        <a:effectLst/>
      </p:bgPr>
    </p:bg>
    <p:spTree>
      <p:nvGrpSpPr>
        <p:cNvPr id="1" name=""/>
        <p:cNvGrpSpPr/>
        <p:nvPr/>
      </p:nvGrpSpPr>
      <p:grpSpPr>
        <a:xfrm>
          <a:off x="0" y="0"/>
          <a:ext cx="0" cy="0"/>
          <a:chOff x="0" y="0"/>
          <a:chExt cx="0" cy="0"/>
        </a:xfrm>
      </p:grpSpPr>
      <p:grpSp>
        <p:nvGrpSpPr>
          <p:cNvPr id="2" name="Group 2"/>
          <p:cNvGrpSpPr/>
          <p:nvPr/>
        </p:nvGrpSpPr>
        <p:grpSpPr>
          <a:xfrm>
            <a:off x="668307" y="670233"/>
            <a:ext cx="16951386" cy="8946533"/>
            <a:chOff x="0" y="0"/>
            <a:chExt cx="8232519" cy="4344925"/>
          </a:xfrm>
        </p:grpSpPr>
        <p:sp>
          <p:nvSpPr>
            <p:cNvPr id="3" name="Freeform 3"/>
            <p:cNvSpPr/>
            <p:nvPr/>
          </p:nvSpPr>
          <p:spPr>
            <a:xfrm>
              <a:off x="0" y="0"/>
              <a:ext cx="8232519" cy="4344925"/>
            </a:xfrm>
            <a:custGeom>
              <a:avLst/>
              <a:gdLst/>
              <a:ahLst/>
              <a:cxnLst/>
              <a:rect l="l" t="t" r="r" b="b"/>
              <a:pathLst>
                <a:path w="8232519" h="4344925">
                  <a:moveTo>
                    <a:pt x="0" y="0"/>
                  </a:moveTo>
                  <a:lnTo>
                    <a:pt x="8232519" y="0"/>
                  </a:lnTo>
                  <a:lnTo>
                    <a:pt x="8232519" y="4344925"/>
                  </a:lnTo>
                  <a:lnTo>
                    <a:pt x="0" y="4344925"/>
                  </a:lnTo>
                  <a:close/>
                </a:path>
              </a:pathLst>
            </a:custGeom>
            <a:solidFill>
              <a:srgbClr val="FFFFFF"/>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5" name="TextBox 5"/>
          <p:cNvSpPr txBox="1"/>
          <p:nvPr/>
        </p:nvSpPr>
        <p:spPr>
          <a:xfrm>
            <a:off x="1121830" y="1105666"/>
            <a:ext cx="16713967" cy="1035762"/>
          </a:xfrm>
          <a:prstGeom prst="rect">
            <a:avLst/>
          </a:prstGeom>
        </p:spPr>
        <p:txBody>
          <a:bodyPr lIns="0" tIns="0" rIns="0" bIns="0" rtlCol="0" anchor="t">
            <a:spAutoFit/>
          </a:bodyPr>
          <a:lstStyle/>
          <a:p>
            <a:pPr>
              <a:lnSpc>
                <a:spcPts val="8158"/>
              </a:lnSpc>
            </a:pPr>
            <a:r>
              <a:rPr lang="en-US" sz="6799">
                <a:solidFill>
                  <a:srgbClr val="DCCDFF"/>
                </a:solidFill>
                <a:latin typeface="Source Sans Pro Bold"/>
              </a:rPr>
              <a:t>Afsluiting</a:t>
            </a:r>
          </a:p>
        </p:txBody>
      </p:sp>
      <p:grpSp>
        <p:nvGrpSpPr>
          <p:cNvPr id="6" name="Group 6"/>
          <p:cNvGrpSpPr/>
          <p:nvPr/>
        </p:nvGrpSpPr>
        <p:grpSpPr>
          <a:xfrm>
            <a:off x="550883" y="748976"/>
            <a:ext cx="16940877" cy="8997004"/>
            <a:chOff x="0" y="0"/>
            <a:chExt cx="8227415" cy="4369437"/>
          </a:xfrm>
        </p:grpSpPr>
        <p:sp>
          <p:nvSpPr>
            <p:cNvPr id="7" name="Freeform 7"/>
            <p:cNvSpPr/>
            <p:nvPr/>
          </p:nvSpPr>
          <p:spPr>
            <a:xfrm>
              <a:off x="0" y="0"/>
              <a:ext cx="8227416" cy="4369437"/>
            </a:xfrm>
            <a:custGeom>
              <a:avLst/>
              <a:gdLst/>
              <a:ahLst/>
              <a:cxnLst/>
              <a:rect l="l" t="t" r="r" b="b"/>
              <a:pathLst>
                <a:path w="8227416" h="4369437">
                  <a:moveTo>
                    <a:pt x="0" y="0"/>
                  </a:moveTo>
                  <a:lnTo>
                    <a:pt x="8227416" y="0"/>
                  </a:lnTo>
                  <a:lnTo>
                    <a:pt x="8227416" y="4369437"/>
                  </a:lnTo>
                  <a:lnTo>
                    <a:pt x="0" y="4369437"/>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9" name="Freeform 9"/>
          <p:cNvSpPr/>
          <p:nvPr/>
        </p:nvSpPr>
        <p:spPr>
          <a:xfrm>
            <a:off x="10828814" y="3896123"/>
            <a:ext cx="5885827" cy="5362177"/>
          </a:xfrm>
          <a:custGeom>
            <a:avLst/>
            <a:gdLst/>
            <a:ahLst/>
            <a:cxnLst/>
            <a:rect l="l" t="t" r="r" b="b"/>
            <a:pathLst>
              <a:path w="5885827" h="5362177">
                <a:moveTo>
                  <a:pt x="0" y="0"/>
                </a:moveTo>
                <a:lnTo>
                  <a:pt x="5885826" y="0"/>
                </a:lnTo>
                <a:lnTo>
                  <a:pt x="5885826" y="5362177"/>
                </a:lnTo>
                <a:lnTo>
                  <a:pt x="0" y="5362177"/>
                </a:lnTo>
                <a:lnTo>
                  <a:pt x="0" y="0"/>
                </a:lnTo>
                <a:close/>
              </a:path>
            </a:pathLst>
          </a:custGeom>
          <a:blipFill>
            <a:blip r:embed="rId2"/>
            <a:stretch>
              <a:fillRect/>
            </a:stretch>
          </a:blipFill>
        </p:spPr>
        <p:txBody>
          <a:bodyPr/>
          <a:lstStyle/>
          <a:p>
            <a:endParaRPr lang="nl-NL"/>
          </a:p>
        </p:txBody>
      </p:sp>
      <p:sp>
        <p:nvSpPr>
          <p:cNvPr id="10" name="TextBox 10"/>
          <p:cNvSpPr txBox="1"/>
          <p:nvPr/>
        </p:nvSpPr>
        <p:spPr>
          <a:xfrm>
            <a:off x="1082582" y="1066417"/>
            <a:ext cx="16713967" cy="1035762"/>
          </a:xfrm>
          <a:prstGeom prst="rect">
            <a:avLst/>
          </a:prstGeom>
        </p:spPr>
        <p:txBody>
          <a:bodyPr lIns="0" tIns="0" rIns="0" bIns="0" rtlCol="0" anchor="t">
            <a:spAutoFit/>
          </a:bodyPr>
          <a:lstStyle/>
          <a:p>
            <a:pPr>
              <a:lnSpc>
                <a:spcPts val="8158"/>
              </a:lnSpc>
            </a:pPr>
            <a:r>
              <a:rPr lang="en-US" sz="6799">
                <a:solidFill>
                  <a:srgbClr val="CEFFE8"/>
                </a:solidFill>
                <a:latin typeface="Source Sans Pro Bold"/>
              </a:rPr>
              <a:t>Afsluiting</a:t>
            </a:r>
          </a:p>
        </p:txBody>
      </p:sp>
      <p:sp>
        <p:nvSpPr>
          <p:cNvPr id="11" name="TextBox 11"/>
          <p:cNvSpPr txBox="1"/>
          <p:nvPr/>
        </p:nvSpPr>
        <p:spPr>
          <a:xfrm>
            <a:off x="1028700" y="1028700"/>
            <a:ext cx="16713967" cy="1035762"/>
          </a:xfrm>
          <a:prstGeom prst="rect">
            <a:avLst/>
          </a:prstGeom>
        </p:spPr>
        <p:txBody>
          <a:bodyPr lIns="0" tIns="0" rIns="0" bIns="0" rtlCol="0" anchor="t">
            <a:spAutoFit/>
          </a:bodyPr>
          <a:lstStyle/>
          <a:p>
            <a:pPr>
              <a:lnSpc>
                <a:spcPts val="8158"/>
              </a:lnSpc>
            </a:pPr>
            <a:r>
              <a:rPr lang="en-US" sz="6799">
                <a:solidFill>
                  <a:srgbClr val="000000"/>
                </a:solidFill>
                <a:latin typeface="Source Sans Pro Bold"/>
              </a:rPr>
              <a:t>Afsluiting</a:t>
            </a:r>
          </a:p>
        </p:txBody>
      </p:sp>
      <p:sp>
        <p:nvSpPr>
          <p:cNvPr id="12" name="TextBox 12"/>
          <p:cNvSpPr txBox="1"/>
          <p:nvPr/>
        </p:nvSpPr>
        <p:spPr>
          <a:xfrm>
            <a:off x="1028700" y="2387230"/>
            <a:ext cx="7992622" cy="5240734"/>
          </a:xfrm>
          <a:prstGeom prst="rect">
            <a:avLst/>
          </a:prstGeom>
        </p:spPr>
        <p:txBody>
          <a:bodyPr lIns="0" tIns="0" rIns="0" bIns="0" rtlCol="0" anchor="t">
            <a:spAutoFit/>
          </a:bodyPr>
          <a:lstStyle/>
          <a:p>
            <a:pPr>
              <a:lnSpc>
                <a:spcPts val="3499"/>
              </a:lnSpc>
              <a:spcBef>
                <a:spcPct val="0"/>
              </a:spcBef>
            </a:pPr>
            <a:r>
              <a:rPr lang="en-US" sz="2499">
                <a:solidFill>
                  <a:srgbClr val="000000"/>
                </a:solidFill>
                <a:latin typeface="Source Sans Pro"/>
              </a:rPr>
              <a:t>Het kan zijn dat je nog veel na moet denken over wat er besproken is of er een keertje verder over wil praten. Misschien heb jij of iemand die jij kent vaak niet de vrijheid om zelf keuzes te maken. Je bent altijd welkom om met mij of een andere leerkracht daarover verder te kletsen. </a:t>
            </a:r>
          </a:p>
          <a:p>
            <a:pPr>
              <a:lnSpc>
                <a:spcPts val="3499"/>
              </a:lnSpc>
              <a:spcBef>
                <a:spcPct val="0"/>
              </a:spcBef>
            </a:pPr>
            <a:endParaRPr lang="en-US" sz="2499">
              <a:solidFill>
                <a:srgbClr val="000000"/>
              </a:solidFill>
              <a:latin typeface="Source Sans Pro"/>
            </a:endParaRPr>
          </a:p>
          <a:p>
            <a:pPr>
              <a:lnSpc>
                <a:spcPts val="3499"/>
              </a:lnSpc>
              <a:spcBef>
                <a:spcPct val="0"/>
              </a:spcBef>
            </a:pPr>
            <a:r>
              <a:rPr lang="en-US" sz="2499">
                <a:solidFill>
                  <a:srgbClr val="000000"/>
                </a:solidFill>
                <a:latin typeface="Source Sans Pro"/>
              </a:rPr>
              <a:t>Je kan ook online en anoniem praten via de Chat met Fier. Daar kunnen ze naar jouw verhaal en zorgen luisteren en als je dat wilt jou advies en hulp geven. </a:t>
            </a:r>
          </a:p>
          <a:p>
            <a:pPr>
              <a:lnSpc>
                <a:spcPts val="3499"/>
              </a:lnSpc>
              <a:spcBef>
                <a:spcPct val="0"/>
              </a:spcBef>
            </a:pPr>
            <a:endParaRPr lang="en-US" sz="2499">
              <a:solidFill>
                <a:srgbClr val="000000"/>
              </a:solidFill>
              <a:latin typeface="Source Sans Pro"/>
            </a:endParaRPr>
          </a:p>
          <a:p>
            <a:pPr>
              <a:lnSpc>
                <a:spcPts val="3499"/>
              </a:lnSpc>
              <a:spcBef>
                <a:spcPct val="0"/>
              </a:spcBef>
            </a:pPr>
            <a:r>
              <a:rPr lang="en-US" sz="2499">
                <a:solidFill>
                  <a:srgbClr val="000000"/>
                </a:solidFill>
                <a:latin typeface="Source Sans Pro Bold"/>
              </a:rPr>
              <a:t>Online en anoniem praten via de Chat met Fier: </a:t>
            </a:r>
            <a:r>
              <a:rPr lang="en-US" sz="2499" u="sng">
                <a:solidFill>
                  <a:srgbClr val="000000"/>
                </a:solidFill>
                <a:latin typeface="Source Sans Pro Bold"/>
                <a:hlinkClick r:id="rId3" tooltip="http://chatmetfier.nl"/>
              </a:rPr>
              <a:t>Chat met Fier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08486" y="2319627"/>
            <a:ext cx="14652010" cy="5715000"/>
          </a:xfrm>
          <a:prstGeom prst="rect">
            <a:avLst/>
          </a:prstGeom>
        </p:spPr>
        <p:txBody>
          <a:bodyPr lIns="0" tIns="0" rIns="0" bIns="0" rtlCol="0" anchor="t">
            <a:spAutoFit/>
          </a:bodyPr>
          <a:lstStyle/>
          <a:p>
            <a:pPr algn="ctr">
              <a:lnSpc>
                <a:spcPts val="15000"/>
              </a:lnSpc>
            </a:pPr>
            <a:r>
              <a:rPr lang="en-US" sz="12500">
                <a:solidFill>
                  <a:srgbClr val="DCCDFF"/>
                </a:solidFill>
                <a:latin typeface="Source Sans Pro Bold"/>
              </a:rPr>
              <a:t>Keuzevrijheid: rechten &amp; verschillen</a:t>
            </a:r>
          </a:p>
        </p:txBody>
      </p:sp>
      <p:sp>
        <p:nvSpPr>
          <p:cNvPr id="3" name="TextBox 3"/>
          <p:cNvSpPr txBox="1"/>
          <p:nvPr/>
        </p:nvSpPr>
        <p:spPr>
          <a:xfrm>
            <a:off x="1830610" y="2252373"/>
            <a:ext cx="14652010" cy="5715000"/>
          </a:xfrm>
          <a:prstGeom prst="rect">
            <a:avLst/>
          </a:prstGeom>
        </p:spPr>
        <p:txBody>
          <a:bodyPr lIns="0" tIns="0" rIns="0" bIns="0" rtlCol="0" anchor="t">
            <a:spAutoFit/>
          </a:bodyPr>
          <a:lstStyle/>
          <a:p>
            <a:pPr algn="ctr">
              <a:lnSpc>
                <a:spcPts val="15000"/>
              </a:lnSpc>
            </a:pPr>
            <a:r>
              <a:rPr lang="en-US" sz="12500">
                <a:solidFill>
                  <a:srgbClr val="CEFFE8"/>
                </a:solidFill>
                <a:latin typeface="Source Sans Pro Bold"/>
              </a:rPr>
              <a:t>Keuzevrijheid: rechten &amp; verschillen</a:t>
            </a:r>
          </a:p>
        </p:txBody>
      </p:sp>
      <p:sp>
        <p:nvSpPr>
          <p:cNvPr id="4" name="TextBox 4"/>
          <p:cNvSpPr txBox="1"/>
          <p:nvPr/>
        </p:nvSpPr>
        <p:spPr>
          <a:xfrm>
            <a:off x="1727504" y="2252373"/>
            <a:ext cx="14652010" cy="5715000"/>
          </a:xfrm>
          <a:prstGeom prst="rect">
            <a:avLst/>
          </a:prstGeom>
        </p:spPr>
        <p:txBody>
          <a:bodyPr lIns="0" tIns="0" rIns="0" bIns="0" rtlCol="0" anchor="t">
            <a:spAutoFit/>
          </a:bodyPr>
          <a:lstStyle/>
          <a:p>
            <a:pPr algn="ctr">
              <a:lnSpc>
                <a:spcPts val="15000"/>
              </a:lnSpc>
            </a:pPr>
            <a:r>
              <a:rPr lang="en-US" sz="12500">
                <a:solidFill>
                  <a:srgbClr val="000000"/>
                </a:solidFill>
                <a:latin typeface="Source Sans Pro Bold"/>
              </a:rPr>
              <a:t>Keuzevrijheid: rechten &amp; verschillen</a:t>
            </a:r>
          </a:p>
        </p:txBody>
      </p:sp>
      <p:grpSp>
        <p:nvGrpSpPr>
          <p:cNvPr id="5" name="Group 5"/>
          <p:cNvGrpSpPr/>
          <p:nvPr/>
        </p:nvGrpSpPr>
        <p:grpSpPr>
          <a:xfrm>
            <a:off x="1983010" y="1734405"/>
            <a:ext cx="14548904" cy="7187552"/>
            <a:chOff x="0" y="0"/>
            <a:chExt cx="19398539" cy="9583403"/>
          </a:xfrm>
        </p:grpSpPr>
        <p:sp>
          <p:nvSpPr>
            <p:cNvPr id="6" name="AutoShape 6"/>
            <p:cNvSpPr/>
            <p:nvPr/>
          </p:nvSpPr>
          <p:spPr>
            <a:xfrm>
              <a:off x="22715" y="9560580"/>
              <a:ext cx="19353162" cy="0"/>
            </a:xfrm>
            <a:prstGeom prst="line">
              <a:avLst/>
            </a:prstGeom>
            <a:ln w="45323" cap="flat">
              <a:solidFill>
                <a:srgbClr val="DCCDFF"/>
              </a:solidFill>
              <a:prstDash val="solid"/>
              <a:headEnd type="none" w="sm" len="sm"/>
              <a:tailEnd type="none" w="sm" len="sm"/>
            </a:ln>
          </p:spPr>
          <p:txBody>
            <a:bodyPr/>
            <a:lstStyle/>
            <a:p>
              <a:endParaRPr lang="nl-NL"/>
            </a:p>
          </p:txBody>
        </p:sp>
        <p:sp>
          <p:nvSpPr>
            <p:cNvPr id="7" name="AutoShape 7"/>
            <p:cNvSpPr/>
            <p:nvPr/>
          </p:nvSpPr>
          <p:spPr>
            <a:xfrm flipV="1">
              <a:off x="22662" y="22715"/>
              <a:ext cx="19307786" cy="0"/>
            </a:xfrm>
            <a:prstGeom prst="line">
              <a:avLst/>
            </a:prstGeom>
            <a:ln w="45323" cap="flat">
              <a:solidFill>
                <a:srgbClr val="DCCDFF"/>
              </a:solidFill>
              <a:prstDash val="solid"/>
              <a:headEnd type="none" w="sm" len="sm"/>
              <a:tailEnd type="none" w="sm" len="sm"/>
            </a:ln>
          </p:spPr>
          <p:txBody>
            <a:bodyPr/>
            <a:lstStyle/>
            <a:p>
              <a:endParaRPr lang="nl-NL"/>
            </a:p>
          </p:txBody>
        </p:sp>
        <p:sp>
          <p:nvSpPr>
            <p:cNvPr id="8" name="AutoShape 8"/>
            <p:cNvSpPr/>
            <p:nvPr/>
          </p:nvSpPr>
          <p:spPr>
            <a:xfrm flipV="1">
              <a:off x="22662" y="54"/>
              <a:ext cx="22662" cy="9560772"/>
            </a:xfrm>
            <a:prstGeom prst="line">
              <a:avLst/>
            </a:prstGeom>
            <a:ln w="45323" cap="flat">
              <a:solidFill>
                <a:srgbClr val="DCCDFF"/>
              </a:solidFill>
              <a:prstDash val="solid"/>
              <a:headEnd type="none" w="sm" len="sm"/>
              <a:tailEnd type="none" w="sm" len="sm"/>
            </a:ln>
          </p:spPr>
          <p:txBody>
            <a:bodyPr/>
            <a:lstStyle/>
            <a:p>
              <a:endParaRPr lang="nl-NL"/>
            </a:p>
          </p:txBody>
        </p:sp>
        <p:sp>
          <p:nvSpPr>
            <p:cNvPr id="9" name="AutoShape 9"/>
            <p:cNvSpPr/>
            <p:nvPr/>
          </p:nvSpPr>
          <p:spPr>
            <a:xfrm flipH="1" flipV="1">
              <a:off x="19353162" y="108"/>
              <a:ext cx="22715" cy="9583241"/>
            </a:xfrm>
            <a:prstGeom prst="line">
              <a:avLst/>
            </a:prstGeom>
            <a:ln w="45323" cap="flat">
              <a:solidFill>
                <a:srgbClr val="DCCDFF"/>
              </a:solidFill>
              <a:prstDash val="solid"/>
              <a:headEnd type="none" w="sm" len="sm"/>
              <a:tailEnd type="none" w="sm" len="sm"/>
            </a:ln>
          </p:spPr>
          <p:txBody>
            <a:bodyPr/>
            <a:lstStyle/>
            <a:p>
              <a:endParaRPr lang="nl-NL"/>
            </a:p>
          </p:txBody>
        </p:sp>
      </p:grpSp>
      <p:grpSp>
        <p:nvGrpSpPr>
          <p:cNvPr id="10" name="Group 10"/>
          <p:cNvGrpSpPr/>
          <p:nvPr/>
        </p:nvGrpSpPr>
        <p:grpSpPr>
          <a:xfrm>
            <a:off x="1830610" y="1582005"/>
            <a:ext cx="14548904" cy="7187552"/>
            <a:chOff x="0" y="0"/>
            <a:chExt cx="19398539" cy="9583403"/>
          </a:xfrm>
        </p:grpSpPr>
        <p:sp>
          <p:nvSpPr>
            <p:cNvPr id="11" name="AutoShape 11"/>
            <p:cNvSpPr/>
            <p:nvPr/>
          </p:nvSpPr>
          <p:spPr>
            <a:xfrm>
              <a:off x="22715" y="9560580"/>
              <a:ext cx="19353162" cy="0"/>
            </a:xfrm>
            <a:prstGeom prst="line">
              <a:avLst/>
            </a:prstGeom>
            <a:ln w="45323" cap="flat">
              <a:solidFill>
                <a:srgbClr val="000000"/>
              </a:solidFill>
              <a:prstDash val="solid"/>
              <a:headEnd type="none" w="sm" len="sm"/>
              <a:tailEnd type="none" w="sm" len="sm"/>
            </a:ln>
          </p:spPr>
          <p:txBody>
            <a:bodyPr/>
            <a:lstStyle/>
            <a:p>
              <a:endParaRPr lang="nl-NL"/>
            </a:p>
          </p:txBody>
        </p:sp>
        <p:sp>
          <p:nvSpPr>
            <p:cNvPr id="12" name="AutoShape 12"/>
            <p:cNvSpPr/>
            <p:nvPr/>
          </p:nvSpPr>
          <p:spPr>
            <a:xfrm flipV="1">
              <a:off x="22662" y="22715"/>
              <a:ext cx="19307786" cy="0"/>
            </a:xfrm>
            <a:prstGeom prst="line">
              <a:avLst/>
            </a:prstGeom>
            <a:ln w="45323" cap="flat">
              <a:solidFill>
                <a:srgbClr val="000000"/>
              </a:solidFill>
              <a:prstDash val="solid"/>
              <a:headEnd type="none" w="sm" len="sm"/>
              <a:tailEnd type="none" w="sm" len="sm"/>
            </a:ln>
          </p:spPr>
          <p:txBody>
            <a:bodyPr/>
            <a:lstStyle/>
            <a:p>
              <a:endParaRPr lang="nl-NL"/>
            </a:p>
          </p:txBody>
        </p:sp>
        <p:sp>
          <p:nvSpPr>
            <p:cNvPr id="13" name="AutoShape 13"/>
            <p:cNvSpPr/>
            <p:nvPr/>
          </p:nvSpPr>
          <p:spPr>
            <a:xfrm flipV="1">
              <a:off x="22662" y="54"/>
              <a:ext cx="22662" cy="9560772"/>
            </a:xfrm>
            <a:prstGeom prst="line">
              <a:avLst/>
            </a:prstGeom>
            <a:ln w="45323" cap="flat">
              <a:solidFill>
                <a:srgbClr val="000000"/>
              </a:solidFill>
              <a:prstDash val="solid"/>
              <a:headEnd type="none" w="sm" len="sm"/>
              <a:tailEnd type="none" w="sm" len="sm"/>
            </a:ln>
          </p:spPr>
          <p:txBody>
            <a:bodyPr/>
            <a:lstStyle/>
            <a:p>
              <a:endParaRPr lang="nl-NL"/>
            </a:p>
          </p:txBody>
        </p:sp>
        <p:sp>
          <p:nvSpPr>
            <p:cNvPr id="14" name="AutoShape 14"/>
            <p:cNvSpPr/>
            <p:nvPr/>
          </p:nvSpPr>
          <p:spPr>
            <a:xfrm flipH="1" flipV="1">
              <a:off x="19353162" y="108"/>
              <a:ext cx="22715" cy="9583241"/>
            </a:xfrm>
            <a:prstGeom prst="line">
              <a:avLst/>
            </a:prstGeom>
            <a:ln w="45323" cap="flat">
              <a:solidFill>
                <a:srgbClr val="000000"/>
              </a:solidFill>
              <a:prstDash val="solid"/>
              <a:headEnd type="none" w="sm" len="sm"/>
              <a:tailEnd type="none" w="sm" len="sm"/>
            </a:ln>
          </p:spPr>
          <p:txBody>
            <a:bodyPr/>
            <a:lstStyle/>
            <a:p>
              <a:endParaRPr lang="nl-NL"/>
            </a:p>
          </p:txBody>
        </p:sp>
      </p:grpSp>
      <p:grpSp>
        <p:nvGrpSpPr>
          <p:cNvPr id="15" name="Group 15"/>
          <p:cNvGrpSpPr/>
          <p:nvPr/>
        </p:nvGrpSpPr>
        <p:grpSpPr>
          <a:xfrm>
            <a:off x="-171507" y="-200295"/>
            <a:ext cx="18656244" cy="10687590"/>
            <a:chOff x="0" y="0"/>
            <a:chExt cx="4913579" cy="2814838"/>
          </a:xfrm>
        </p:grpSpPr>
        <p:sp>
          <p:nvSpPr>
            <p:cNvPr id="16" name="Freeform 16"/>
            <p:cNvSpPr/>
            <p:nvPr/>
          </p:nvSpPr>
          <p:spPr>
            <a:xfrm>
              <a:off x="0" y="0"/>
              <a:ext cx="4913579" cy="2814838"/>
            </a:xfrm>
            <a:custGeom>
              <a:avLst/>
              <a:gdLst/>
              <a:ahLst/>
              <a:cxnLst/>
              <a:rect l="l" t="t" r="r" b="b"/>
              <a:pathLst>
                <a:path w="4913579" h="2814838">
                  <a:moveTo>
                    <a:pt x="0" y="0"/>
                  </a:moveTo>
                  <a:lnTo>
                    <a:pt x="4913579" y="0"/>
                  </a:lnTo>
                  <a:lnTo>
                    <a:pt x="4913579"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17" name="TextBox 17"/>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6D61A8"/>
        </a:solidFill>
        <a:effectLst/>
      </p:bgPr>
    </p:bg>
    <p:spTree>
      <p:nvGrpSpPr>
        <p:cNvPr id="1" name=""/>
        <p:cNvGrpSpPr/>
        <p:nvPr/>
      </p:nvGrpSpPr>
      <p:grpSpPr>
        <a:xfrm>
          <a:off x="0" y="0"/>
          <a:ext cx="0" cy="0"/>
          <a:chOff x="0" y="0"/>
          <a:chExt cx="0" cy="0"/>
        </a:xfrm>
      </p:grpSpPr>
      <p:sp>
        <p:nvSpPr>
          <p:cNvPr id="2" name="TextBox 2"/>
          <p:cNvSpPr txBox="1"/>
          <p:nvPr/>
        </p:nvSpPr>
        <p:spPr>
          <a:xfrm>
            <a:off x="771806" y="3670036"/>
            <a:ext cx="16744388" cy="2832628"/>
          </a:xfrm>
          <a:prstGeom prst="rect">
            <a:avLst/>
          </a:prstGeom>
        </p:spPr>
        <p:txBody>
          <a:bodyPr lIns="0" tIns="0" rIns="0" bIns="0" rtlCol="0" anchor="t">
            <a:spAutoFit/>
          </a:bodyPr>
          <a:lstStyle/>
          <a:p>
            <a:pPr algn="ctr">
              <a:lnSpc>
                <a:spcPts val="7515"/>
              </a:lnSpc>
              <a:spcBef>
                <a:spcPct val="0"/>
              </a:spcBef>
            </a:pPr>
            <a:r>
              <a:rPr lang="en-US" sz="5368">
                <a:solidFill>
                  <a:srgbClr val="FFFFFF"/>
                </a:solidFill>
                <a:latin typeface="Source Sans Pro Bold"/>
              </a:rPr>
              <a:t>Les 2: Hoe zit het met de keuzevrijheid van jou en je klasgenoten? Regels: wat is logisch en normaal, en wat is echt niet goed voor iemand.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D61A8"/>
        </a:solidFill>
        <a:effectLst/>
      </p:bgPr>
    </p:bg>
    <p:spTree>
      <p:nvGrpSpPr>
        <p:cNvPr id="1" name=""/>
        <p:cNvGrpSpPr/>
        <p:nvPr/>
      </p:nvGrpSpPr>
      <p:grpSpPr>
        <a:xfrm>
          <a:off x="0" y="0"/>
          <a:ext cx="0" cy="0"/>
          <a:chOff x="0" y="0"/>
          <a:chExt cx="0" cy="0"/>
        </a:xfrm>
      </p:grpSpPr>
      <p:sp>
        <p:nvSpPr>
          <p:cNvPr id="2" name="TextBox 2"/>
          <p:cNvSpPr txBox="1"/>
          <p:nvPr/>
        </p:nvSpPr>
        <p:spPr>
          <a:xfrm>
            <a:off x="771806" y="3854481"/>
            <a:ext cx="16744388" cy="1881168"/>
          </a:xfrm>
          <a:prstGeom prst="rect">
            <a:avLst/>
          </a:prstGeom>
        </p:spPr>
        <p:txBody>
          <a:bodyPr lIns="0" tIns="0" rIns="0" bIns="0" rtlCol="0" anchor="t">
            <a:spAutoFit/>
          </a:bodyPr>
          <a:lstStyle/>
          <a:p>
            <a:pPr algn="ctr">
              <a:lnSpc>
                <a:spcPts val="7515"/>
              </a:lnSpc>
              <a:spcBef>
                <a:spcPct val="0"/>
              </a:spcBef>
            </a:pPr>
            <a:r>
              <a:rPr lang="en-US" sz="5368">
                <a:solidFill>
                  <a:srgbClr val="FFFFFF"/>
                </a:solidFill>
                <a:latin typeface="Source Sans Pro Bold"/>
              </a:rPr>
              <a:t>Les 1: Wat is (keuze)vrijheid? Mensenrechten, (sub)culturen en verschillende normen &amp; waarden </a:t>
            </a:r>
          </a:p>
        </p:txBody>
      </p:sp>
      <p:sp>
        <p:nvSpPr>
          <p:cNvPr id="3" name="TextBox 3"/>
          <p:cNvSpPr txBox="1"/>
          <p:nvPr/>
        </p:nvSpPr>
        <p:spPr>
          <a:xfrm>
            <a:off x="1028700" y="8303895"/>
            <a:ext cx="8686449" cy="1417321"/>
          </a:xfrm>
          <a:prstGeom prst="rect">
            <a:avLst/>
          </a:prstGeom>
        </p:spPr>
        <p:txBody>
          <a:bodyPr lIns="0" tIns="0" rIns="0" bIns="0" rtlCol="0" anchor="t">
            <a:spAutoFit/>
          </a:bodyPr>
          <a:lstStyle/>
          <a:p>
            <a:pPr>
              <a:lnSpc>
                <a:spcPts val="3779"/>
              </a:lnSpc>
              <a:spcBef>
                <a:spcPct val="0"/>
              </a:spcBef>
            </a:pPr>
            <a:r>
              <a:rPr lang="en-US" sz="2699">
                <a:solidFill>
                  <a:srgbClr val="FFFFFF"/>
                </a:solidFill>
                <a:latin typeface="TT Commons Pro"/>
              </a:rPr>
              <a:t>PS. Werken jullie met het werkboekje? Als er in de powerpoint een # met een nummer staat, kan je in het je werkboekje iets meelezen of een opdrachtje doen.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DCCDFF"/>
        </a:solidFill>
        <a:effectLst/>
      </p:bgPr>
    </p:bg>
    <p:spTree>
      <p:nvGrpSpPr>
        <p:cNvPr id="1" name=""/>
        <p:cNvGrpSpPr/>
        <p:nvPr/>
      </p:nvGrpSpPr>
      <p:grpSpPr>
        <a:xfrm>
          <a:off x="0" y="0"/>
          <a:ext cx="0" cy="0"/>
          <a:chOff x="0" y="0"/>
          <a:chExt cx="0" cy="0"/>
        </a:xfrm>
      </p:grpSpPr>
      <p:grpSp>
        <p:nvGrpSpPr>
          <p:cNvPr id="2" name="Group 2"/>
          <p:cNvGrpSpPr/>
          <p:nvPr/>
        </p:nvGrpSpPr>
        <p:grpSpPr>
          <a:xfrm>
            <a:off x="668307" y="670233"/>
            <a:ext cx="16951386" cy="8946533"/>
            <a:chOff x="0" y="0"/>
            <a:chExt cx="8232519" cy="4344925"/>
          </a:xfrm>
        </p:grpSpPr>
        <p:sp>
          <p:nvSpPr>
            <p:cNvPr id="3" name="Freeform 3"/>
            <p:cNvSpPr/>
            <p:nvPr/>
          </p:nvSpPr>
          <p:spPr>
            <a:xfrm>
              <a:off x="0" y="0"/>
              <a:ext cx="8232519" cy="4344925"/>
            </a:xfrm>
            <a:custGeom>
              <a:avLst/>
              <a:gdLst/>
              <a:ahLst/>
              <a:cxnLst/>
              <a:rect l="l" t="t" r="r" b="b"/>
              <a:pathLst>
                <a:path w="8232519" h="4344925">
                  <a:moveTo>
                    <a:pt x="0" y="0"/>
                  </a:moveTo>
                  <a:lnTo>
                    <a:pt x="8232519" y="0"/>
                  </a:lnTo>
                  <a:lnTo>
                    <a:pt x="8232519" y="4344925"/>
                  </a:lnTo>
                  <a:lnTo>
                    <a:pt x="0" y="4344925"/>
                  </a:lnTo>
                  <a:close/>
                </a:path>
              </a:pathLst>
            </a:custGeom>
            <a:solidFill>
              <a:srgbClr val="FFFFFF"/>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550883" y="748976"/>
            <a:ext cx="16940877" cy="8997004"/>
            <a:chOff x="0" y="0"/>
            <a:chExt cx="8227415" cy="4369437"/>
          </a:xfrm>
        </p:grpSpPr>
        <p:sp>
          <p:nvSpPr>
            <p:cNvPr id="6" name="Freeform 6"/>
            <p:cNvSpPr/>
            <p:nvPr/>
          </p:nvSpPr>
          <p:spPr>
            <a:xfrm>
              <a:off x="0" y="0"/>
              <a:ext cx="8227416" cy="4369437"/>
            </a:xfrm>
            <a:custGeom>
              <a:avLst/>
              <a:gdLst/>
              <a:ahLst/>
              <a:cxnLst/>
              <a:rect l="l" t="t" r="r" b="b"/>
              <a:pathLst>
                <a:path w="8227416" h="4369437">
                  <a:moveTo>
                    <a:pt x="0" y="0"/>
                  </a:moveTo>
                  <a:lnTo>
                    <a:pt x="8227416" y="0"/>
                  </a:lnTo>
                  <a:lnTo>
                    <a:pt x="8227416" y="4369437"/>
                  </a:lnTo>
                  <a:lnTo>
                    <a:pt x="0" y="4369437"/>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11215435" y="5607090"/>
            <a:ext cx="5360395" cy="3497657"/>
          </a:xfrm>
          <a:custGeom>
            <a:avLst/>
            <a:gdLst/>
            <a:ahLst/>
            <a:cxnLst/>
            <a:rect l="l" t="t" r="r" b="b"/>
            <a:pathLst>
              <a:path w="5360395" h="3497657">
                <a:moveTo>
                  <a:pt x="0" y="0"/>
                </a:moveTo>
                <a:lnTo>
                  <a:pt x="5360394" y="0"/>
                </a:lnTo>
                <a:lnTo>
                  <a:pt x="5360394" y="3497658"/>
                </a:lnTo>
                <a:lnTo>
                  <a:pt x="0" y="34976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9" name="TextBox 9"/>
          <p:cNvSpPr txBox="1"/>
          <p:nvPr/>
        </p:nvSpPr>
        <p:spPr>
          <a:xfrm>
            <a:off x="1165860" y="1346595"/>
            <a:ext cx="16713967" cy="1035762"/>
          </a:xfrm>
          <a:prstGeom prst="rect">
            <a:avLst/>
          </a:prstGeom>
        </p:spPr>
        <p:txBody>
          <a:bodyPr lIns="0" tIns="0" rIns="0" bIns="0" rtlCol="0" anchor="t">
            <a:spAutoFit/>
          </a:bodyPr>
          <a:lstStyle/>
          <a:p>
            <a:pPr>
              <a:lnSpc>
                <a:spcPts val="8158"/>
              </a:lnSpc>
            </a:pPr>
            <a:r>
              <a:rPr lang="en-US" sz="6799">
                <a:solidFill>
                  <a:srgbClr val="DCCDFF"/>
                </a:solidFill>
                <a:latin typeface="Source Sans Pro Bold"/>
              </a:rPr>
              <a:t>Terugblik op de vorige les</a:t>
            </a:r>
          </a:p>
        </p:txBody>
      </p:sp>
      <p:sp>
        <p:nvSpPr>
          <p:cNvPr id="10" name="TextBox 10"/>
          <p:cNvSpPr txBox="1"/>
          <p:nvPr/>
        </p:nvSpPr>
        <p:spPr>
          <a:xfrm>
            <a:off x="1097280" y="1285635"/>
            <a:ext cx="16713967" cy="1035762"/>
          </a:xfrm>
          <a:prstGeom prst="rect">
            <a:avLst/>
          </a:prstGeom>
        </p:spPr>
        <p:txBody>
          <a:bodyPr lIns="0" tIns="0" rIns="0" bIns="0" rtlCol="0" anchor="t">
            <a:spAutoFit/>
          </a:bodyPr>
          <a:lstStyle/>
          <a:p>
            <a:pPr>
              <a:lnSpc>
                <a:spcPts val="8158"/>
              </a:lnSpc>
            </a:pPr>
            <a:r>
              <a:rPr lang="en-US" sz="6799">
                <a:solidFill>
                  <a:srgbClr val="CEFFE8"/>
                </a:solidFill>
                <a:latin typeface="Source Sans Pro Bold"/>
              </a:rPr>
              <a:t>Terugblik op de vorige les</a:t>
            </a:r>
          </a:p>
        </p:txBody>
      </p:sp>
      <p:sp>
        <p:nvSpPr>
          <p:cNvPr id="11" name="TextBox 11"/>
          <p:cNvSpPr txBox="1"/>
          <p:nvPr/>
        </p:nvSpPr>
        <p:spPr>
          <a:xfrm>
            <a:off x="1028700" y="1285635"/>
            <a:ext cx="16713967" cy="1035762"/>
          </a:xfrm>
          <a:prstGeom prst="rect">
            <a:avLst/>
          </a:prstGeom>
        </p:spPr>
        <p:txBody>
          <a:bodyPr lIns="0" tIns="0" rIns="0" bIns="0" rtlCol="0" anchor="t">
            <a:spAutoFit/>
          </a:bodyPr>
          <a:lstStyle/>
          <a:p>
            <a:pPr>
              <a:lnSpc>
                <a:spcPts val="8158"/>
              </a:lnSpc>
            </a:pPr>
            <a:r>
              <a:rPr lang="en-US" sz="6799">
                <a:solidFill>
                  <a:srgbClr val="000000"/>
                </a:solidFill>
                <a:latin typeface="Source Sans Pro Bold"/>
              </a:rPr>
              <a:t>Terugblik op de vorige les</a:t>
            </a:r>
          </a:p>
        </p:txBody>
      </p:sp>
      <p:sp>
        <p:nvSpPr>
          <p:cNvPr id="12" name="TextBox 12"/>
          <p:cNvSpPr txBox="1"/>
          <p:nvPr/>
        </p:nvSpPr>
        <p:spPr>
          <a:xfrm>
            <a:off x="1165860" y="2625353"/>
            <a:ext cx="10661997" cy="3488532"/>
          </a:xfrm>
          <a:prstGeom prst="rect">
            <a:avLst/>
          </a:prstGeom>
        </p:spPr>
        <p:txBody>
          <a:bodyPr lIns="0" tIns="0" rIns="0" bIns="0" rtlCol="0" anchor="t">
            <a:spAutoFit/>
          </a:bodyPr>
          <a:lstStyle/>
          <a:p>
            <a:pPr>
              <a:lnSpc>
                <a:spcPts val="3499"/>
              </a:lnSpc>
            </a:pPr>
            <a:r>
              <a:rPr lang="en-US" sz="2499">
                <a:solidFill>
                  <a:srgbClr val="000000"/>
                </a:solidFill>
                <a:latin typeface="Source Sans Pro Bold"/>
              </a:rPr>
              <a:t>De afgelopen les hebben we gesproken over…</a:t>
            </a:r>
          </a:p>
          <a:p>
            <a:pPr>
              <a:lnSpc>
                <a:spcPts val="3499"/>
              </a:lnSpc>
            </a:pPr>
            <a:endParaRPr lang="en-US" sz="2499">
              <a:solidFill>
                <a:srgbClr val="000000"/>
              </a:solidFill>
              <a:latin typeface="Source Sans Pro Bold"/>
            </a:endParaRPr>
          </a:p>
          <a:p>
            <a:pPr>
              <a:lnSpc>
                <a:spcPts val="3499"/>
              </a:lnSpc>
            </a:pPr>
            <a:r>
              <a:rPr lang="en-US" sz="2499">
                <a:solidFill>
                  <a:srgbClr val="000000"/>
                </a:solidFill>
                <a:latin typeface="Source Sans Pro"/>
              </a:rPr>
              <a:t>• …keuzevrijheid en onze rechten binnen Nederland. </a:t>
            </a:r>
          </a:p>
          <a:p>
            <a:pPr>
              <a:lnSpc>
                <a:spcPts val="3499"/>
              </a:lnSpc>
            </a:pPr>
            <a:r>
              <a:rPr lang="en-US" sz="2499">
                <a:solidFill>
                  <a:srgbClr val="000000"/>
                </a:solidFill>
                <a:latin typeface="Source Sans Pro"/>
              </a:rPr>
              <a:t>• …wat (keuze)vrijheid wel en niet is. </a:t>
            </a:r>
          </a:p>
          <a:p>
            <a:pPr>
              <a:lnSpc>
                <a:spcPts val="3499"/>
              </a:lnSpc>
            </a:pPr>
            <a:r>
              <a:rPr lang="en-US" sz="2499">
                <a:solidFill>
                  <a:srgbClr val="000000"/>
                </a:solidFill>
                <a:latin typeface="Source Sans Pro"/>
              </a:rPr>
              <a:t>• …de verschillende (sub)culturen, normen, waarden en regels in Nederland</a:t>
            </a:r>
          </a:p>
          <a:p>
            <a:pPr>
              <a:lnSpc>
                <a:spcPts val="3499"/>
              </a:lnSpc>
            </a:pPr>
            <a:r>
              <a:rPr lang="en-US" sz="2499">
                <a:solidFill>
                  <a:srgbClr val="000000"/>
                </a:solidFill>
                <a:latin typeface="Source Sans Pro"/>
              </a:rPr>
              <a:t>• …het verhaal van Lucas/Jamila: een jongere in Nederland die ernstig in zijn/haar vrijheid werd beperkt door familie en omgeving. </a:t>
            </a:r>
          </a:p>
          <a:p>
            <a:pPr>
              <a:lnSpc>
                <a:spcPts val="3499"/>
              </a:lnSpc>
              <a:spcBef>
                <a:spcPct val="0"/>
              </a:spcBef>
            </a:pPr>
            <a:endParaRPr lang="en-US" sz="2499">
              <a:solidFill>
                <a:srgbClr val="000000"/>
              </a:solidFill>
              <a:latin typeface="Source Sans Pro"/>
            </a:endParaRPr>
          </a:p>
        </p:txBody>
      </p:sp>
      <p:sp>
        <p:nvSpPr>
          <p:cNvPr id="13" name="Freeform 13"/>
          <p:cNvSpPr/>
          <p:nvPr/>
        </p:nvSpPr>
        <p:spPr>
          <a:xfrm>
            <a:off x="11458454" y="5607090"/>
            <a:ext cx="5360395" cy="3497657"/>
          </a:xfrm>
          <a:custGeom>
            <a:avLst/>
            <a:gdLst/>
            <a:ahLst/>
            <a:cxnLst/>
            <a:rect l="l" t="t" r="r" b="b"/>
            <a:pathLst>
              <a:path w="5360395" h="3497657">
                <a:moveTo>
                  <a:pt x="0" y="0"/>
                </a:moveTo>
                <a:lnTo>
                  <a:pt x="5360394" y="0"/>
                </a:lnTo>
                <a:lnTo>
                  <a:pt x="5360394" y="3497658"/>
                </a:lnTo>
                <a:lnTo>
                  <a:pt x="0" y="34976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14" name="Freeform 14"/>
          <p:cNvSpPr/>
          <p:nvPr/>
        </p:nvSpPr>
        <p:spPr>
          <a:xfrm>
            <a:off x="11623669" y="5607090"/>
            <a:ext cx="5360395" cy="3497657"/>
          </a:xfrm>
          <a:custGeom>
            <a:avLst/>
            <a:gdLst/>
            <a:ahLst/>
            <a:cxnLst/>
            <a:rect l="l" t="t" r="r" b="b"/>
            <a:pathLst>
              <a:path w="5360395" h="3497657">
                <a:moveTo>
                  <a:pt x="0" y="0"/>
                </a:moveTo>
                <a:lnTo>
                  <a:pt x="5360395" y="0"/>
                </a:lnTo>
                <a:lnTo>
                  <a:pt x="5360395" y="3497658"/>
                </a:lnTo>
                <a:lnTo>
                  <a:pt x="0" y="34976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6D61A8"/>
        </a:solidFill>
        <a:effectLst/>
      </p:bgPr>
    </p:bg>
    <p:spTree>
      <p:nvGrpSpPr>
        <p:cNvPr id="1" name=""/>
        <p:cNvGrpSpPr/>
        <p:nvPr/>
      </p:nvGrpSpPr>
      <p:grpSpPr>
        <a:xfrm>
          <a:off x="0" y="0"/>
          <a:ext cx="0" cy="0"/>
          <a:chOff x="0" y="0"/>
          <a:chExt cx="0" cy="0"/>
        </a:xfrm>
      </p:grpSpPr>
      <p:grpSp>
        <p:nvGrpSpPr>
          <p:cNvPr id="2" name="Group 2"/>
          <p:cNvGrpSpPr/>
          <p:nvPr/>
        </p:nvGrpSpPr>
        <p:grpSpPr>
          <a:xfrm rot="-178220">
            <a:off x="1828094" y="2398716"/>
            <a:ext cx="4817235" cy="5695418"/>
            <a:chOff x="0" y="0"/>
            <a:chExt cx="4238366" cy="5011020"/>
          </a:xfrm>
        </p:grpSpPr>
        <p:sp>
          <p:nvSpPr>
            <p:cNvPr id="3" name="Freeform 3"/>
            <p:cNvSpPr/>
            <p:nvPr/>
          </p:nvSpPr>
          <p:spPr>
            <a:xfrm>
              <a:off x="0" y="0"/>
              <a:ext cx="4238366" cy="5011020"/>
            </a:xfrm>
            <a:custGeom>
              <a:avLst/>
              <a:gdLst/>
              <a:ahLst/>
              <a:cxnLst/>
              <a:rect l="l" t="t" r="r" b="b"/>
              <a:pathLst>
                <a:path w="4238366" h="5011020">
                  <a:moveTo>
                    <a:pt x="0" y="0"/>
                  </a:moveTo>
                  <a:lnTo>
                    <a:pt x="4238366" y="0"/>
                  </a:lnTo>
                  <a:lnTo>
                    <a:pt x="4238366" y="5011020"/>
                  </a:lnTo>
                  <a:lnTo>
                    <a:pt x="0" y="5011020"/>
                  </a:lnTo>
                  <a:close/>
                </a:path>
              </a:pathLst>
            </a:custGeom>
            <a:solidFill>
              <a:srgbClr val="CEFFE8"/>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5" name="Freeform 5"/>
          <p:cNvSpPr/>
          <p:nvPr/>
        </p:nvSpPr>
        <p:spPr>
          <a:xfrm>
            <a:off x="1920898" y="2512325"/>
            <a:ext cx="4642861" cy="5458177"/>
          </a:xfrm>
          <a:custGeom>
            <a:avLst/>
            <a:gdLst/>
            <a:ahLst/>
            <a:cxnLst/>
            <a:rect l="l" t="t" r="r" b="b"/>
            <a:pathLst>
              <a:path w="4642861" h="5458177">
                <a:moveTo>
                  <a:pt x="0" y="0"/>
                </a:moveTo>
                <a:lnTo>
                  <a:pt x="4642861" y="0"/>
                </a:lnTo>
                <a:lnTo>
                  <a:pt x="4642861" y="5458177"/>
                </a:lnTo>
                <a:lnTo>
                  <a:pt x="0" y="5458177"/>
                </a:lnTo>
                <a:lnTo>
                  <a:pt x="0" y="0"/>
                </a:lnTo>
                <a:close/>
              </a:path>
            </a:pathLst>
          </a:custGeom>
          <a:blipFill>
            <a:blip r:embed="rId2"/>
            <a:stretch>
              <a:fillRect l="-41618" r="-41833" b="-4032"/>
            </a:stretch>
          </a:blipFill>
        </p:spPr>
        <p:txBody>
          <a:bodyPr/>
          <a:lstStyle/>
          <a:p>
            <a:endParaRPr lang="nl-NL"/>
          </a:p>
        </p:txBody>
      </p:sp>
      <p:grpSp>
        <p:nvGrpSpPr>
          <p:cNvPr id="6" name="Group 6"/>
          <p:cNvGrpSpPr/>
          <p:nvPr/>
        </p:nvGrpSpPr>
        <p:grpSpPr>
          <a:xfrm>
            <a:off x="1828094" y="2447318"/>
            <a:ext cx="4817235" cy="5598215"/>
            <a:chOff x="0" y="0"/>
            <a:chExt cx="4238366" cy="4925497"/>
          </a:xfrm>
        </p:grpSpPr>
        <p:sp>
          <p:nvSpPr>
            <p:cNvPr id="7" name="Freeform 7"/>
            <p:cNvSpPr/>
            <p:nvPr/>
          </p:nvSpPr>
          <p:spPr>
            <a:xfrm>
              <a:off x="0" y="0"/>
              <a:ext cx="4238366" cy="4925497"/>
            </a:xfrm>
            <a:custGeom>
              <a:avLst/>
              <a:gdLst/>
              <a:ahLst/>
              <a:cxnLst/>
              <a:rect l="l" t="t" r="r" b="b"/>
              <a:pathLst>
                <a:path w="4238366" h="4925497">
                  <a:moveTo>
                    <a:pt x="0" y="0"/>
                  </a:moveTo>
                  <a:lnTo>
                    <a:pt x="4238366" y="0"/>
                  </a:lnTo>
                  <a:lnTo>
                    <a:pt x="4238366" y="4925497"/>
                  </a:lnTo>
                  <a:lnTo>
                    <a:pt x="0" y="4925497"/>
                  </a:lnTo>
                  <a:close/>
                </a:path>
              </a:pathLst>
            </a:custGeom>
            <a:solidFill>
              <a:srgbClr val="000000">
                <a:alpha val="0"/>
              </a:srgbClr>
            </a:solidFill>
            <a:ln w="28575" cap="sq">
              <a:solidFill>
                <a:srgbClr val="000000"/>
              </a:solidFill>
              <a:prstDash val="solid"/>
              <a:miter/>
            </a:ln>
          </p:spPr>
          <p:txBody>
            <a:bodyPr/>
            <a:lstStyle/>
            <a:p>
              <a:endParaRPr lang="nl-NL"/>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9" name="Group 9"/>
          <p:cNvGrpSpPr/>
          <p:nvPr/>
        </p:nvGrpSpPr>
        <p:grpSpPr>
          <a:xfrm rot="-178220">
            <a:off x="8242018" y="2393704"/>
            <a:ext cx="4817235" cy="5695418"/>
            <a:chOff x="0" y="0"/>
            <a:chExt cx="4238366" cy="5011020"/>
          </a:xfrm>
        </p:grpSpPr>
        <p:sp>
          <p:nvSpPr>
            <p:cNvPr id="10" name="Freeform 10"/>
            <p:cNvSpPr/>
            <p:nvPr/>
          </p:nvSpPr>
          <p:spPr>
            <a:xfrm>
              <a:off x="0" y="0"/>
              <a:ext cx="4238366" cy="5011020"/>
            </a:xfrm>
            <a:custGeom>
              <a:avLst/>
              <a:gdLst/>
              <a:ahLst/>
              <a:cxnLst/>
              <a:rect l="l" t="t" r="r" b="b"/>
              <a:pathLst>
                <a:path w="4238366" h="5011020">
                  <a:moveTo>
                    <a:pt x="0" y="0"/>
                  </a:moveTo>
                  <a:lnTo>
                    <a:pt x="4238366" y="0"/>
                  </a:lnTo>
                  <a:lnTo>
                    <a:pt x="4238366" y="5011020"/>
                  </a:lnTo>
                  <a:lnTo>
                    <a:pt x="0" y="5011020"/>
                  </a:lnTo>
                  <a:close/>
                </a:path>
              </a:pathLst>
            </a:custGeom>
            <a:solidFill>
              <a:srgbClr val="CEFFE8"/>
            </a:solidFill>
          </p:spPr>
          <p:txBody>
            <a:bodyPr/>
            <a:lstStyle/>
            <a:p>
              <a:endParaRPr lang="nl-NL"/>
            </a:p>
          </p:txBody>
        </p:sp>
        <p:sp>
          <p:nvSpPr>
            <p:cNvPr id="11" name="TextBox 11"/>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12" name="Freeform 12"/>
          <p:cNvSpPr/>
          <p:nvPr/>
        </p:nvSpPr>
        <p:spPr>
          <a:xfrm>
            <a:off x="8334822" y="2507313"/>
            <a:ext cx="4642861" cy="5458177"/>
          </a:xfrm>
          <a:custGeom>
            <a:avLst/>
            <a:gdLst/>
            <a:ahLst/>
            <a:cxnLst/>
            <a:rect l="l" t="t" r="r" b="b"/>
            <a:pathLst>
              <a:path w="4642861" h="5458177">
                <a:moveTo>
                  <a:pt x="0" y="0"/>
                </a:moveTo>
                <a:lnTo>
                  <a:pt x="4642862" y="0"/>
                </a:lnTo>
                <a:lnTo>
                  <a:pt x="4642862" y="5458177"/>
                </a:lnTo>
                <a:lnTo>
                  <a:pt x="0" y="5458177"/>
                </a:lnTo>
                <a:lnTo>
                  <a:pt x="0" y="0"/>
                </a:lnTo>
                <a:close/>
              </a:path>
            </a:pathLst>
          </a:custGeom>
          <a:blipFill>
            <a:blip r:embed="rId2"/>
            <a:stretch>
              <a:fillRect l="-41618" r="-41833" b="-4032"/>
            </a:stretch>
          </a:blipFill>
        </p:spPr>
        <p:txBody>
          <a:bodyPr/>
          <a:lstStyle/>
          <a:p>
            <a:endParaRPr lang="nl-NL"/>
          </a:p>
        </p:txBody>
      </p:sp>
      <p:grpSp>
        <p:nvGrpSpPr>
          <p:cNvPr id="13" name="Group 13"/>
          <p:cNvGrpSpPr/>
          <p:nvPr/>
        </p:nvGrpSpPr>
        <p:grpSpPr>
          <a:xfrm>
            <a:off x="8242018" y="2442306"/>
            <a:ext cx="4817235" cy="5598215"/>
            <a:chOff x="0" y="0"/>
            <a:chExt cx="4238366" cy="4925497"/>
          </a:xfrm>
        </p:grpSpPr>
        <p:sp>
          <p:nvSpPr>
            <p:cNvPr id="14" name="Freeform 14"/>
            <p:cNvSpPr/>
            <p:nvPr/>
          </p:nvSpPr>
          <p:spPr>
            <a:xfrm>
              <a:off x="0" y="0"/>
              <a:ext cx="4238366" cy="4925497"/>
            </a:xfrm>
            <a:custGeom>
              <a:avLst/>
              <a:gdLst/>
              <a:ahLst/>
              <a:cxnLst/>
              <a:rect l="l" t="t" r="r" b="b"/>
              <a:pathLst>
                <a:path w="4238366" h="4925497">
                  <a:moveTo>
                    <a:pt x="0" y="0"/>
                  </a:moveTo>
                  <a:lnTo>
                    <a:pt x="4238366" y="0"/>
                  </a:lnTo>
                  <a:lnTo>
                    <a:pt x="4238366" y="4925497"/>
                  </a:lnTo>
                  <a:lnTo>
                    <a:pt x="0" y="4925497"/>
                  </a:lnTo>
                  <a:close/>
                </a:path>
              </a:pathLst>
            </a:custGeom>
            <a:solidFill>
              <a:srgbClr val="000000">
                <a:alpha val="0"/>
              </a:srgbClr>
            </a:solidFill>
            <a:ln w="28575" cap="sq">
              <a:solidFill>
                <a:srgbClr val="000000"/>
              </a:solidFill>
              <a:prstDash val="solid"/>
              <a:miter/>
            </a:ln>
          </p:spPr>
          <p:txBody>
            <a:bodyPr/>
            <a:lstStyle/>
            <a:p>
              <a:endParaRPr lang="nl-NL"/>
            </a:p>
          </p:txBody>
        </p:sp>
        <p:sp>
          <p:nvSpPr>
            <p:cNvPr id="15" name="TextBox 15"/>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16" name="Freeform 16"/>
          <p:cNvSpPr/>
          <p:nvPr/>
        </p:nvSpPr>
        <p:spPr>
          <a:xfrm rot="1130389">
            <a:off x="14468385" y="2401437"/>
            <a:ext cx="1161382" cy="2195051"/>
          </a:xfrm>
          <a:custGeom>
            <a:avLst/>
            <a:gdLst/>
            <a:ahLst/>
            <a:cxnLst/>
            <a:rect l="l" t="t" r="r" b="b"/>
            <a:pathLst>
              <a:path w="1161382" h="2195051">
                <a:moveTo>
                  <a:pt x="0" y="0"/>
                </a:moveTo>
                <a:lnTo>
                  <a:pt x="1161382" y="0"/>
                </a:lnTo>
                <a:lnTo>
                  <a:pt x="1161382" y="2195051"/>
                </a:lnTo>
                <a:lnTo>
                  <a:pt x="0" y="21950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17" name="Freeform 17"/>
          <p:cNvSpPr/>
          <p:nvPr/>
        </p:nvSpPr>
        <p:spPr>
          <a:xfrm>
            <a:off x="1894840" y="2512325"/>
            <a:ext cx="4668919" cy="5453165"/>
          </a:xfrm>
          <a:custGeom>
            <a:avLst/>
            <a:gdLst/>
            <a:ahLst/>
            <a:cxnLst/>
            <a:rect l="l" t="t" r="r" b="b"/>
            <a:pathLst>
              <a:path w="4668919" h="5453165">
                <a:moveTo>
                  <a:pt x="0" y="0"/>
                </a:moveTo>
                <a:lnTo>
                  <a:pt x="4668919" y="0"/>
                </a:lnTo>
                <a:lnTo>
                  <a:pt x="4668919" y="5453165"/>
                </a:lnTo>
                <a:lnTo>
                  <a:pt x="0" y="5453165"/>
                </a:lnTo>
                <a:lnTo>
                  <a:pt x="0" y="0"/>
                </a:lnTo>
                <a:close/>
              </a:path>
            </a:pathLst>
          </a:custGeom>
          <a:blipFill>
            <a:blip r:embed="rId5"/>
            <a:stretch>
              <a:fillRect l="-8398" r="-8398"/>
            </a:stretch>
          </a:blipFill>
        </p:spPr>
        <p:txBody>
          <a:bodyPr/>
          <a:lstStyle/>
          <a:p>
            <a:endParaRPr lang="nl-NL"/>
          </a:p>
        </p:txBody>
      </p:sp>
      <p:sp>
        <p:nvSpPr>
          <p:cNvPr id="18" name="Freeform 18"/>
          <p:cNvSpPr/>
          <p:nvPr/>
        </p:nvSpPr>
        <p:spPr>
          <a:xfrm>
            <a:off x="8334822" y="2512325"/>
            <a:ext cx="4684426" cy="5453165"/>
          </a:xfrm>
          <a:custGeom>
            <a:avLst/>
            <a:gdLst/>
            <a:ahLst/>
            <a:cxnLst/>
            <a:rect l="l" t="t" r="r" b="b"/>
            <a:pathLst>
              <a:path w="4684426" h="5453165">
                <a:moveTo>
                  <a:pt x="0" y="0"/>
                </a:moveTo>
                <a:lnTo>
                  <a:pt x="4684426" y="0"/>
                </a:lnTo>
                <a:lnTo>
                  <a:pt x="4684426" y="5453165"/>
                </a:lnTo>
                <a:lnTo>
                  <a:pt x="0" y="5453165"/>
                </a:lnTo>
                <a:lnTo>
                  <a:pt x="0" y="0"/>
                </a:lnTo>
                <a:close/>
              </a:path>
            </a:pathLst>
          </a:custGeom>
          <a:blipFill>
            <a:blip r:embed="rId6"/>
            <a:stretch>
              <a:fillRect l="-8205" r="-8205"/>
            </a:stretch>
          </a:blipFill>
        </p:spPr>
        <p:txBody>
          <a:bodyPr/>
          <a:lstStyle/>
          <a:p>
            <a:endParaRPr lang="nl-NL"/>
          </a:p>
        </p:txBody>
      </p:sp>
      <p:sp>
        <p:nvSpPr>
          <p:cNvPr id="19" name="TextBox 19"/>
          <p:cNvSpPr txBox="1"/>
          <p:nvPr/>
        </p:nvSpPr>
        <p:spPr>
          <a:xfrm>
            <a:off x="1555489" y="704969"/>
            <a:ext cx="20554447" cy="1323909"/>
          </a:xfrm>
          <a:prstGeom prst="rect">
            <a:avLst/>
          </a:prstGeom>
        </p:spPr>
        <p:txBody>
          <a:bodyPr lIns="0" tIns="0" rIns="0" bIns="0" rtlCol="0" anchor="t">
            <a:spAutoFit/>
          </a:bodyPr>
          <a:lstStyle/>
          <a:p>
            <a:pPr>
              <a:lnSpc>
                <a:spcPts val="10440"/>
              </a:lnSpc>
            </a:pPr>
            <a:r>
              <a:rPr lang="en-US" sz="8700">
                <a:solidFill>
                  <a:srgbClr val="CEFFE8"/>
                </a:solidFill>
                <a:latin typeface="Source Sans Pro Bold"/>
              </a:rPr>
              <a:t>Het verhaal van Lucas of Jamila</a:t>
            </a:r>
          </a:p>
        </p:txBody>
      </p:sp>
      <p:sp>
        <p:nvSpPr>
          <p:cNvPr id="20" name="TextBox 20"/>
          <p:cNvSpPr txBox="1"/>
          <p:nvPr/>
        </p:nvSpPr>
        <p:spPr>
          <a:xfrm>
            <a:off x="1920898" y="8313940"/>
            <a:ext cx="4408689" cy="1447271"/>
          </a:xfrm>
          <a:prstGeom prst="rect">
            <a:avLst/>
          </a:prstGeom>
        </p:spPr>
        <p:txBody>
          <a:bodyPr lIns="0" tIns="0" rIns="0" bIns="0" rtlCol="0" anchor="t">
            <a:spAutoFit/>
          </a:bodyPr>
          <a:lstStyle/>
          <a:p>
            <a:pPr>
              <a:lnSpc>
                <a:spcPts val="2852"/>
              </a:lnSpc>
            </a:pPr>
            <a:r>
              <a:rPr lang="en-US" sz="2377">
                <a:solidFill>
                  <a:srgbClr val="FFFFFF"/>
                </a:solidFill>
                <a:latin typeface="Source Sans Pro Bold"/>
              </a:rPr>
              <a:t>Lucas (20): 'Mijn ouders schrokken zich kapot toen ik vertelde dat ik homoseksuele gevoelens heb'</a:t>
            </a:r>
          </a:p>
        </p:txBody>
      </p:sp>
      <p:sp>
        <p:nvSpPr>
          <p:cNvPr id="21" name="TextBox 21"/>
          <p:cNvSpPr txBox="1"/>
          <p:nvPr/>
        </p:nvSpPr>
        <p:spPr>
          <a:xfrm>
            <a:off x="8446291" y="8313940"/>
            <a:ext cx="4408689" cy="1447271"/>
          </a:xfrm>
          <a:prstGeom prst="rect">
            <a:avLst/>
          </a:prstGeom>
        </p:spPr>
        <p:txBody>
          <a:bodyPr lIns="0" tIns="0" rIns="0" bIns="0" rtlCol="0" anchor="t">
            <a:spAutoFit/>
          </a:bodyPr>
          <a:lstStyle/>
          <a:p>
            <a:pPr>
              <a:lnSpc>
                <a:spcPts val="2852"/>
              </a:lnSpc>
            </a:pPr>
            <a:r>
              <a:rPr lang="en-US" sz="2377">
                <a:solidFill>
                  <a:srgbClr val="FFFFFF"/>
                </a:solidFill>
                <a:latin typeface="Source Sans Pro Bold"/>
              </a:rPr>
              <a:t>Jamila (22): 'Mijn ouders deden er alles aan om te voorkomen dat ik van het juiste pad zou afwijken'</a:t>
            </a:r>
          </a:p>
        </p:txBody>
      </p:sp>
      <p:pic>
        <p:nvPicPr>
          <p:cNvPr id="22" name="Afbeelding 21" descr="Afbeelding met symbool&#10;&#10;Automatisch gegenereerde beschrijving">
            <a:extLst>
              <a:ext uri="{FF2B5EF4-FFF2-40B4-BE49-F238E27FC236}">
                <a16:creationId xmlns:a16="http://schemas.microsoft.com/office/drawing/2014/main" id="{13279198-C3CB-F8BA-9647-7EA6885390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278247"/>
            <a:ext cx="853444" cy="853444"/>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6D61A8"/>
        </a:solidFill>
        <a:effectLst/>
      </p:bgPr>
    </p:bg>
    <p:spTree>
      <p:nvGrpSpPr>
        <p:cNvPr id="1" name=""/>
        <p:cNvGrpSpPr/>
        <p:nvPr/>
      </p:nvGrpSpPr>
      <p:grpSpPr>
        <a:xfrm>
          <a:off x="0" y="0"/>
          <a:ext cx="0" cy="0"/>
          <a:chOff x="0" y="0"/>
          <a:chExt cx="0" cy="0"/>
        </a:xfrm>
      </p:grpSpPr>
      <p:grpSp>
        <p:nvGrpSpPr>
          <p:cNvPr id="2" name="Group 2"/>
          <p:cNvGrpSpPr/>
          <p:nvPr/>
        </p:nvGrpSpPr>
        <p:grpSpPr>
          <a:xfrm>
            <a:off x="4551257" y="2831882"/>
            <a:ext cx="8819091" cy="4496453"/>
            <a:chOff x="0" y="0"/>
            <a:chExt cx="4283032" cy="2183723"/>
          </a:xfrm>
        </p:grpSpPr>
        <p:sp>
          <p:nvSpPr>
            <p:cNvPr id="3" name="Freeform 3"/>
            <p:cNvSpPr/>
            <p:nvPr/>
          </p:nvSpPr>
          <p:spPr>
            <a:xfrm>
              <a:off x="0" y="0"/>
              <a:ext cx="4283032" cy="2183723"/>
            </a:xfrm>
            <a:custGeom>
              <a:avLst/>
              <a:gdLst/>
              <a:ahLst/>
              <a:cxnLst/>
              <a:rect l="l" t="t" r="r" b="b"/>
              <a:pathLst>
                <a:path w="4283032" h="2183723">
                  <a:moveTo>
                    <a:pt x="0" y="0"/>
                  </a:moveTo>
                  <a:lnTo>
                    <a:pt x="4283032" y="0"/>
                  </a:lnTo>
                  <a:lnTo>
                    <a:pt x="4283032" y="2183723"/>
                  </a:lnTo>
                  <a:lnTo>
                    <a:pt x="0" y="2183723"/>
                  </a:lnTo>
                  <a:close/>
                </a:path>
              </a:pathLst>
            </a:custGeom>
            <a:solidFill>
              <a:srgbClr val="DCCDFF"/>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4720313" y="2973140"/>
            <a:ext cx="8847374" cy="4516444"/>
            <a:chOff x="0" y="0"/>
            <a:chExt cx="4296768" cy="2193432"/>
          </a:xfrm>
        </p:grpSpPr>
        <p:sp>
          <p:nvSpPr>
            <p:cNvPr id="6" name="Freeform 6"/>
            <p:cNvSpPr/>
            <p:nvPr/>
          </p:nvSpPr>
          <p:spPr>
            <a:xfrm>
              <a:off x="0" y="0"/>
              <a:ext cx="4296768" cy="2193432"/>
            </a:xfrm>
            <a:custGeom>
              <a:avLst/>
              <a:gdLst/>
              <a:ahLst/>
              <a:cxnLst/>
              <a:rect l="l" t="t" r="r" b="b"/>
              <a:pathLst>
                <a:path w="4296768" h="2193432">
                  <a:moveTo>
                    <a:pt x="0" y="0"/>
                  </a:moveTo>
                  <a:lnTo>
                    <a:pt x="4296768" y="0"/>
                  </a:lnTo>
                  <a:lnTo>
                    <a:pt x="4296768" y="2193432"/>
                  </a:lnTo>
                  <a:lnTo>
                    <a:pt x="0" y="2193432"/>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8" name="TextBox 8"/>
          <p:cNvSpPr txBox="1"/>
          <p:nvPr/>
        </p:nvSpPr>
        <p:spPr>
          <a:xfrm>
            <a:off x="4551257" y="4475248"/>
            <a:ext cx="8844044" cy="1085895"/>
          </a:xfrm>
          <a:prstGeom prst="rect">
            <a:avLst/>
          </a:prstGeom>
        </p:spPr>
        <p:txBody>
          <a:bodyPr lIns="0" tIns="0" rIns="0" bIns="0" rtlCol="0" anchor="t">
            <a:spAutoFit/>
          </a:bodyPr>
          <a:lstStyle/>
          <a:p>
            <a:pPr algn="ctr">
              <a:lnSpc>
                <a:spcPts val="8915"/>
              </a:lnSpc>
              <a:spcBef>
                <a:spcPct val="0"/>
              </a:spcBef>
            </a:pPr>
            <a:r>
              <a:rPr lang="en-US" sz="6368">
                <a:solidFill>
                  <a:srgbClr val="FFFFFF"/>
                </a:solidFill>
                <a:latin typeface="Source Sans Pro Bold"/>
              </a:rPr>
              <a:t>Hoe zit het bij jou?</a:t>
            </a:r>
          </a:p>
        </p:txBody>
      </p:sp>
      <p:sp>
        <p:nvSpPr>
          <p:cNvPr id="9" name="TextBox 9"/>
          <p:cNvSpPr txBox="1"/>
          <p:nvPr/>
        </p:nvSpPr>
        <p:spPr>
          <a:xfrm>
            <a:off x="10665017" y="5722806"/>
            <a:ext cx="2366744" cy="1401674"/>
          </a:xfrm>
          <a:prstGeom prst="rect">
            <a:avLst/>
          </a:prstGeom>
        </p:spPr>
        <p:txBody>
          <a:bodyPr lIns="0" tIns="0" rIns="0" bIns="0" rtlCol="0" anchor="t">
            <a:spAutoFit/>
          </a:bodyPr>
          <a:lstStyle/>
          <a:p>
            <a:pPr algn="ctr">
              <a:lnSpc>
                <a:spcPts val="11465"/>
              </a:lnSpc>
              <a:spcBef>
                <a:spcPct val="0"/>
              </a:spcBef>
            </a:pPr>
            <a:r>
              <a:rPr lang="en-US" sz="8189">
                <a:solidFill>
                  <a:srgbClr val="D9701F"/>
                </a:solidFill>
                <a:latin typeface="TT Commons Pro Bold"/>
              </a:rPr>
              <a:t>#9</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6D61A8"/>
        </a:solidFill>
        <a:effectLst/>
      </p:bgPr>
    </p:bg>
    <p:spTree>
      <p:nvGrpSpPr>
        <p:cNvPr id="1" name=""/>
        <p:cNvGrpSpPr/>
        <p:nvPr/>
      </p:nvGrpSpPr>
      <p:grpSpPr>
        <a:xfrm>
          <a:off x="0" y="0"/>
          <a:ext cx="0" cy="0"/>
          <a:chOff x="0" y="0"/>
          <a:chExt cx="0" cy="0"/>
        </a:xfrm>
      </p:grpSpPr>
      <p:grpSp>
        <p:nvGrpSpPr>
          <p:cNvPr id="2" name="Group 2"/>
          <p:cNvGrpSpPr/>
          <p:nvPr/>
        </p:nvGrpSpPr>
        <p:grpSpPr>
          <a:xfrm>
            <a:off x="3322752" y="2895273"/>
            <a:ext cx="11276100" cy="4496453"/>
            <a:chOff x="0" y="0"/>
            <a:chExt cx="5476290" cy="2183723"/>
          </a:xfrm>
        </p:grpSpPr>
        <p:sp>
          <p:nvSpPr>
            <p:cNvPr id="3" name="Freeform 3"/>
            <p:cNvSpPr/>
            <p:nvPr/>
          </p:nvSpPr>
          <p:spPr>
            <a:xfrm>
              <a:off x="0" y="0"/>
              <a:ext cx="5476290" cy="2183723"/>
            </a:xfrm>
            <a:custGeom>
              <a:avLst/>
              <a:gdLst/>
              <a:ahLst/>
              <a:cxnLst/>
              <a:rect l="l" t="t" r="r" b="b"/>
              <a:pathLst>
                <a:path w="5476290" h="2183723">
                  <a:moveTo>
                    <a:pt x="0" y="0"/>
                  </a:moveTo>
                  <a:lnTo>
                    <a:pt x="5476290" y="0"/>
                  </a:lnTo>
                  <a:lnTo>
                    <a:pt x="5476290" y="2183723"/>
                  </a:lnTo>
                  <a:lnTo>
                    <a:pt x="0" y="2183723"/>
                  </a:lnTo>
                  <a:close/>
                </a:path>
              </a:pathLst>
            </a:custGeom>
            <a:solidFill>
              <a:srgbClr val="DCCDFF"/>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3491808" y="2973140"/>
            <a:ext cx="11325936" cy="4602655"/>
            <a:chOff x="0" y="0"/>
            <a:chExt cx="5500493" cy="2235301"/>
          </a:xfrm>
        </p:grpSpPr>
        <p:sp>
          <p:nvSpPr>
            <p:cNvPr id="6" name="Freeform 6"/>
            <p:cNvSpPr/>
            <p:nvPr/>
          </p:nvSpPr>
          <p:spPr>
            <a:xfrm>
              <a:off x="0" y="0"/>
              <a:ext cx="5500493" cy="2235301"/>
            </a:xfrm>
            <a:custGeom>
              <a:avLst/>
              <a:gdLst/>
              <a:ahLst/>
              <a:cxnLst/>
              <a:rect l="l" t="t" r="r" b="b"/>
              <a:pathLst>
                <a:path w="5500493" h="2235301">
                  <a:moveTo>
                    <a:pt x="0" y="0"/>
                  </a:moveTo>
                  <a:lnTo>
                    <a:pt x="5500493" y="0"/>
                  </a:lnTo>
                  <a:lnTo>
                    <a:pt x="5500493" y="2235301"/>
                  </a:lnTo>
                  <a:lnTo>
                    <a:pt x="0" y="2235301"/>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8" name="TextBox 8"/>
          <p:cNvSpPr txBox="1"/>
          <p:nvPr/>
        </p:nvSpPr>
        <p:spPr>
          <a:xfrm>
            <a:off x="3835039" y="3044785"/>
            <a:ext cx="10251526" cy="5299318"/>
          </a:xfrm>
          <a:prstGeom prst="rect">
            <a:avLst/>
          </a:prstGeom>
        </p:spPr>
        <p:txBody>
          <a:bodyPr lIns="0" tIns="0" rIns="0" bIns="0" rtlCol="0" anchor="t">
            <a:spAutoFit/>
          </a:bodyPr>
          <a:lstStyle/>
          <a:p>
            <a:pPr>
              <a:lnSpc>
                <a:spcPts val="5440"/>
              </a:lnSpc>
            </a:pPr>
            <a:r>
              <a:rPr lang="en-US" sz="3886">
                <a:solidFill>
                  <a:srgbClr val="FFFFFF"/>
                </a:solidFill>
                <a:latin typeface="Source Sans Pro Bold"/>
              </a:rPr>
              <a:t>Opdracht: Welke regels zijn logisch/normaal (qua regels voor jouw leeftijd) en welke regels maken de (keuze)vrijheid zoveel kleiner, dat het eigenlijk echt niet goed is voor iemand (dat het schadelijk is). </a:t>
            </a:r>
          </a:p>
          <a:p>
            <a:pPr>
              <a:lnSpc>
                <a:spcPts val="5440"/>
              </a:lnSpc>
            </a:pPr>
            <a:r>
              <a:rPr lang="en-US" sz="3886">
                <a:solidFill>
                  <a:srgbClr val="D9701F"/>
                </a:solidFill>
                <a:latin typeface="Source Sans Pro Bold"/>
              </a:rPr>
              <a:t>Zien jullie het verschil tussen de regels?</a:t>
            </a:r>
          </a:p>
          <a:p>
            <a:pPr>
              <a:lnSpc>
                <a:spcPts val="9899"/>
              </a:lnSpc>
              <a:spcBef>
                <a:spcPct val="0"/>
              </a:spcBef>
            </a:pPr>
            <a:endParaRPr lang="en-US" sz="3886">
              <a:solidFill>
                <a:srgbClr val="D9701F"/>
              </a:solidFill>
              <a:latin typeface="Source Sans Pro Bold"/>
            </a:endParaRPr>
          </a:p>
        </p:txBody>
      </p:sp>
      <p:sp>
        <p:nvSpPr>
          <p:cNvPr id="9" name="TextBox 9"/>
          <p:cNvSpPr txBox="1"/>
          <p:nvPr/>
        </p:nvSpPr>
        <p:spPr>
          <a:xfrm>
            <a:off x="12266043" y="5895947"/>
            <a:ext cx="2457362" cy="1401674"/>
          </a:xfrm>
          <a:prstGeom prst="rect">
            <a:avLst/>
          </a:prstGeom>
        </p:spPr>
        <p:txBody>
          <a:bodyPr lIns="0" tIns="0" rIns="0" bIns="0" rtlCol="0" anchor="t">
            <a:spAutoFit/>
          </a:bodyPr>
          <a:lstStyle/>
          <a:p>
            <a:pPr algn="ctr">
              <a:lnSpc>
                <a:spcPts val="11465"/>
              </a:lnSpc>
              <a:spcBef>
                <a:spcPct val="0"/>
              </a:spcBef>
            </a:pPr>
            <a:r>
              <a:rPr lang="en-US" sz="8189">
                <a:solidFill>
                  <a:srgbClr val="D9701F"/>
                </a:solidFill>
                <a:latin typeface="TT Commons Pro Bold"/>
              </a:rPr>
              <a:t>#10</a:t>
            </a:r>
          </a:p>
        </p:txBody>
      </p:sp>
      <p:pic>
        <p:nvPicPr>
          <p:cNvPr id="10" name="Afbeelding 9" descr="Afbeelding met symbool&#10;&#10;Automatisch gegenereerde beschrijving">
            <a:extLst>
              <a:ext uri="{FF2B5EF4-FFF2-40B4-BE49-F238E27FC236}">
                <a16:creationId xmlns:a16="http://schemas.microsoft.com/office/drawing/2014/main" id="{C8E915C7-FF5B-7834-6429-C022592249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419100"/>
            <a:ext cx="853444" cy="853444"/>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9362" y="-200295"/>
            <a:ext cx="18686724" cy="10687590"/>
            <a:chOff x="0" y="0"/>
            <a:chExt cx="4921606" cy="2814838"/>
          </a:xfrm>
        </p:grpSpPr>
        <p:sp>
          <p:nvSpPr>
            <p:cNvPr id="3" name="Freeform 3"/>
            <p:cNvSpPr/>
            <p:nvPr/>
          </p:nvSpPr>
          <p:spPr>
            <a:xfrm>
              <a:off x="0" y="0"/>
              <a:ext cx="4921607" cy="2814838"/>
            </a:xfrm>
            <a:custGeom>
              <a:avLst/>
              <a:gdLst/>
              <a:ahLst/>
              <a:cxnLst/>
              <a:rect l="l" t="t" r="r" b="b"/>
              <a:pathLst>
                <a:path w="4921607" h="2814838">
                  <a:moveTo>
                    <a:pt x="0" y="0"/>
                  </a:moveTo>
                  <a:lnTo>
                    <a:pt x="4921607" y="0"/>
                  </a:lnTo>
                  <a:lnTo>
                    <a:pt x="4921607"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5" name="TextBox 5"/>
          <p:cNvSpPr txBox="1"/>
          <p:nvPr/>
        </p:nvSpPr>
        <p:spPr>
          <a:xfrm>
            <a:off x="1028700" y="554288"/>
            <a:ext cx="16713967" cy="1035762"/>
          </a:xfrm>
          <a:prstGeom prst="rect">
            <a:avLst/>
          </a:prstGeom>
        </p:spPr>
        <p:txBody>
          <a:bodyPr lIns="0" tIns="0" rIns="0" bIns="0" rtlCol="0" anchor="t">
            <a:spAutoFit/>
          </a:bodyPr>
          <a:lstStyle/>
          <a:p>
            <a:pPr>
              <a:lnSpc>
                <a:spcPts val="8158"/>
              </a:lnSpc>
            </a:pPr>
            <a:r>
              <a:rPr lang="en-US" sz="6799">
                <a:solidFill>
                  <a:srgbClr val="DCCDFF"/>
                </a:solidFill>
                <a:latin typeface="Source Sans Pro Bold"/>
              </a:rPr>
              <a:t>Korte opdracht</a:t>
            </a:r>
          </a:p>
        </p:txBody>
      </p:sp>
      <p:sp>
        <p:nvSpPr>
          <p:cNvPr id="6" name="TextBox 6"/>
          <p:cNvSpPr txBox="1"/>
          <p:nvPr/>
        </p:nvSpPr>
        <p:spPr>
          <a:xfrm>
            <a:off x="971031" y="510819"/>
            <a:ext cx="16713967" cy="1035762"/>
          </a:xfrm>
          <a:prstGeom prst="rect">
            <a:avLst/>
          </a:prstGeom>
        </p:spPr>
        <p:txBody>
          <a:bodyPr lIns="0" tIns="0" rIns="0" bIns="0" rtlCol="0" anchor="t">
            <a:spAutoFit/>
          </a:bodyPr>
          <a:lstStyle/>
          <a:p>
            <a:pPr>
              <a:lnSpc>
                <a:spcPts val="8158"/>
              </a:lnSpc>
            </a:pPr>
            <a:r>
              <a:rPr lang="en-US" sz="6799">
                <a:solidFill>
                  <a:srgbClr val="CEFFE8"/>
                </a:solidFill>
                <a:latin typeface="Source Sans Pro Bold"/>
              </a:rPr>
              <a:t>Korte opdracht</a:t>
            </a:r>
          </a:p>
        </p:txBody>
      </p:sp>
      <p:sp>
        <p:nvSpPr>
          <p:cNvPr id="7" name="TextBox 7"/>
          <p:cNvSpPr txBox="1"/>
          <p:nvPr/>
        </p:nvSpPr>
        <p:spPr>
          <a:xfrm>
            <a:off x="912137" y="510819"/>
            <a:ext cx="16713967" cy="1035762"/>
          </a:xfrm>
          <a:prstGeom prst="rect">
            <a:avLst/>
          </a:prstGeom>
        </p:spPr>
        <p:txBody>
          <a:bodyPr lIns="0" tIns="0" rIns="0" bIns="0" rtlCol="0" anchor="t">
            <a:spAutoFit/>
          </a:bodyPr>
          <a:lstStyle/>
          <a:p>
            <a:pPr>
              <a:lnSpc>
                <a:spcPts val="8158"/>
              </a:lnSpc>
            </a:pPr>
            <a:r>
              <a:rPr lang="en-US" sz="6799">
                <a:solidFill>
                  <a:srgbClr val="000000"/>
                </a:solidFill>
                <a:latin typeface="Source Sans Pro Bold"/>
              </a:rPr>
              <a:t>Korte opdracht</a:t>
            </a:r>
          </a:p>
        </p:txBody>
      </p:sp>
      <p:sp>
        <p:nvSpPr>
          <p:cNvPr id="8" name="TextBox 8"/>
          <p:cNvSpPr txBox="1"/>
          <p:nvPr/>
        </p:nvSpPr>
        <p:spPr>
          <a:xfrm>
            <a:off x="971031" y="1669292"/>
            <a:ext cx="13022004" cy="8307090"/>
          </a:xfrm>
          <a:prstGeom prst="rect">
            <a:avLst/>
          </a:prstGeom>
        </p:spPr>
        <p:txBody>
          <a:bodyPr lIns="0" tIns="0" rIns="0" bIns="0" rtlCol="0" anchor="t">
            <a:spAutoFit/>
          </a:bodyPr>
          <a:lstStyle/>
          <a:p>
            <a:pPr>
              <a:lnSpc>
                <a:spcPts val="3499"/>
              </a:lnSpc>
            </a:pPr>
            <a:r>
              <a:rPr lang="en-US" sz="2499">
                <a:solidFill>
                  <a:srgbClr val="000000"/>
                </a:solidFill>
                <a:latin typeface="Source Sans Pro"/>
              </a:rPr>
              <a:t>Welke regels zijn logisch/normaal (qua regels voor jouw leeftijd) en welke regels maken de (keuze)vrijheid zoveel kleiner, dat het eigenlijk echt niet goed is voor iemand (dat het schadelijk is). Noem de nummers van de regels die regels die ‘’logisch/normaal’’ zijn en noem de nummers van de regels die echt niet goed zijn voor iemand (dat het schadelijk is).</a:t>
            </a:r>
          </a:p>
          <a:p>
            <a:pPr>
              <a:lnSpc>
                <a:spcPts val="3499"/>
              </a:lnSpc>
            </a:pPr>
            <a:endParaRPr lang="en-US" sz="2499">
              <a:solidFill>
                <a:srgbClr val="000000"/>
              </a:solidFill>
              <a:latin typeface="Source Sans Pro"/>
            </a:endParaRPr>
          </a:p>
          <a:p>
            <a:pPr>
              <a:lnSpc>
                <a:spcPts val="3499"/>
              </a:lnSpc>
            </a:pPr>
            <a:r>
              <a:rPr lang="en-US" sz="2499">
                <a:solidFill>
                  <a:srgbClr val="000000"/>
                </a:solidFill>
                <a:latin typeface="Source Sans Pro"/>
              </a:rPr>
              <a:t>1) Je moet voor 22.00 uur naar bed.</a:t>
            </a:r>
          </a:p>
          <a:p>
            <a:pPr>
              <a:lnSpc>
                <a:spcPts val="3499"/>
              </a:lnSpc>
            </a:pPr>
            <a:r>
              <a:rPr lang="en-US" sz="2499">
                <a:solidFill>
                  <a:srgbClr val="000000"/>
                </a:solidFill>
                <a:latin typeface="Source Sans Pro"/>
              </a:rPr>
              <a:t>2) Je mag als het donker is niet alleen over straat lopen of fietsen.</a:t>
            </a:r>
          </a:p>
          <a:p>
            <a:pPr>
              <a:lnSpc>
                <a:spcPts val="3499"/>
              </a:lnSpc>
            </a:pPr>
            <a:r>
              <a:rPr lang="en-US" sz="2499">
                <a:solidFill>
                  <a:srgbClr val="000000"/>
                </a:solidFill>
                <a:latin typeface="Source Sans Pro"/>
              </a:rPr>
              <a:t>3) Je mag niet de hele dag gamen of op social media. Je hebt een schermtijd.</a:t>
            </a:r>
          </a:p>
          <a:p>
            <a:pPr>
              <a:lnSpc>
                <a:spcPts val="3499"/>
              </a:lnSpc>
            </a:pPr>
            <a:r>
              <a:rPr lang="en-US" sz="2499">
                <a:solidFill>
                  <a:srgbClr val="000000"/>
                </a:solidFill>
                <a:latin typeface="Source Sans Pro"/>
              </a:rPr>
              <a:t>4) Je mag geen hulp zoeken bij bijvoorbeeld een huisarts als je ergens pijn of last van hebt.</a:t>
            </a:r>
          </a:p>
          <a:p>
            <a:pPr>
              <a:lnSpc>
                <a:spcPts val="3499"/>
              </a:lnSpc>
            </a:pPr>
            <a:r>
              <a:rPr lang="en-US" sz="2499">
                <a:solidFill>
                  <a:srgbClr val="000000"/>
                </a:solidFill>
                <a:latin typeface="Source Sans Pro"/>
              </a:rPr>
              <a:t>5) Je mag als je 16/18+ bent alsnog niet zelf kiezen of je op sport gaat of een bijbaantje hebt.</a:t>
            </a:r>
          </a:p>
          <a:p>
            <a:pPr>
              <a:lnSpc>
                <a:spcPts val="3499"/>
              </a:lnSpc>
            </a:pPr>
            <a:r>
              <a:rPr lang="en-US" sz="2499">
                <a:solidFill>
                  <a:srgbClr val="000000"/>
                </a:solidFill>
                <a:latin typeface="Source Sans Pro"/>
              </a:rPr>
              <a:t>6) Je mag niet kiezen met wie jij verkering wil, al zou je dat wel zelf willen kiezen.</a:t>
            </a:r>
          </a:p>
          <a:p>
            <a:pPr>
              <a:lnSpc>
                <a:spcPts val="3499"/>
              </a:lnSpc>
            </a:pPr>
            <a:r>
              <a:rPr lang="en-US" sz="2499">
                <a:solidFill>
                  <a:srgbClr val="000000"/>
                </a:solidFill>
                <a:latin typeface="Source Sans Pro"/>
              </a:rPr>
              <a:t>7) Je moet altijd je bord leeg eten voordat je van tafel gaat. </a:t>
            </a:r>
          </a:p>
          <a:p>
            <a:pPr>
              <a:lnSpc>
                <a:spcPts val="3499"/>
              </a:lnSpc>
            </a:pPr>
            <a:r>
              <a:rPr lang="en-US" sz="2499">
                <a:solidFill>
                  <a:srgbClr val="000000"/>
                </a:solidFill>
                <a:latin typeface="Source Sans Pro"/>
              </a:rPr>
              <a:t>8) Je moet je eigen kamer opruimen en soms de tafel dekken.</a:t>
            </a:r>
          </a:p>
          <a:p>
            <a:pPr>
              <a:lnSpc>
                <a:spcPts val="3499"/>
              </a:lnSpc>
            </a:pPr>
            <a:r>
              <a:rPr lang="en-US" sz="2499">
                <a:solidFill>
                  <a:srgbClr val="000000"/>
                </a:solidFill>
                <a:latin typeface="Source Sans Pro"/>
              </a:rPr>
              <a:t>9) Er wordt bepaald met wie jij wel en niet mag omgaan op het schoolplein.</a:t>
            </a:r>
          </a:p>
          <a:p>
            <a:pPr>
              <a:lnSpc>
                <a:spcPts val="3499"/>
              </a:lnSpc>
            </a:pPr>
            <a:r>
              <a:rPr lang="en-US" sz="2499">
                <a:solidFill>
                  <a:srgbClr val="000000"/>
                </a:solidFill>
                <a:latin typeface="Source Sans Pro"/>
              </a:rPr>
              <a:t>10) Je moet het altijd eerst vragen of je chips of snoep mag pakken.</a:t>
            </a:r>
          </a:p>
          <a:p>
            <a:pPr>
              <a:lnSpc>
                <a:spcPts val="3499"/>
              </a:lnSpc>
            </a:pPr>
            <a:r>
              <a:rPr lang="en-US" sz="2499">
                <a:solidFill>
                  <a:srgbClr val="000000"/>
                </a:solidFill>
                <a:latin typeface="Source Sans Pro"/>
              </a:rPr>
              <a:t>11) Je mag weinig of zelfs helemaal niet naar buiten voor of na school.</a:t>
            </a:r>
          </a:p>
          <a:p>
            <a:pPr>
              <a:lnSpc>
                <a:spcPts val="3499"/>
              </a:lnSpc>
            </a:pPr>
            <a:endParaRPr lang="en-US" sz="2499">
              <a:solidFill>
                <a:srgbClr val="000000"/>
              </a:solidFill>
              <a:latin typeface="Source Sans Pro"/>
            </a:endParaRPr>
          </a:p>
          <a:p>
            <a:pPr>
              <a:lnSpc>
                <a:spcPts val="3499"/>
              </a:lnSpc>
            </a:pPr>
            <a:r>
              <a:rPr lang="en-US" sz="2499">
                <a:solidFill>
                  <a:srgbClr val="000000"/>
                </a:solidFill>
                <a:latin typeface="Source Sans Pro"/>
              </a:rPr>
              <a:t>Zien jullie het verschil tussen de regels?</a:t>
            </a:r>
          </a:p>
          <a:p>
            <a:pPr>
              <a:lnSpc>
                <a:spcPts val="3499"/>
              </a:lnSpc>
              <a:spcBef>
                <a:spcPct val="0"/>
              </a:spcBef>
            </a:pPr>
            <a:endParaRPr lang="en-US" sz="2499">
              <a:solidFill>
                <a:srgbClr val="000000"/>
              </a:solidFill>
              <a:latin typeface="Source Sans Pro"/>
            </a:endParaRPr>
          </a:p>
        </p:txBody>
      </p:sp>
      <p:grpSp>
        <p:nvGrpSpPr>
          <p:cNvPr id="9" name="Group 15">
            <a:extLst>
              <a:ext uri="{FF2B5EF4-FFF2-40B4-BE49-F238E27FC236}">
                <a16:creationId xmlns:a16="http://schemas.microsoft.com/office/drawing/2014/main" id="{3A9B8F2A-E6D3-A8BD-8843-287902EBCFCC}"/>
              </a:ext>
            </a:extLst>
          </p:cNvPr>
          <p:cNvGrpSpPr/>
          <p:nvPr/>
        </p:nvGrpSpPr>
        <p:grpSpPr>
          <a:xfrm>
            <a:off x="152400" y="114300"/>
            <a:ext cx="17970444" cy="9982200"/>
            <a:chOff x="0" y="0"/>
            <a:chExt cx="4913579" cy="2814838"/>
          </a:xfrm>
        </p:grpSpPr>
        <p:sp>
          <p:nvSpPr>
            <p:cNvPr id="10" name="Freeform 16">
              <a:extLst>
                <a:ext uri="{FF2B5EF4-FFF2-40B4-BE49-F238E27FC236}">
                  <a16:creationId xmlns:a16="http://schemas.microsoft.com/office/drawing/2014/main" id="{3ABE9F0C-4192-9898-1821-8EA4AED58197}"/>
                </a:ext>
              </a:extLst>
            </p:cNvPr>
            <p:cNvSpPr/>
            <p:nvPr/>
          </p:nvSpPr>
          <p:spPr>
            <a:xfrm>
              <a:off x="0" y="0"/>
              <a:ext cx="4913579" cy="2814838"/>
            </a:xfrm>
            <a:custGeom>
              <a:avLst/>
              <a:gdLst/>
              <a:ahLst/>
              <a:cxnLst/>
              <a:rect l="l" t="t" r="r" b="b"/>
              <a:pathLst>
                <a:path w="4913579" h="2814838">
                  <a:moveTo>
                    <a:pt x="0" y="0"/>
                  </a:moveTo>
                  <a:lnTo>
                    <a:pt x="4913579" y="0"/>
                  </a:lnTo>
                  <a:lnTo>
                    <a:pt x="4913579"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11" name="TextBox 17">
              <a:extLst>
                <a:ext uri="{FF2B5EF4-FFF2-40B4-BE49-F238E27FC236}">
                  <a16:creationId xmlns:a16="http://schemas.microsoft.com/office/drawing/2014/main" id="{C58DE6C3-E29D-B203-D92C-9A4BFD0CA5F1}"/>
                </a:ext>
              </a:extLst>
            </p:cNvPr>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pic>
        <p:nvPicPr>
          <p:cNvPr id="12" name="Afbeelding 11" descr="Afbeelding met symbool&#10;&#10;Automatisch gegenereerde beschrijving">
            <a:extLst>
              <a:ext uri="{FF2B5EF4-FFF2-40B4-BE49-F238E27FC236}">
                <a16:creationId xmlns:a16="http://schemas.microsoft.com/office/drawing/2014/main" id="{DE0511CF-C7EB-02B2-EA48-FEAAF30C6D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8879" y="541037"/>
            <a:ext cx="853444" cy="853444"/>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DCCDFF"/>
        </a:solidFill>
        <a:effectLst/>
      </p:bgPr>
    </p:bg>
    <p:spTree>
      <p:nvGrpSpPr>
        <p:cNvPr id="1" name=""/>
        <p:cNvGrpSpPr/>
        <p:nvPr/>
      </p:nvGrpSpPr>
      <p:grpSpPr>
        <a:xfrm>
          <a:off x="0" y="0"/>
          <a:ext cx="0" cy="0"/>
          <a:chOff x="0" y="0"/>
          <a:chExt cx="0" cy="0"/>
        </a:xfrm>
      </p:grpSpPr>
      <p:grpSp>
        <p:nvGrpSpPr>
          <p:cNvPr id="2" name="Group 2"/>
          <p:cNvGrpSpPr/>
          <p:nvPr/>
        </p:nvGrpSpPr>
        <p:grpSpPr>
          <a:xfrm rot="-210533">
            <a:off x="7817736" y="3246625"/>
            <a:ext cx="9464962" cy="6473360"/>
            <a:chOff x="0" y="0"/>
            <a:chExt cx="4596703" cy="3143817"/>
          </a:xfrm>
        </p:grpSpPr>
        <p:sp>
          <p:nvSpPr>
            <p:cNvPr id="3" name="Freeform 3"/>
            <p:cNvSpPr/>
            <p:nvPr/>
          </p:nvSpPr>
          <p:spPr>
            <a:xfrm>
              <a:off x="0" y="0"/>
              <a:ext cx="4596702" cy="3143817"/>
            </a:xfrm>
            <a:custGeom>
              <a:avLst/>
              <a:gdLst/>
              <a:ahLst/>
              <a:cxnLst/>
              <a:rect l="l" t="t" r="r" b="b"/>
              <a:pathLst>
                <a:path w="4596702" h="3143817">
                  <a:moveTo>
                    <a:pt x="0" y="0"/>
                  </a:moveTo>
                  <a:lnTo>
                    <a:pt x="4596702" y="0"/>
                  </a:lnTo>
                  <a:lnTo>
                    <a:pt x="4596702" y="3143817"/>
                  </a:lnTo>
                  <a:lnTo>
                    <a:pt x="0" y="3143817"/>
                  </a:lnTo>
                  <a:close/>
                </a:path>
              </a:pathLst>
            </a:custGeom>
            <a:solidFill>
              <a:srgbClr val="CEFFE8"/>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7952040" y="3126382"/>
            <a:ext cx="9196354" cy="6713844"/>
            <a:chOff x="0" y="0"/>
            <a:chExt cx="4466252" cy="3260610"/>
          </a:xfrm>
        </p:grpSpPr>
        <p:sp>
          <p:nvSpPr>
            <p:cNvPr id="6" name="Freeform 6"/>
            <p:cNvSpPr/>
            <p:nvPr/>
          </p:nvSpPr>
          <p:spPr>
            <a:xfrm>
              <a:off x="0" y="0"/>
              <a:ext cx="4466252" cy="3260610"/>
            </a:xfrm>
            <a:custGeom>
              <a:avLst/>
              <a:gdLst/>
              <a:ahLst/>
              <a:cxnLst/>
              <a:rect l="l" t="t" r="r" b="b"/>
              <a:pathLst>
                <a:path w="4466252" h="3260610">
                  <a:moveTo>
                    <a:pt x="0" y="0"/>
                  </a:moveTo>
                  <a:lnTo>
                    <a:pt x="4466252" y="0"/>
                  </a:lnTo>
                  <a:lnTo>
                    <a:pt x="4466252" y="3260610"/>
                  </a:lnTo>
                  <a:lnTo>
                    <a:pt x="0" y="3260610"/>
                  </a:lnTo>
                  <a:close/>
                </a:path>
              </a:pathLst>
            </a:custGeom>
            <a:solidFill>
              <a:srgbClr val="000000">
                <a:alpha val="0"/>
              </a:srgbClr>
            </a:solidFill>
            <a:ln w="28575" cap="sq">
              <a:solidFill>
                <a:srgbClr val="000000"/>
              </a:solidFill>
              <a:prstDash val="solid"/>
              <a:miter/>
            </a:ln>
          </p:spPr>
          <p:txBody>
            <a:bodyPr/>
            <a:lstStyle/>
            <a:p>
              <a:endParaRPr lang="nl-NL"/>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8" name="Group 8"/>
          <p:cNvGrpSpPr/>
          <p:nvPr/>
        </p:nvGrpSpPr>
        <p:grpSpPr>
          <a:xfrm>
            <a:off x="8203096" y="3354011"/>
            <a:ext cx="8694241" cy="6258587"/>
            <a:chOff x="0" y="0"/>
            <a:chExt cx="4222398" cy="3039512"/>
          </a:xfrm>
        </p:grpSpPr>
        <p:sp>
          <p:nvSpPr>
            <p:cNvPr id="9" name="Freeform 9"/>
            <p:cNvSpPr/>
            <p:nvPr/>
          </p:nvSpPr>
          <p:spPr>
            <a:xfrm>
              <a:off x="0" y="0"/>
              <a:ext cx="4222398" cy="3039512"/>
            </a:xfrm>
            <a:custGeom>
              <a:avLst/>
              <a:gdLst/>
              <a:ahLst/>
              <a:cxnLst/>
              <a:rect l="l" t="t" r="r" b="b"/>
              <a:pathLst>
                <a:path w="4222398" h="3039512">
                  <a:moveTo>
                    <a:pt x="0" y="0"/>
                  </a:moveTo>
                  <a:lnTo>
                    <a:pt x="4222398" y="0"/>
                  </a:lnTo>
                  <a:lnTo>
                    <a:pt x="4222398" y="3039512"/>
                  </a:lnTo>
                  <a:lnTo>
                    <a:pt x="0" y="3039512"/>
                  </a:lnTo>
                  <a:close/>
                </a:path>
              </a:pathLst>
            </a:custGeom>
            <a:solidFill>
              <a:srgbClr val="000000">
                <a:alpha val="0"/>
              </a:srgbClr>
            </a:solidFill>
            <a:ln w="28575" cap="sq">
              <a:solidFill>
                <a:srgbClr val="000000"/>
              </a:solidFill>
              <a:prstDash val="solid"/>
              <a:miter/>
            </a:ln>
          </p:spPr>
          <p:txBody>
            <a:bodyPr/>
            <a:lstStyle/>
            <a:p>
              <a:endParaRPr lang="nl-NL"/>
            </a:p>
          </p:txBody>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11" name="Freeform 11"/>
          <p:cNvSpPr/>
          <p:nvPr/>
        </p:nvSpPr>
        <p:spPr>
          <a:xfrm>
            <a:off x="8874849" y="4617152"/>
            <a:ext cx="7315200" cy="3922776"/>
          </a:xfrm>
          <a:custGeom>
            <a:avLst/>
            <a:gdLst/>
            <a:ahLst/>
            <a:cxnLst/>
            <a:rect l="l" t="t" r="r" b="b"/>
            <a:pathLst>
              <a:path w="7315200" h="3922776">
                <a:moveTo>
                  <a:pt x="0" y="0"/>
                </a:moveTo>
                <a:lnTo>
                  <a:pt x="7315200" y="0"/>
                </a:lnTo>
                <a:lnTo>
                  <a:pt x="7315200" y="3922776"/>
                </a:lnTo>
                <a:lnTo>
                  <a:pt x="0" y="39227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2" name="TextBox 12"/>
          <p:cNvSpPr txBox="1"/>
          <p:nvPr/>
        </p:nvSpPr>
        <p:spPr>
          <a:xfrm>
            <a:off x="997526" y="789069"/>
            <a:ext cx="16713967" cy="2071750"/>
          </a:xfrm>
          <a:prstGeom prst="rect">
            <a:avLst/>
          </a:prstGeom>
        </p:spPr>
        <p:txBody>
          <a:bodyPr lIns="0" tIns="0" rIns="0" bIns="0" rtlCol="0" anchor="t">
            <a:spAutoFit/>
          </a:bodyPr>
          <a:lstStyle/>
          <a:p>
            <a:pPr>
              <a:lnSpc>
                <a:spcPts val="8158"/>
              </a:lnSpc>
            </a:pPr>
            <a:r>
              <a:rPr lang="en-US" sz="6799">
                <a:solidFill>
                  <a:srgbClr val="DCCDFF"/>
                </a:solidFill>
                <a:latin typeface="Source Sans Pro Bold"/>
              </a:rPr>
              <a:t>Brainstorm: eigen keuze, wat houdt dat eigenlijk in?</a:t>
            </a:r>
          </a:p>
        </p:txBody>
      </p:sp>
      <p:sp>
        <p:nvSpPr>
          <p:cNvPr id="13" name="TextBox 13"/>
          <p:cNvSpPr txBox="1"/>
          <p:nvPr/>
        </p:nvSpPr>
        <p:spPr>
          <a:xfrm>
            <a:off x="959080" y="663665"/>
            <a:ext cx="16713967" cy="1035762"/>
          </a:xfrm>
          <a:prstGeom prst="rect">
            <a:avLst/>
          </a:prstGeom>
        </p:spPr>
        <p:txBody>
          <a:bodyPr lIns="0" tIns="0" rIns="0" bIns="0" rtlCol="0" anchor="t">
            <a:spAutoFit/>
          </a:bodyPr>
          <a:lstStyle/>
          <a:p>
            <a:pPr>
              <a:lnSpc>
                <a:spcPts val="8158"/>
              </a:lnSpc>
            </a:pPr>
            <a:r>
              <a:rPr lang="en-US" sz="6799">
                <a:solidFill>
                  <a:srgbClr val="CEFFE8"/>
                </a:solidFill>
                <a:latin typeface="Source Sans Pro Bold"/>
              </a:rPr>
              <a:t>Hoe zit het bij jou?</a:t>
            </a:r>
          </a:p>
        </p:txBody>
      </p:sp>
      <p:sp>
        <p:nvSpPr>
          <p:cNvPr id="14" name="TextBox 14"/>
          <p:cNvSpPr txBox="1"/>
          <p:nvPr/>
        </p:nvSpPr>
        <p:spPr>
          <a:xfrm>
            <a:off x="912137" y="663665"/>
            <a:ext cx="16713967" cy="1035762"/>
          </a:xfrm>
          <a:prstGeom prst="rect">
            <a:avLst/>
          </a:prstGeom>
        </p:spPr>
        <p:txBody>
          <a:bodyPr lIns="0" tIns="0" rIns="0" bIns="0" rtlCol="0" anchor="t">
            <a:spAutoFit/>
          </a:bodyPr>
          <a:lstStyle/>
          <a:p>
            <a:pPr>
              <a:lnSpc>
                <a:spcPts val="8158"/>
              </a:lnSpc>
            </a:pPr>
            <a:r>
              <a:rPr lang="en-US" sz="6799">
                <a:solidFill>
                  <a:srgbClr val="000000"/>
                </a:solidFill>
                <a:latin typeface="Source Sans Pro Bold"/>
              </a:rPr>
              <a:t>Hoe zit het bij jou?</a:t>
            </a:r>
          </a:p>
        </p:txBody>
      </p:sp>
      <p:sp>
        <p:nvSpPr>
          <p:cNvPr id="15" name="TextBox 15"/>
          <p:cNvSpPr txBox="1"/>
          <p:nvPr/>
        </p:nvSpPr>
        <p:spPr>
          <a:xfrm>
            <a:off x="912137" y="1892733"/>
            <a:ext cx="6643118" cy="4802684"/>
          </a:xfrm>
          <a:prstGeom prst="rect">
            <a:avLst/>
          </a:prstGeom>
        </p:spPr>
        <p:txBody>
          <a:bodyPr lIns="0" tIns="0" rIns="0" bIns="0" rtlCol="0" anchor="t">
            <a:spAutoFit/>
          </a:bodyPr>
          <a:lstStyle/>
          <a:p>
            <a:pPr>
              <a:lnSpc>
                <a:spcPts val="3499"/>
              </a:lnSpc>
            </a:pPr>
            <a:r>
              <a:rPr lang="en-US" sz="2499">
                <a:solidFill>
                  <a:srgbClr val="000000"/>
                </a:solidFill>
                <a:latin typeface="Source Sans Pro Bold"/>
              </a:rPr>
              <a:t>Kijkend naar de regels die wij net met elkaar opgeschreven hebben:</a:t>
            </a:r>
          </a:p>
          <a:p>
            <a:pPr>
              <a:lnSpc>
                <a:spcPts val="3499"/>
              </a:lnSpc>
            </a:pPr>
            <a:endParaRPr lang="en-US" sz="2499">
              <a:solidFill>
                <a:srgbClr val="000000"/>
              </a:solidFill>
              <a:latin typeface="Source Sans Pro Bold"/>
            </a:endParaRPr>
          </a:p>
          <a:p>
            <a:pPr>
              <a:lnSpc>
                <a:spcPts val="3499"/>
              </a:lnSpc>
            </a:pPr>
            <a:r>
              <a:rPr lang="en-US" sz="2499">
                <a:solidFill>
                  <a:srgbClr val="000000"/>
                </a:solidFill>
                <a:latin typeface="Source Sans Pro"/>
              </a:rPr>
              <a:t>1. Welke normen en waarden / dingen die jouw ouders / familie belangrijk vinden zien jullie terug in de regels die zij voor jullie hebben bedacht?</a:t>
            </a:r>
          </a:p>
          <a:p>
            <a:pPr>
              <a:lnSpc>
                <a:spcPts val="3499"/>
              </a:lnSpc>
            </a:pPr>
            <a:r>
              <a:rPr lang="en-US" sz="2499">
                <a:solidFill>
                  <a:srgbClr val="000000"/>
                </a:solidFill>
                <a:latin typeface="Source Sans Pro"/>
              </a:rPr>
              <a:t> </a:t>
            </a:r>
          </a:p>
          <a:p>
            <a:pPr>
              <a:lnSpc>
                <a:spcPts val="3499"/>
              </a:lnSpc>
            </a:pPr>
            <a:r>
              <a:rPr lang="en-US" sz="2499">
                <a:solidFill>
                  <a:srgbClr val="000000"/>
                </a:solidFill>
                <a:latin typeface="Source Sans Pro"/>
              </a:rPr>
              <a:t>2. Wat vinden jouw ouders en familie echt belangrijk? Vind jij dezelfde dingen belangrijk? Zo ja, waarom? Zo nee, botst dat wel eens?</a:t>
            </a:r>
          </a:p>
          <a:p>
            <a:pPr>
              <a:lnSpc>
                <a:spcPts val="3499"/>
              </a:lnSpc>
              <a:spcBef>
                <a:spcPct val="0"/>
              </a:spcBef>
            </a:pPr>
            <a:endParaRPr lang="en-US" sz="2499">
              <a:solidFill>
                <a:srgbClr val="000000"/>
              </a:solidFill>
              <a:latin typeface="Source Sans Pro"/>
            </a:endParaRPr>
          </a:p>
        </p:txBody>
      </p:sp>
      <p:sp>
        <p:nvSpPr>
          <p:cNvPr id="16" name="Freeform 16"/>
          <p:cNvSpPr/>
          <p:nvPr/>
        </p:nvSpPr>
        <p:spPr>
          <a:xfrm>
            <a:off x="9009125" y="4521916"/>
            <a:ext cx="7315200" cy="3922776"/>
          </a:xfrm>
          <a:custGeom>
            <a:avLst/>
            <a:gdLst/>
            <a:ahLst/>
            <a:cxnLst/>
            <a:rect l="l" t="t" r="r" b="b"/>
            <a:pathLst>
              <a:path w="7315200" h="3922776">
                <a:moveTo>
                  <a:pt x="0" y="0"/>
                </a:moveTo>
                <a:lnTo>
                  <a:pt x="7315200" y="0"/>
                </a:lnTo>
                <a:lnTo>
                  <a:pt x="7315200" y="3922776"/>
                </a:lnTo>
                <a:lnTo>
                  <a:pt x="0" y="39227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6D61A8"/>
        </a:solidFill>
        <a:effectLst/>
      </p:bgPr>
    </p:bg>
    <p:spTree>
      <p:nvGrpSpPr>
        <p:cNvPr id="1" name=""/>
        <p:cNvGrpSpPr/>
        <p:nvPr/>
      </p:nvGrpSpPr>
      <p:grpSpPr>
        <a:xfrm>
          <a:off x="0" y="0"/>
          <a:ext cx="0" cy="0"/>
          <a:chOff x="0" y="0"/>
          <a:chExt cx="0" cy="0"/>
        </a:xfrm>
      </p:grpSpPr>
      <p:grpSp>
        <p:nvGrpSpPr>
          <p:cNvPr id="2" name="Group 2"/>
          <p:cNvGrpSpPr/>
          <p:nvPr/>
        </p:nvGrpSpPr>
        <p:grpSpPr>
          <a:xfrm>
            <a:off x="4551257" y="2831882"/>
            <a:ext cx="8819091" cy="4496453"/>
            <a:chOff x="0" y="0"/>
            <a:chExt cx="4283032" cy="2183723"/>
          </a:xfrm>
        </p:grpSpPr>
        <p:sp>
          <p:nvSpPr>
            <p:cNvPr id="3" name="Freeform 3"/>
            <p:cNvSpPr/>
            <p:nvPr/>
          </p:nvSpPr>
          <p:spPr>
            <a:xfrm>
              <a:off x="0" y="0"/>
              <a:ext cx="4283032" cy="2183723"/>
            </a:xfrm>
            <a:custGeom>
              <a:avLst/>
              <a:gdLst/>
              <a:ahLst/>
              <a:cxnLst/>
              <a:rect l="l" t="t" r="r" b="b"/>
              <a:pathLst>
                <a:path w="4283032" h="2183723">
                  <a:moveTo>
                    <a:pt x="0" y="0"/>
                  </a:moveTo>
                  <a:lnTo>
                    <a:pt x="4283032" y="0"/>
                  </a:lnTo>
                  <a:lnTo>
                    <a:pt x="4283032" y="2183723"/>
                  </a:lnTo>
                  <a:lnTo>
                    <a:pt x="0" y="2183723"/>
                  </a:lnTo>
                  <a:close/>
                </a:path>
              </a:pathLst>
            </a:custGeom>
            <a:solidFill>
              <a:srgbClr val="DCCDFF"/>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4720313" y="2973140"/>
            <a:ext cx="8847374" cy="4516444"/>
            <a:chOff x="0" y="0"/>
            <a:chExt cx="4296768" cy="2193432"/>
          </a:xfrm>
        </p:grpSpPr>
        <p:sp>
          <p:nvSpPr>
            <p:cNvPr id="6" name="Freeform 6"/>
            <p:cNvSpPr/>
            <p:nvPr/>
          </p:nvSpPr>
          <p:spPr>
            <a:xfrm>
              <a:off x="0" y="0"/>
              <a:ext cx="4296768" cy="2193432"/>
            </a:xfrm>
            <a:custGeom>
              <a:avLst/>
              <a:gdLst/>
              <a:ahLst/>
              <a:cxnLst/>
              <a:rect l="l" t="t" r="r" b="b"/>
              <a:pathLst>
                <a:path w="4296768" h="2193432">
                  <a:moveTo>
                    <a:pt x="0" y="0"/>
                  </a:moveTo>
                  <a:lnTo>
                    <a:pt x="4296768" y="0"/>
                  </a:lnTo>
                  <a:lnTo>
                    <a:pt x="4296768" y="2193432"/>
                  </a:lnTo>
                  <a:lnTo>
                    <a:pt x="0" y="2193432"/>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8" name="TextBox 8"/>
          <p:cNvSpPr txBox="1"/>
          <p:nvPr/>
        </p:nvSpPr>
        <p:spPr>
          <a:xfrm>
            <a:off x="4551257" y="2985953"/>
            <a:ext cx="8844044" cy="1069485"/>
          </a:xfrm>
          <a:prstGeom prst="rect">
            <a:avLst/>
          </a:prstGeom>
        </p:spPr>
        <p:txBody>
          <a:bodyPr lIns="0" tIns="0" rIns="0" bIns="0" rtlCol="0" anchor="t">
            <a:spAutoFit/>
          </a:bodyPr>
          <a:lstStyle/>
          <a:p>
            <a:pPr algn="ctr">
              <a:lnSpc>
                <a:spcPts val="8775"/>
              </a:lnSpc>
              <a:spcBef>
                <a:spcPct val="0"/>
              </a:spcBef>
            </a:pPr>
            <a:r>
              <a:rPr lang="en-US" sz="6268">
                <a:solidFill>
                  <a:srgbClr val="FFFFFF"/>
                </a:solidFill>
                <a:latin typeface="Source Sans Pro Bold"/>
              </a:rPr>
              <a:t>Creatieve opdracht:</a:t>
            </a:r>
          </a:p>
        </p:txBody>
      </p:sp>
      <p:sp>
        <p:nvSpPr>
          <p:cNvPr id="9" name="TextBox 9"/>
          <p:cNvSpPr txBox="1"/>
          <p:nvPr/>
        </p:nvSpPr>
        <p:spPr>
          <a:xfrm>
            <a:off x="5080291" y="4320163"/>
            <a:ext cx="7785976" cy="2172150"/>
          </a:xfrm>
          <a:prstGeom prst="rect">
            <a:avLst/>
          </a:prstGeom>
        </p:spPr>
        <p:txBody>
          <a:bodyPr lIns="0" tIns="0" rIns="0" bIns="0" rtlCol="0" anchor="t">
            <a:spAutoFit/>
          </a:bodyPr>
          <a:lstStyle/>
          <a:p>
            <a:pPr algn="ctr">
              <a:lnSpc>
                <a:spcPts val="4383"/>
              </a:lnSpc>
              <a:spcBef>
                <a:spcPct val="0"/>
              </a:spcBef>
            </a:pPr>
            <a:r>
              <a:rPr lang="en-US" sz="3131">
                <a:solidFill>
                  <a:srgbClr val="FFFFFF"/>
                </a:solidFill>
                <a:latin typeface="Source Sans Pro Bold"/>
              </a:rPr>
              <a:t>Wat betekent vrijheid voor jou? </a:t>
            </a:r>
          </a:p>
          <a:p>
            <a:pPr algn="ctr">
              <a:lnSpc>
                <a:spcPts val="4383"/>
              </a:lnSpc>
              <a:spcBef>
                <a:spcPct val="0"/>
              </a:spcBef>
            </a:pPr>
            <a:r>
              <a:rPr lang="en-US" sz="3131">
                <a:solidFill>
                  <a:srgbClr val="6D61A8"/>
                </a:solidFill>
                <a:latin typeface="Source Sans Pro Bold Italics"/>
              </a:rPr>
              <a:t>OF</a:t>
            </a:r>
          </a:p>
          <a:p>
            <a:pPr algn="ctr">
              <a:lnSpc>
                <a:spcPts val="4383"/>
              </a:lnSpc>
              <a:spcBef>
                <a:spcPct val="0"/>
              </a:spcBef>
            </a:pPr>
            <a:r>
              <a:rPr lang="en-US" sz="3131">
                <a:solidFill>
                  <a:srgbClr val="FFFFFF"/>
                </a:solidFill>
                <a:latin typeface="Source Sans Pro Bold"/>
              </a:rPr>
              <a:t>Wat wens jij alle jongeren van jouw leeftijd toe als het gaat om (keuze)vrijheid?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635823" y="4368641"/>
            <a:ext cx="11177817" cy="1326454"/>
          </a:xfrm>
          <a:prstGeom prst="rect">
            <a:avLst/>
          </a:prstGeom>
        </p:spPr>
        <p:txBody>
          <a:bodyPr lIns="0" tIns="0" rIns="0" bIns="0" rtlCol="0" anchor="t">
            <a:spAutoFit/>
          </a:bodyPr>
          <a:lstStyle/>
          <a:p>
            <a:pPr>
              <a:lnSpc>
                <a:spcPts val="10448"/>
              </a:lnSpc>
            </a:pPr>
            <a:r>
              <a:rPr lang="en-US" sz="8707">
                <a:solidFill>
                  <a:srgbClr val="DCCDFF"/>
                </a:solidFill>
                <a:latin typeface="Source Sans Pro Bold"/>
              </a:rPr>
              <a:t>Deel het met je klas!</a:t>
            </a:r>
          </a:p>
        </p:txBody>
      </p:sp>
      <p:sp>
        <p:nvSpPr>
          <p:cNvPr id="3" name="TextBox 3"/>
          <p:cNvSpPr txBox="1"/>
          <p:nvPr/>
        </p:nvSpPr>
        <p:spPr>
          <a:xfrm>
            <a:off x="3583601" y="4312729"/>
            <a:ext cx="11177817" cy="1326454"/>
          </a:xfrm>
          <a:prstGeom prst="rect">
            <a:avLst/>
          </a:prstGeom>
        </p:spPr>
        <p:txBody>
          <a:bodyPr lIns="0" tIns="0" rIns="0" bIns="0" rtlCol="0" anchor="t">
            <a:spAutoFit/>
          </a:bodyPr>
          <a:lstStyle/>
          <a:p>
            <a:pPr>
              <a:lnSpc>
                <a:spcPts val="10448"/>
              </a:lnSpc>
            </a:pPr>
            <a:r>
              <a:rPr lang="en-US" sz="8707">
                <a:solidFill>
                  <a:srgbClr val="CEFFE8"/>
                </a:solidFill>
                <a:latin typeface="Source Sans Pro Bold"/>
              </a:rPr>
              <a:t>Deel het met je klas!</a:t>
            </a:r>
          </a:p>
        </p:txBody>
      </p:sp>
      <p:sp>
        <p:nvSpPr>
          <p:cNvPr id="4" name="TextBox 4"/>
          <p:cNvSpPr txBox="1"/>
          <p:nvPr/>
        </p:nvSpPr>
        <p:spPr>
          <a:xfrm>
            <a:off x="3474359" y="4312729"/>
            <a:ext cx="11177817" cy="1326454"/>
          </a:xfrm>
          <a:prstGeom prst="rect">
            <a:avLst/>
          </a:prstGeom>
        </p:spPr>
        <p:txBody>
          <a:bodyPr lIns="0" tIns="0" rIns="0" bIns="0" rtlCol="0" anchor="t">
            <a:spAutoFit/>
          </a:bodyPr>
          <a:lstStyle/>
          <a:p>
            <a:pPr>
              <a:lnSpc>
                <a:spcPts val="10448"/>
              </a:lnSpc>
            </a:pPr>
            <a:r>
              <a:rPr lang="en-US" sz="8707">
                <a:solidFill>
                  <a:srgbClr val="000000"/>
                </a:solidFill>
                <a:latin typeface="Source Sans Pro Bold"/>
              </a:rPr>
              <a:t>Deel het met je klas!</a:t>
            </a:r>
          </a:p>
        </p:txBody>
      </p:sp>
      <p:grpSp>
        <p:nvGrpSpPr>
          <p:cNvPr id="5" name="Group 5"/>
          <p:cNvGrpSpPr/>
          <p:nvPr/>
        </p:nvGrpSpPr>
        <p:grpSpPr>
          <a:xfrm>
            <a:off x="-155613" y="-200295"/>
            <a:ext cx="18656244" cy="10687590"/>
            <a:chOff x="0" y="0"/>
            <a:chExt cx="4913579" cy="2814838"/>
          </a:xfrm>
        </p:grpSpPr>
        <p:sp>
          <p:nvSpPr>
            <p:cNvPr id="6" name="Freeform 6"/>
            <p:cNvSpPr/>
            <p:nvPr/>
          </p:nvSpPr>
          <p:spPr>
            <a:xfrm>
              <a:off x="0" y="0"/>
              <a:ext cx="4913579" cy="2814838"/>
            </a:xfrm>
            <a:custGeom>
              <a:avLst/>
              <a:gdLst/>
              <a:ahLst/>
              <a:cxnLst/>
              <a:rect l="l" t="t" r="r" b="b"/>
              <a:pathLst>
                <a:path w="4913579" h="2814838">
                  <a:moveTo>
                    <a:pt x="0" y="0"/>
                  </a:moveTo>
                  <a:lnTo>
                    <a:pt x="4913579" y="0"/>
                  </a:lnTo>
                  <a:lnTo>
                    <a:pt x="4913579"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11640071" y="583610"/>
            <a:ext cx="5785308" cy="4114800"/>
          </a:xfrm>
          <a:custGeom>
            <a:avLst/>
            <a:gdLst/>
            <a:ahLst/>
            <a:cxnLst/>
            <a:rect l="l" t="t" r="r" b="b"/>
            <a:pathLst>
              <a:path w="5785308" h="4114800">
                <a:moveTo>
                  <a:pt x="0" y="0"/>
                </a:moveTo>
                <a:lnTo>
                  <a:pt x="5785308" y="0"/>
                </a:lnTo>
                <a:lnTo>
                  <a:pt x="578530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9" name="Freeform 9"/>
          <p:cNvSpPr/>
          <p:nvPr/>
        </p:nvSpPr>
        <p:spPr>
          <a:xfrm>
            <a:off x="11759523" y="583610"/>
            <a:ext cx="5785308" cy="4114800"/>
          </a:xfrm>
          <a:custGeom>
            <a:avLst/>
            <a:gdLst/>
            <a:ahLst/>
            <a:cxnLst/>
            <a:rect l="l" t="t" r="r" b="b"/>
            <a:pathLst>
              <a:path w="5785308" h="4114800">
                <a:moveTo>
                  <a:pt x="0" y="0"/>
                </a:moveTo>
                <a:lnTo>
                  <a:pt x="5785307" y="0"/>
                </a:lnTo>
                <a:lnTo>
                  <a:pt x="578530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grpSp>
        <p:nvGrpSpPr>
          <p:cNvPr id="10" name="Group 15">
            <a:extLst>
              <a:ext uri="{FF2B5EF4-FFF2-40B4-BE49-F238E27FC236}">
                <a16:creationId xmlns:a16="http://schemas.microsoft.com/office/drawing/2014/main" id="{E046DF70-A822-55AA-2E62-1878650A8FD8}"/>
              </a:ext>
            </a:extLst>
          </p:cNvPr>
          <p:cNvGrpSpPr/>
          <p:nvPr/>
        </p:nvGrpSpPr>
        <p:grpSpPr>
          <a:xfrm>
            <a:off x="152400" y="114300"/>
            <a:ext cx="17970444" cy="9982200"/>
            <a:chOff x="0" y="0"/>
            <a:chExt cx="4913579" cy="2814838"/>
          </a:xfrm>
        </p:grpSpPr>
        <p:sp>
          <p:nvSpPr>
            <p:cNvPr id="11" name="Freeform 16">
              <a:extLst>
                <a:ext uri="{FF2B5EF4-FFF2-40B4-BE49-F238E27FC236}">
                  <a16:creationId xmlns:a16="http://schemas.microsoft.com/office/drawing/2014/main" id="{E240A97B-CD1A-8F2F-CE40-E13E76F9E7F2}"/>
                </a:ext>
              </a:extLst>
            </p:cNvPr>
            <p:cNvSpPr/>
            <p:nvPr/>
          </p:nvSpPr>
          <p:spPr>
            <a:xfrm>
              <a:off x="0" y="0"/>
              <a:ext cx="4913579" cy="2814838"/>
            </a:xfrm>
            <a:custGeom>
              <a:avLst/>
              <a:gdLst/>
              <a:ahLst/>
              <a:cxnLst/>
              <a:rect l="l" t="t" r="r" b="b"/>
              <a:pathLst>
                <a:path w="4913579" h="2814838">
                  <a:moveTo>
                    <a:pt x="0" y="0"/>
                  </a:moveTo>
                  <a:lnTo>
                    <a:pt x="4913579" y="0"/>
                  </a:lnTo>
                  <a:lnTo>
                    <a:pt x="4913579"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12" name="TextBox 17">
              <a:extLst>
                <a:ext uri="{FF2B5EF4-FFF2-40B4-BE49-F238E27FC236}">
                  <a16:creationId xmlns:a16="http://schemas.microsoft.com/office/drawing/2014/main" id="{C9D40029-7005-98D2-123A-BC986E847CF5}"/>
                </a:ext>
              </a:extLst>
            </p:cNvPr>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pic>
        <p:nvPicPr>
          <p:cNvPr id="13" name="Afbeelding 12" descr="Afbeelding met symbool&#10;&#10;Automatisch gegenereerde beschrijving">
            <a:extLst>
              <a:ext uri="{FF2B5EF4-FFF2-40B4-BE49-F238E27FC236}">
                <a16:creationId xmlns:a16="http://schemas.microsoft.com/office/drawing/2014/main" id="{6276508F-D414-203E-F108-5ACBD5222A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993" y="435063"/>
            <a:ext cx="853444" cy="853444"/>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DCCDFF"/>
        </a:solidFill>
        <a:effectLst/>
      </p:bgPr>
    </p:bg>
    <p:spTree>
      <p:nvGrpSpPr>
        <p:cNvPr id="1" name=""/>
        <p:cNvGrpSpPr/>
        <p:nvPr/>
      </p:nvGrpSpPr>
      <p:grpSpPr>
        <a:xfrm>
          <a:off x="0" y="0"/>
          <a:ext cx="0" cy="0"/>
          <a:chOff x="0" y="0"/>
          <a:chExt cx="0" cy="0"/>
        </a:xfrm>
      </p:grpSpPr>
      <p:grpSp>
        <p:nvGrpSpPr>
          <p:cNvPr id="2" name="Group 2"/>
          <p:cNvGrpSpPr/>
          <p:nvPr/>
        </p:nvGrpSpPr>
        <p:grpSpPr>
          <a:xfrm>
            <a:off x="668307" y="670233"/>
            <a:ext cx="16951386" cy="8946533"/>
            <a:chOff x="0" y="0"/>
            <a:chExt cx="8232519" cy="4344925"/>
          </a:xfrm>
        </p:grpSpPr>
        <p:sp>
          <p:nvSpPr>
            <p:cNvPr id="3" name="Freeform 3"/>
            <p:cNvSpPr/>
            <p:nvPr/>
          </p:nvSpPr>
          <p:spPr>
            <a:xfrm>
              <a:off x="0" y="0"/>
              <a:ext cx="8232519" cy="4344925"/>
            </a:xfrm>
            <a:custGeom>
              <a:avLst/>
              <a:gdLst/>
              <a:ahLst/>
              <a:cxnLst/>
              <a:rect l="l" t="t" r="r" b="b"/>
              <a:pathLst>
                <a:path w="8232519" h="4344925">
                  <a:moveTo>
                    <a:pt x="0" y="0"/>
                  </a:moveTo>
                  <a:lnTo>
                    <a:pt x="8232519" y="0"/>
                  </a:lnTo>
                  <a:lnTo>
                    <a:pt x="8232519" y="4344925"/>
                  </a:lnTo>
                  <a:lnTo>
                    <a:pt x="0" y="4344925"/>
                  </a:lnTo>
                  <a:close/>
                </a:path>
              </a:pathLst>
            </a:custGeom>
            <a:solidFill>
              <a:srgbClr val="FFFFFF"/>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550883" y="748976"/>
            <a:ext cx="16940877" cy="8997004"/>
            <a:chOff x="0" y="0"/>
            <a:chExt cx="8227415" cy="4369437"/>
          </a:xfrm>
        </p:grpSpPr>
        <p:sp>
          <p:nvSpPr>
            <p:cNvPr id="6" name="Freeform 6"/>
            <p:cNvSpPr/>
            <p:nvPr/>
          </p:nvSpPr>
          <p:spPr>
            <a:xfrm>
              <a:off x="0" y="0"/>
              <a:ext cx="8227416" cy="4369437"/>
            </a:xfrm>
            <a:custGeom>
              <a:avLst/>
              <a:gdLst/>
              <a:ahLst/>
              <a:cxnLst/>
              <a:rect l="l" t="t" r="r" b="b"/>
              <a:pathLst>
                <a:path w="8227416" h="4369437">
                  <a:moveTo>
                    <a:pt x="0" y="0"/>
                  </a:moveTo>
                  <a:lnTo>
                    <a:pt x="8227416" y="0"/>
                  </a:lnTo>
                  <a:lnTo>
                    <a:pt x="8227416" y="4369437"/>
                  </a:lnTo>
                  <a:lnTo>
                    <a:pt x="0" y="4369437"/>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11215435" y="5607090"/>
            <a:ext cx="5360395" cy="3497657"/>
          </a:xfrm>
          <a:custGeom>
            <a:avLst/>
            <a:gdLst/>
            <a:ahLst/>
            <a:cxnLst/>
            <a:rect l="l" t="t" r="r" b="b"/>
            <a:pathLst>
              <a:path w="5360395" h="3497657">
                <a:moveTo>
                  <a:pt x="0" y="0"/>
                </a:moveTo>
                <a:lnTo>
                  <a:pt x="5360394" y="0"/>
                </a:lnTo>
                <a:lnTo>
                  <a:pt x="5360394" y="3497658"/>
                </a:lnTo>
                <a:lnTo>
                  <a:pt x="0" y="34976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9" name="TextBox 9"/>
          <p:cNvSpPr txBox="1"/>
          <p:nvPr/>
        </p:nvSpPr>
        <p:spPr>
          <a:xfrm>
            <a:off x="1165860" y="1346595"/>
            <a:ext cx="4049527" cy="1035762"/>
          </a:xfrm>
          <a:prstGeom prst="rect">
            <a:avLst/>
          </a:prstGeom>
        </p:spPr>
        <p:txBody>
          <a:bodyPr lIns="0" tIns="0" rIns="0" bIns="0" rtlCol="0" anchor="t">
            <a:spAutoFit/>
          </a:bodyPr>
          <a:lstStyle/>
          <a:p>
            <a:pPr>
              <a:lnSpc>
                <a:spcPts val="8158"/>
              </a:lnSpc>
            </a:pPr>
            <a:r>
              <a:rPr lang="en-US" sz="6799">
                <a:solidFill>
                  <a:srgbClr val="DCCDFF"/>
                </a:solidFill>
                <a:latin typeface="Source Sans Pro Bold"/>
              </a:rPr>
              <a:t>Terugblik </a:t>
            </a:r>
          </a:p>
        </p:txBody>
      </p:sp>
      <p:sp>
        <p:nvSpPr>
          <p:cNvPr id="10" name="TextBox 10"/>
          <p:cNvSpPr txBox="1"/>
          <p:nvPr/>
        </p:nvSpPr>
        <p:spPr>
          <a:xfrm>
            <a:off x="1097280" y="1285635"/>
            <a:ext cx="3828547" cy="1035762"/>
          </a:xfrm>
          <a:prstGeom prst="rect">
            <a:avLst/>
          </a:prstGeom>
        </p:spPr>
        <p:txBody>
          <a:bodyPr lIns="0" tIns="0" rIns="0" bIns="0" rtlCol="0" anchor="t">
            <a:spAutoFit/>
          </a:bodyPr>
          <a:lstStyle/>
          <a:p>
            <a:pPr>
              <a:lnSpc>
                <a:spcPts val="8158"/>
              </a:lnSpc>
            </a:pPr>
            <a:r>
              <a:rPr lang="en-US" sz="6799">
                <a:solidFill>
                  <a:srgbClr val="CEFFE8"/>
                </a:solidFill>
                <a:latin typeface="Source Sans Pro Bold"/>
              </a:rPr>
              <a:t>Terugblik </a:t>
            </a:r>
          </a:p>
        </p:txBody>
      </p:sp>
      <p:sp>
        <p:nvSpPr>
          <p:cNvPr id="11" name="TextBox 11"/>
          <p:cNvSpPr txBox="1"/>
          <p:nvPr/>
        </p:nvSpPr>
        <p:spPr>
          <a:xfrm>
            <a:off x="1028700" y="1285635"/>
            <a:ext cx="3897127" cy="1035762"/>
          </a:xfrm>
          <a:prstGeom prst="rect">
            <a:avLst/>
          </a:prstGeom>
        </p:spPr>
        <p:txBody>
          <a:bodyPr lIns="0" tIns="0" rIns="0" bIns="0" rtlCol="0" anchor="t">
            <a:spAutoFit/>
          </a:bodyPr>
          <a:lstStyle/>
          <a:p>
            <a:pPr>
              <a:lnSpc>
                <a:spcPts val="8158"/>
              </a:lnSpc>
            </a:pPr>
            <a:r>
              <a:rPr lang="en-US" sz="6799">
                <a:solidFill>
                  <a:srgbClr val="000000"/>
                </a:solidFill>
                <a:latin typeface="Source Sans Pro Bold"/>
              </a:rPr>
              <a:t>Terugblik </a:t>
            </a:r>
          </a:p>
        </p:txBody>
      </p:sp>
      <p:sp>
        <p:nvSpPr>
          <p:cNvPr id="12" name="TextBox 12"/>
          <p:cNvSpPr txBox="1"/>
          <p:nvPr/>
        </p:nvSpPr>
        <p:spPr>
          <a:xfrm>
            <a:off x="1165860" y="2625353"/>
            <a:ext cx="10661997" cy="860227"/>
          </a:xfrm>
          <a:prstGeom prst="rect">
            <a:avLst/>
          </a:prstGeom>
        </p:spPr>
        <p:txBody>
          <a:bodyPr lIns="0" tIns="0" rIns="0" bIns="0" rtlCol="0" anchor="t">
            <a:spAutoFit/>
          </a:bodyPr>
          <a:lstStyle/>
          <a:p>
            <a:pPr>
              <a:lnSpc>
                <a:spcPts val="3499"/>
              </a:lnSpc>
            </a:pPr>
            <a:r>
              <a:rPr lang="en-US" sz="2499" dirty="0">
                <a:solidFill>
                  <a:srgbClr val="000000"/>
                </a:solidFill>
                <a:latin typeface="Source Sans Pro"/>
              </a:rPr>
              <a:t>Wat </a:t>
            </a:r>
            <a:r>
              <a:rPr lang="en-US" sz="2499" dirty="0" err="1">
                <a:solidFill>
                  <a:srgbClr val="000000"/>
                </a:solidFill>
                <a:latin typeface="Source Sans Pro"/>
              </a:rPr>
              <a:t>heb</a:t>
            </a:r>
            <a:r>
              <a:rPr lang="en-US" sz="2499" dirty="0">
                <a:solidFill>
                  <a:srgbClr val="000000"/>
                </a:solidFill>
                <a:latin typeface="Source Sans Pro"/>
              </a:rPr>
              <a:t> je </a:t>
            </a:r>
            <a:r>
              <a:rPr lang="en-US" sz="2499" dirty="0" err="1">
                <a:solidFill>
                  <a:srgbClr val="000000"/>
                </a:solidFill>
                <a:latin typeface="Source Sans Pro"/>
              </a:rPr>
              <a:t>vooral</a:t>
            </a:r>
            <a:r>
              <a:rPr lang="en-US" sz="2499" dirty="0">
                <a:solidFill>
                  <a:srgbClr val="000000"/>
                </a:solidFill>
                <a:latin typeface="Source Sans Pro"/>
              </a:rPr>
              <a:t> </a:t>
            </a:r>
            <a:r>
              <a:rPr lang="en-US" sz="2499" dirty="0" err="1">
                <a:solidFill>
                  <a:srgbClr val="000000"/>
                </a:solidFill>
                <a:latin typeface="Source Sans Pro"/>
              </a:rPr>
              <a:t>onthouden</a:t>
            </a:r>
            <a:r>
              <a:rPr lang="en-US" sz="2499" dirty="0">
                <a:solidFill>
                  <a:srgbClr val="000000"/>
                </a:solidFill>
                <a:latin typeface="Source Sans Pro"/>
              </a:rPr>
              <a:t> van de </a:t>
            </a:r>
            <a:r>
              <a:rPr lang="en-US" sz="2499" dirty="0" err="1">
                <a:solidFill>
                  <a:srgbClr val="000000"/>
                </a:solidFill>
                <a:latin typeface="Source Sans Pro"/>
              </a:rPr>
              <a:t>afgelopen</a:t>
            </a:r>
            <a:r>
              <a:rPr lang="en-US" sz="2499" dirty="0">
                <a:solidFill>
                  <a:srgbClr val="000000"/>
                </a:solidFill>
                <a:latin typeface="Source Sans Pro"/>
              </a:rPr>
              <a:t> twee lessen?</a:t>
            </a:r>
          </a:p>
          <a:p>
            <a:pPr>
              <a:lnSpc>
                <a:spcPts val="3499"/>
              </a:lnSpc>
              <a:spcBef>
                <a:spcPct val="0"/>
              </a:spcBef>
            </a:pPr>
            <a:endParaRPr lang="en-US" sz="2499" dirty="0">
              <a:solidFill>
                <a:srgbClr val="000000"/>
              </a:solidFill>
              <a:latin typeface="Source Sans Pro"/>
            </a:endParaRPr>
          </a:p>
        </p:txBody>
      </p:sp>
      <p:sp>
        <p:nvSpPr>
          <p:cNvPr id="13" name="Freeform 13"/>
          <p:cNvSpPr/>
          <p:nvPr/>
        </p:nvSpPr>
        <p:spPr>
          <a:xfrm>
            <a:off x="11458454" y="5607090"/>
            <a:ext cx="5360395" cy="3497657"/>
          </a:xfrm>
          <a:custGeom>
            <a:avLst/>
            <a:gdLst/>
            <a:ahLst/>
            <a:cxnLst/>
            <a:rect l="l" t="t" r="r" b="b"/>
            <a:pathLst>
              <a:path w="5360395" h="3497657">
                <a:moveTo>
                  <a:pt x="0" y="0"/>
                </a:moveTo>
                <a:lnTo>
                  <a:pt x="5360394" y="0"/>
                </a:lnTo>
                <a:lnTo>
                  <a:pt x="5360394" y="3497658"/>
                </a:lnTo>
                <a:lnTo>
                  <a:pt x="0" y="34976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14" name="Freeform 14"/>
          <p:cNvSpPr/>
          <p:nvPr/>
        </p:nvSpPr>
        <p:spPr>
          <a:xfrm>
            <a:off x="11623669" y="5607090"/>
            <a:ext cx="5360395" cy="3497657"/>
          </a:xfrm>
          <a:custGeom>
            <a:avLst/>
            <a:gdLst/>
            <a:ahLst/>
            <a:cxnLst/>
            <a:rect l="l" t="t" r="r" b="b"/>
            <a:pathLst>
              <a:path w="5360395" h="3497657">
                <a:moveTo>
                  <a:pt x="0" y="0"/>
                </a:moveTo>
                <a:lnTo>
                  <a:pt x="5360395" y="0"/>
                </a:lnTo>
                <a:lnTo>
                  <a:pt x="5360395" y="3497658"/>
                </a:lnTo>
                <a:lnTo>
                  <a:pt x="0" y="34976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DCCDFF"/>
        </a:solidFill>
        <a:effectLst/>
      </p:bgPr>
    </p:bg>
    <p:spTree>
      <p:nvGrpSpPr>
        <p:cNvPr id="1" name=""/>
        <p:cNvGrpSpPr/>
        <p:nvPr/>
      </p:nvGrpSpPr>
      <p:grpSpPr>
        <a:xfrm>
          <a:off x="0" y="0"/>
          <a:ext cx="0" cy="0"/>
          <a:chOff x="0" y="0"/>
          <a:chExt cx="0" cy="0"/>
        </a:xfrm>
      </p:grpSpPr>
      <p:grpSp>
        <p:nvGrpSpPr>
          <p:cNvPr id="2" name="Group 2"/>
          <p:cNvGrpSpPr/>
          <p:nvPr/>
        </p:nvGrpSpPr>
        <p:grpSpPr>
          <a:xfrm>
            <a:off x="668307" y="670233"/>
            <a:ext cx="16951386" cy="8946533"/>
            <a:chOff x="0" y="0"/>
            <a:chExt cx="8232519" cy="4344925"/>
          </a:xfrm>
        </p:grpSpPr>
        <p:sp>
          <p:nvSpPr>
            <p:cNvPr id="3" name="Freeform 3"/>
            <p:cNvSpPr/>
            <p:nvPr/>
          </p:nvSpPr>
          <p:spPr>
            <a:xfrm>
              <a:off x="0" y="0"/>
              <a:ext cx="8232519" cy="4344925"/>
            </a:xfrm>
            <a:custGeom>
              <a:avLst/>
              <a:gdLst/>
              <a:ahLst/>
              <a:cxnLst/>
              <a:rect l="l" t="t" r="r" b="b"/>
              <a:pathLst>
                <a:path w="8232519" h="4344925">
                  <a:moveTo>
                    <a:pt x="0" y="0"/>
                  </a:moveTo>
                  <a:lnTo>
                    <a:pt x="8232519" y="0"/>
                  </a:lnTo>
                  <a:lnTo>
                    <a:pt x="8232519" y="4344925"/>
                  </a:lnTo>
                  <a:lnTo>
                    <a:pt x="0" y="4344925"/>
                  </a:lnTo>
                  <a:close/>
                </a:path>
              </a:pathLst>
            </a:custGeom>
            <a:solidFill>
              <a:srgbClr val="FFFFFF"/>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5" name="TextBox 5"/>
          <p:cNvSpPr txBox="1"/>
          <p:nvPr/>
        </p:nvSpPr>
        <p:spPr>
          <a:xfrm>
            <a:off x="1121830" y="1105666"/>
            <a:ext cx="16713967" cy="1035762"/>
          </a:xfrm>
          <a:prstGeom prst="rect">
            <a:avLst/>
          </a:prstGeom>
        </p:spPr>
        <p:txBody>
          <a:bodyPr lIns="0" tIns="0" rIns="0" bIns="0" rtlCol="0" anchor="t">
            <a:spAutoFit/>
          </a:bodyPr>
          <a:lstStyle/>
          <a:p>
            <a:pPr>
              <a:lnSpc>
                <a:spcPts val="8158"/>
              </a:lnSpc>
            </a:pPr>
            <a:r>
              <a:rPr lang="en-US" sz="6799">
                <a:solidFill>
                  <a:srgbClr val="DCCDFF"/>
                </a:solidFill>
                <a:latin typeface="Source Sans Pro Bold"/>
              </a:rPr>
              <a:t>Afsluiting</a:t>
            </a:r>
          </a:p>
        </p:txBody>
      </p:sp>
      <p:grpSp>
        <p:nvGrpSpPr>
          <p:cNvPr id="6" name="Group 6"/>
          <p:cNvGrpSpPr/>
          <p:nvPr/>
        </p:nvGrpSpPr>
        <p:grpSpPr>
          <a:xfrm>
            <a:off x="550883" y="748976"/>
            <a:ext cx="16940877" cy="8997004"/>
            <a:chOff x="0" y="0"/>
            <a:chExt cx="8227415" cy="4369437"/>
          </a:xfrm>
        </p:grpSpPr>
        <p:sp>
          <p:nvSpPr>
            <p:cNvPr id="7" name="Freeform 7"/>
            <p:cNvSpPr/>
            <p:nvPr/>
          </p:nvSpPr>
          <p:spPr>
            <a:xfrm>
              <a:off x="0" y="0"/>
              <a:ext cx="8227416" cy="4369437"/>
            </a:xfrm>
            <a:custGeom>
              <a:avLst/>
              <a:gdLst/>
              <a:ahLst/>
              <a:cxnLst/>
              <a:rect l="l" t="t" r="r" b="b"/>
              <a:pathLst>
                <a:path w="8227416" h="4369437">
                  <a:moveTo>
                    <a:pt x="0" y="0"/>
                  </a:moveTo>
                  <a:lnTo>
                    <a:pt x="8227416" y="0"/>
                  </a:lnTo>
                  <a:lnTo>
                    <a:pt x="8227416" y="4369437"/>
                  </a:lnTo>
                  <a:lnTo>
                    <a:pt x="0" y="4369437"/>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9" name="Freeform 9"/>
          <p:cNvSpPr/>
          <p:nvPr/>
        </p:nvSpPr>
        <p:spPr>
          <a:xfrm>
            <a:off x="10828814" y="3896123"/>
            <a:ext cx="5885827" cy="5362177"/>
          </a:xfrm>
          <a:custGeom>
            <a:avLst/>
            <a:gdLst/>
            <a:ahLst/>
            <a:cxnLst/>
            <a:rect l="l" t="t" r="r" b="b"/>
            <a:pathLst>
              <a:path w="5885827" h="5362177">
                <a:moveTo>
                  <a:pt x="0" y="0"/>
                </a:moveTo>
                <a:lnTo>
                  <a:pt x="5885826" y="0"/>
                </a:lnTo>
                <a:lnTo>
                  <a:pt x="5885826" y="5362177"/>
                </a:lnTo>
                <a:lnTo>
                  <a:pt x="0" y="5362177"/>
                </a:lnTo>
                <a:lnTo>
                  <a:pt x="0" y="0"/>
                </a:lnTo>
                <a:close/>
              </a:path>
            </a:pathLst>
          </a:custGeom>
          <a:blipFill>
            <a:blip r:embed="rId2"/>
            <a:stretch>
              <a:fillRect/>
            </a:stretch>
          </a:blipFill>
        </p:spPr>
        <p:txBody>
          <a:bodyPr/>
          <a:lstStyle/>
          <a:p>
            <a:endParaRPr lang="nl-NL"/>
          </a:p>
        </p:txBody>
      </p:sp>
      <p:sp>
        <p:nvSpPr>
          <p:cNvPr id="10" name="TextBox 10"/>
          <p:cNvSpPr txBox="1"/>
          <p:nvPr/>
        </p:nvSpPr>
        <p:spPr>
          <a:xfrm>
            <a:off x="1082582" y="1066417"/>
            <a:ext cx="16713967" cy="1035762"/>
          </a:xfrm>
          <a:prstGeom prst="rect">
            <a:avLst/>
          </a:prstGeom>
        </p:spPr>
        <p:txBody>
          <a:bodyPr lIns="0" tIns="0" rIns="0" bIns="0" rtlCol="0" anchor="t">
            <a:spAutoFit/>
          </a:bodyPr>
          <a:lstStyle/>
          <a:p>
            <a:pPr>
              <a:lnSpc>
                <a:spcPts val="8158"/>
              </a:lnSpc>
            </a:pPr>
            <a:r>
              <a:rPr lang="en-US" sz="6799">
                <a:solidFill>
                  <a:srgbClr val="CEFFE8"/>
                </a:solidFill>
                <a:latin typeface="Source Sans Pro Bold"/>
              </a:rPr>
              <a:t>Afsluiting</a:t>
            </a:r>
          </a:p>
        </p:txBody>
      </p:sp>
      <p:sp>
        <p:nvSpPr>
          <p:cNvPr id="11" name="TextBox 11"/>
          <p:cNvSpPr txBox="1"/>
          <p:nvPr/>
        </p:nvSpPr>
        <p:spPr>
          <a:xfrm>
            <a:off x="1028700" y="1028700"/>
            <a:ext cx="16713967" cy="1035762"/>
          </a:xfrm>
          <a:prstGeom prst="rect">
            <a:avLst/>
          </a:prstGeom>
        </p:spPr>
        <p:txBody>
          <a:bodyPr lIns="0" tIns="0" rIns="0" bIns="0" rtlCol="0" anchor="t">
            <a:spAutoFit/>
          </a:bodyPr>
          <a:lstStyle/>
          <a:p>
            <a:pPr>
              <a:lnSpc>
                <a:spcPts val="8158"/>
              </a:lnSpc>
            </a:pPr>
            <a:r>
              <a:rPr lang="en-US" sz="6799">
                <a:solidFill>
                  <a:srgbClr val="000000"/>
                </a:solidFill>
                <a:latin typeface="Source Sans Pro Bold"/>
              </a:rPr>
              <a:t>Afsluiting</a:t>
            </a:r>
          </a:p>
        </p:txBody>
      </p:sp>
      <p:sp>
        <p:nvSpPr>
          <p:cNvPr id="12" name="TextBox 12"/>
          <p:cNvSpPr txBox="1"/>
          <p:nvPr/>
        </p:nvSpPr>
        <p:spPr>
          <a:xfrm>
            <a:off x="1028700" y="2387230"/>
            <a:ext cx="7992622" cy="5240734"/>
          </a:xfrm>
          <a:prstGeom prst="rect">
            <a:avLst/>
          </a:prstGeom>
        </p:spPr>
        <p:txBody>
          <a:bodyPr lIns="0" tIns="0" rIns="0" bIns="0" rtlCol="0" anchor="t">
            <a:spAutoFit/>
          </a:bodyPr>
          <a:lstStyle/>
          <a:p>
            <a:pPr>
              <a:lnSpc>
                <a:spcPts val="3499"/>
              </a:lnSpc>
              <a:spcBef>
                <a:spcPct val="0"/>
              </a:spcBef>
            </a:pPr>
            <a:r>
              <a:rPr lang="en-US" sz="2499">
                <a:solidFill>
                  <a:srgbClr val="000000"/>
                </a:solidFill>
                <a:latin typeface="Source Sans Pro"/>
              </a:rPr>
              <a:t>Het kan zijn dat je nog veel na moet denken over wat er besproken is of er een keertje verder over wil praten. Misschien heb jij of iemand die jij kent vaak niet de vrijheid om zelf keuzes te maken. Je bent altijd welkom om met mij of een andere leerkracht daarover verder te kletsen. </a:t>
            </a:r>
          </a:p>
          <a:p>
            <a:pPr>
              <a:lnSpc>
                <a:spcPts val="3499"/>
              </a:lnSpc>
              <a:spcBef>
                <a:spcPct val="0"/>
              </a:spcBef>
            </a:pPr>
            <a:endParaRPr lang="en-US" sz="2499">
              <a:solidFill>
                <a:srgbClr val="000000"/>
              </a:solidFill>
              <a:latin typeface="Source Sans Pro"/>
            </a:endParaRPr>
          </a:p>
          <a:p>
            <a:pPr>
              <a:lnSpc>
                <a:spcPts val="3499"/>
              </a:lnSpc>
              <a:spcBef>
                <a:spcPct val="0"/>
              </a:spcBef>
            </a:pPr>
            <a:r>
              <a:rPr lang="en-US" sz="2499">
                <a:solidFill>
                  <a:srgbClr val="000000"/>
                </a:solidFill>
                <a:latin typeface="Source Sans Pro"/>
              </a:rPr>
              <a:t>Je kan ook online en anoniem praten via de Chat met Fier. Daar kunnen ze naar jouw verhaal en zorgen luisteren en als je dat wilt jou advies en hulp geven. </a:t>
            </a:r>
          </a:p>
          <a:p>
            <a:pPr>
              <a:lnSpc>
                <a:spcPts val="3499"/>
              </a:lnSpc>
              <a:spcBef>
                <a:spcPct val="0"/>
              </a:spcBef>
            </a:pPr>
            <a:endParaRPr lang="en-US" sz="2499">
              <a:solidFill>
                <a:srgbClr val="000000"/>
              </a:solidFill>
              <a:latin typeface="Source Sans Pro"/>
            </a:endParaRPr>
          </a:p>
          <a:p>
            <a:pPr>
              <a:lnSpc>
                <a:spcPts val="3499"/>
              </a:lnSpc>
              <a:spcBef>
                <a:spcPct val="0"/>
              </a:spcBef>
            </a:pPr>
            <a:r>
              <a:rPr lang="en-US" sz="2499">
                <a:solidFill>
                  <a:srgbClr val="000000"/>
                </a:solidFill>
                <a:latin typeface="Source Sans Pro Bold"/>
              </a:rPr>
              <a:t>Online en anoniem praten via de Chat met Fier: </a:t>
            </a:r>
            <a:r>
              <a:rPr lang="en-US" sz="2499" u="sng">
                <a:solidFill>
                  <a:srgbClr val="000000"/>
                </a:solidFill>
                <a:latin typeface="Source Sans Pro Bold"/>
                <a:hlinkClick r:id="rId3" tooltip="http://chatmetfier.nl"/>
              </a:rPr>
              <a:t>Chat met Fier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863904" y="3198593"/>
            <a:ext cx="8294037" cy="8479034"/>
          </a:xfrm>
          <a:custGeom>
            <a:avLst/>
            <a:gdLst/>
            <a:ahLst/>
            <a:cxnLst/>
            <a:rect l="l" t="t" r="r" b="b"/>
            <a:pathLst>
              <a:path w="8294037" h="8479034">
                <a:moveTo>
                  <a:pt x="0" y="0"/>
                </a:moveTo>
                <a:lnTo>
                  <a:pt x="8294036" y="0"/>
                </a:lnTo>
                <a:lnTo>
                  <a:pt x="8294036" y="8479033"/>
                </a:lnTo>
                <a:lnTo>
                  <a:pt x="0" y="84790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3" name="TextBox 3"/>
          <p:cNvSpPr txBox="1"/>
          <p:nvPr/>
        </p:nvSpPr>
        <p:spPr>
          <a:xfrm>
            <a:off x="8027598" y="713497"/>
            <a:ext cx="2337015" cy="1228725"/>
          </a:xfrm>
          <a:prstGeom prst="rect">
            <a:avLst/>
          </a:prstGeom>
        </p:spPr>
        <p:txBody>
          <a:bodyPr lIns="0" tIns="0" rIns="0" bIns="0" rtlCol="0" anchor="t">
            <a:spAutoFit/>
          </a:bodyPr>
          <a:lstStyle/>
          <a:p>
            <a:pPr>
              <a:lnSpc>
                <a:spcPts val="9721"/>
              </a:lnSpc>
            </a:pPr>
            <a:r>
              <a:rPr lang="en-US" sz="8101">
                <a:solidFill>
                  <a:srgbClr val="DCCDFF"/>
                </a:solidFill>
                <a:latin typeface="Source Sans Pro Bold"/>
              </a:rPr>
              <a:t>Quiz</a:t>
            </a:r>
          </a:p>
        </p:txBody>
      </p:sp>
      <p:sp>
        <p:nvSpPr>
          <p:cNvPr id="4" name="TextBox 4"/>
          <p:cNvSpPr txBox="1"/>
          <p:nvPr/>
        </p:nvSpPr>
        <p:spPr>
          <a:xfrm>
            <a:off x="7986820" y="678901"/>
            <a:ext cx="2337015" cy="1228725"/>
          </a:xfrm>
          <a:prstGeom prst="rect">
            <a:avLst/>
          </a:prstGeom>
        </p:spPr>
        <p:txBody>
          <a:bodyPr lIns="0" tIns="0" rIns="0" bIns="0" rtlCol="0" anchor="t">
            <a:spAutoFit/>
          </a:bodyPr>
          <a:lstStyle/>
          <a:p>
            <a:pPr>
              <a:lnSpc>
                <a:spcPts val="9721"/>
              </a:lnSpc>
            </a:pPr>
            <a:r>
              <a:rPr lang="en-US" sz="8101">
                <a:solidFill>
                  <a:srgbClr val="CEFFE8"/>
                </a:solidFill>
                <a:latin typeface="Source Sans Pro Bold"/>
              </a:rPr>
              <a:t>Quiz</a:t>
            </a:r>
          </a:p>
        </p:txBody>
      </p:sp>
      <p:sp>
        <p:nvSpPr>
          <p:cNvPr id="5" name="TextBox 5"/>
          <p:cNvSpPr txBox="1"/>
          <p:nvPr/>
        </p:nvSpPr>
        <p:spPr>
          <a:xfrm>
            <a:off x="7923387" y="678901"/>
            <a:ext cx="2337015" cy="1228725"/>
          </a:xfrm>
          <a:prstGeom prst="rect">
            <a:avLst/>
          </a:prstGeom>
        </p:spPr>
        <p:txBody>
          <a:bodyPr lIns="0" tIns="0" rIns="0" bIns="0" rtlCol="0" anchor="t">
            <a:spAutoFit/>
          </a:bodyPr>
          <a:lstStyle/>
          <a:p>
            <a:pPr>
              <a:lnSpc>
                <a:spcPts val="9721"/>
              </a:lnSpc>
            </a:pPr>
            <a:r>
              <a:rPr lang="en-US" sz="8101">
                <a:solidFill>
                  <a:srgbClr val="000000"/>
                </a:solidFill>
                <a:latin typeface="Source Sans Pro Bold"/>
              </a:rPr>
              <a:t>Quiz</a:t>
            </a:r>
          </a:p>
        </p:txBody>
      </p:sp>
      <p:grpSp>
        <p:nvGrpSpPr>
          <p:cNvPr id="6" name="Group 6"/>
          <p:cNvGrpSpPr/>
          <p:nvPr/>
        </p:nvGrpSpPr>
        <p:grpSpPr>
          <a:xfrm>
            <a:off x="1028700" y="678901"/>
            <a:ext cx="16230600" cy="1491441"/>
            <a:chOff x="0" y="0"/>
            <a:chExt cx="4274726" cy="392808"/>
          </a:xfrm>
        </p:grpSpPr>
        <p:sp>
          <p:nvSpPr>
            <p:cNvPr id="7" name="Freeform 7"/>
            <p:cNvSpPr/>
            <p:nvPr/>
          </p:nvSpPr>
          <p:spPr>
            <a:xfrm>
              <a:off x="0" y="0"/>
              <a:ext cx="4274726" cy="392808"/>
            </a:xfrm>
            <a:custGeom>
              <a:avLst/>
              <a:gdLst/>
              <a:ahLst/>
              <a:cxnLst/>
              <a:rect l="l" t="t" r="r" b="b"/>
              <a:pathLst>
                <a:path w="4274726" h="392808">
                  <a:moveTo>
                    <a:pt x="0" y="0"/>
                  </a:moveTo>
                  <a:lnTo>
                    <a:pt x="4274726" y="0"/>
                  </a:lnTo>
                  <a:lnTo>
                    <a:pt x="4274726" y="392808"/>
                  </a:lnTo>
                  <a:lnTo>
                    <a:pt x="0" y="392808"/>
                  </a:lnTo>
                  <a:close/>
                </a:path>
              </a:pathLst>
            </a:custGeom>
            <a:solidFill>
              <a:srgbClr val="000000">
                <a:alpha val="0"/>
              </a:srgbClr>
            </a:solidFill>
            <a:ln w="19050" cap="sq">
              <a:solidFill>
                <a:srgbClr val="DCCDFF"/>
              </a:solidFill>
              <a:prstDash val="solid"/>
              <a:miter/>
            </a:ln>
          </p:spPr>
          <p:txBody>
            <a:bodyPr/>
            <a:lstStyle/>
            <a:p>
              <a:endParaRPr lang="nl-NL"/>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9" name="Group 9"/>
          <p:cNvGrpSpPr/>
          <p:nvPr/>
        </p:nvGrpSpPr>
        <p:grpSpPr>
          <a:xfrm>
            <a:off x="947301" y="588413"/>
            <a:ext cx="16215022" cy="1470660"/>
            <a:chOff x="0" y="0"/>
            <a:chExt cx="4270623" cy="387334"/>
          </a:xfrm>
        </p:grpSpPr>
        <p:sp>
          <p:nvSpPr>
            <p:cNvPr id="10" name="Freeform 10"/>
            <p:cNvSpPr/>
            <p:nvPr/>
          </p:nvSpPr>
          <p:spPr>
            <a:xfrm>
              <a:off x="0" y="0"/>
              <a:ext cx="4270623" cy="387334"/>
            </a:xfrm>
            <a:custGeom>
              <a:avLst/>
              <a:gdLst/>
              <a:ahLst/>
              <a:cxnLst/>
              <a:rect l="l" t="t" r="r" b="b"/>
              <a:pathLst>
                <a:path w="4270623" h="387334">
                  <a:moveTo>
                    <a:pt x="0" y="0"/>
                  </a:moveTo>
                  <a:lnTo>
                    <a:pt x="4270623" y="0"/>
                  </a:lnTo>
                  <a:lnTo>
                    <a:pt x="4270623" y="387334"/>
                  </a:lnTo>
                  <a:lnTo>
                    <a:pt x="0" y="387334"/>
                  </a:lnTo>
                  <a:close/>
                </a:path>
              </a:pathLst>
            </a:custGeom>
            <a:solidFill>
              <a:srgbClr val="000000">
                <a:alpha val="0"/>
              </a:srgbClr>
            </a:solidFill>
            <a:ln w="19050" cap="sq">
              <a:solidFill>
                <a:srgbClr val="000000"/>
              </a:solidFill>
              <a:prstDash val="solid"/>
              <a:miter/>
            </a:ln>
          </p:spPr>
          <p:txBody>
            <a:bodyPr/>
            <a:lstStyle/>
            <a:p>
              <a:endParaRPr lang="nl-NL"/>
            </a:p>
          </p:txBody>
        </p:sp>
        <p:sp>
          <p:nvSpPr>
            <p:cNvPr id="11" name="TextBox 11"/>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12" name="TextBox 12"/>
          <p:cNvSpPr txBox="1"/>
          <p:nvPr/>
        </p:nvSpPr>
        <p:spPr>
          <a:xfrm>
            <a:off x="1028700" y="2963643"/>
            <a:ext cx="5840909" cy="422275"/>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Source Sans Pro"/>
              </a:rPr>
              <a:t>Welk groepje heeft straks het beste opgelet?</a:t>
            </a:r>
          </a:p>
        </p:txBody>
      </p:sp>
      <p:grpSp>
        <p:nvGrpSpPr>
          <p:cNvPr id="16" name="Group 15">
            <a:extLst>
              <a:ext uri="{FF2B5EF4-FFF2-40B4-BE49-F238E27FC236}">
                <a16:creationId xmlns:a16="http://schemas.microsoft.com/office/drawing/2014/main" id="{BEB5E21B-95AD-BCD8-8B05-C7BD1F87CB87}"/>
              </a:ext>
            </a:extLst>
          </p:cNvPr>
          <p:cNvGrpSpPr/>
          <p:nvPr/>
        </p:nvGrpSpPr>
        <p:grpSpPr>
          <a:xfrm>
            <a:off x="152400" y="114300"/>
            <a:ext cx="17970444" cy="9982200"/>
            <a:chOff x="0" y="0"/>
            <a:chExt cx="4913579" cy="2814838"/>
          </a:xfrm>
        </p:grpSpPr>
        <p:sp>
          <p:nvSpPr>
            <p:cNvPr id="17" name="Freeform 16">
              <a:extLst>
                <a:ext uri="{FF2B5EF4-FFF2-40B4-BE49-F238E27FC236}">
                  <a16:creationId xmlns:a16="http://schemas.microsoft.com/office/drawing/2014/main" id="{03CC638B-62C6-6572-9846-C9A209B8943D}"/>
                </a:ext>
              </a:extLst>
            </p:cNvPr>
            <p:cNvSpPr/>
            <p:nvPr/>
          </p:nvSpPr>
          <p:spPr>
            <a:xfrm>
              <a:off x="0" y="0"/>
              <a:ext cx="4913579" cy="2814838"/>
            </a:xfrm>
            <a:custGeom>
              <a:avLst/>
              <a:gdLst/>
              <a:ahLst/>
              <a:cxnLst/>
              <a:rect l="l" t="t" r="r" b="b"/>
              <a:pathLst>
                <a:path w="4913579" h="2814838">
                  <a:moveTo>
                    <a:pt x="0" y="0"/>
                  </a:moveTo>
                  <a:lnTo>
                    <a:pt x="4913579" y="0"/>
                  </a:lnTo>
                  <a:lnTo>
                    <a:pt x="4913579"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18" name="TextBox 17">
              <a:extLst>
                <a:ext uri="{FF2B5EF4-FFF2-40B4-BE49-F238E27FC236}">
                  <a16:creationId xmlns:a16="http://schemas.microsoft.com/office/drawing/2014/main" id="{E55BF496-2CB7-31CC-D78B-73DA218C9B02}"/>
                </a:ext>
              </a:extLst>
            </p:cNvPr>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pic>
        <p:nvPicPr>
          <p:cNvPr id="13" name="Afbeelding 12" descr="Afbeelding met symbool&#10;&#10;Automatisch gegenereerde beschrijving">
            <a:extLst>
              <a:ext uri="{FF2B5EF4-FFF2-40B4-BE49-F238E27FC236}">
                <a16:creationId xmlns:a16="http://schemas.microsoft.com/office/drawing/2014/main" id="{1C156023-FFCB-40F8-950C-C58C49268E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3956" y="805461"/>
            <a:ext cx="853444" cy="853444"/>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08486" y="2319627"/>
            <a:ext cx="14652010" cy="1683346"/>
          </a:xfrm>
          <a:prstGeom prst="rect">
            <a:avLst/>
          </a:prstGeom>
        </p:spPr>
        <p:txBody>
          <a:bodyPr lIns="0" tIns="0" rIns="0" bIns="0" rtlCol="0" anchor="t">
            <a:spAutoFit/>
          </a:bodyPr>
          <a:lstStyle/>
          <a:p>
            <a:pPr algn="ctr">
              <a:lnSpc>
                <a:spcPts val="15000"/>
              </a:lnSpc>
            </a:pPr>
            <a:r>
              <a:rPr lang="en-US" sz="6600" dirty="0" err="1">
                <a:solidFill>
                  <a:srgbClr val="DCCDFF"/>
                </a:solidFill>
                <a:latin typeface="Source Sans Pro Bold"/>
              </a:rPr>
              <a:t>Keuzevrijheid</a:t>
            </a:r>
            <a:r>
              <a:rPr lang="en-US" sz="6600" dirty="0">
                <a:solidFill>
                  <a:srgbClr val="DCCDFF"/>
                </a:solidFill>
                <a:latin typeface="Source Sans Pro Bold"/>
              </a:rPr>
              <a:t>: </a:t>
            </a:r>
            <a:r>
              <a:rPr lang="en-US" sz="6600" dirty="0" err="1">
                <a:solidFill>
                  <a:srgbClr val="DCCDFF"/>
                </a:solidFill>
                <a:latin typeface="Source Sans Pro Bold"/>
              </a:rPr>
              <a:t>rechten</a:t>
            </a:r>
            <a:r>
              <a:rPr lang="en-US" sz="6600" dirty="0">
                <a:solidFill>
                  <a:srgbClr val="DCCDFF"/>
                </a:solidFill>
                <a:latin typeface="Source Sans Pro Bold"/>
              </a:rPr>
              <a:t> &amp; </a:t>
            </a:r>
            <a:r>
              <a:rPr lang="en-US" sz="6600" dirty="0" err="1">
                <a:solidFill>
                  <a:srgbClr val="DCCDFF"/>
                </a:solidFill>
                <a:latin typeface="Source Sans Pro Bold"/>
              </a:rPr>
              <a:t>verschillen</a:t>
            </a:r>
            <a:endParaRPr lang="en-US" sz="6600" dirty="0">
              <a:solidFill>
                <a:srgbClr val="DCCDFF"/>
              </a:solidFill>
              <a:latin typeface="Source Sans Pro Bold"/>
            </a:endParaRPr>
          </a:p>
        </p:txBody>
      </p:sp>
      <p:sp>
        <p:nvSpPr>
          <p:cNvPr id="3" name="TextBox 3"/>
          <p:cNvSpPr txBox="1"/>
          <p:nvPr/>
        </p:nvSpPr>
        <p:spPr>
          <a:xfrm>
            <a:off x="1830610" y="2252373"/>
            <a:ext cx="14652010" cy="1683346"/>
          </a:xfrm>
          <a:prstGeom prst="rect">
            <a:avLst/>
          </a:prstGeom>
        </p:spPr>
        <p:txBody>
          <a:bodyPr lIns="0" tIns="0" rIns="0" bIns="0" rtlCol="0" anchor="t">
            <a:spAutoFit/>
          </a:bodyPr>
          <a:lstStyle/>
          <a:p>
            <a:pPr algn="ctr">
              <a:lnSpc>
                <a:spcPts val="15000"/>
              </a:lnSpc>
            </a:pPr>
            <a:r>
              <a:rPr lang="en-US" sz="6600" dirty="0" err="1">
                <a:solidFill>
                  <a:srgbClr val="CEFFE8"/>
                </a:solidFill>
                <a:latin typeface="Source Sans Pro Bold"/>
              </a:rPr>
              <a:t>Keuzevrijheid</a:t>
            </a:r>
            <a:r>
              <a:rPr lang="en-US" sz="6600" dirty="0">
                <a:solidFill>
                  <a:srgbClr val="CEFFE8"/>
                </a:solidFill>
                <a:latin typeface="Source Sans Pro Bold"/>
              </a:rPr>
              <a:t>: </a:t>
            </a:r>
            <a:r>
              <a:rPr lang="en-US" sz="6600" dirty="0" err="1">
                <a:solidFill>
                  <a:srgbClr val="CEFFE8"/>
                </a:solidFill>
                <a:latin typeface="Source Sans Pro Bold"/>
              </a:rPr>
              <a:t>rechten</a:t>
            </a:r>
            <a:r>
              <a:rPr lang="en-US" sz="6600" dirty="0">
                <a:solidFill>
                  <a:srgbClr val="CEFFE8"/>
                </a:solidFill>
                <a:latin typeface="Source Sans Pro Bold"/>
              </a:rPr>
              <a:t> &amp; </a:t>
            </a:r>
            <a:r>
              <a:rPr lang="en-US" sz="6600" dirty="0" err="1">
                <a:solidFill>
                  <a:srgbClr val="CEFFE8"/>
                </a:solidFill>
                <a:latin typeface="Source Sans Pro Bold"/>
              </a:rPr>
              <a:t>verschillen</a:t>
            </a:r>
            <a:endParaRPr lang="en-US" sz="6600" dirty="0">
              <a:solidFill>
                <a:srgbClr val="CEFFE8"/>
              </a:solidFill>
              <a:latin typeface="Source Sans Pro Bold"/>
            </a:endParaRPr>
          </a:p>
        </p:txBody>
      </p:sp>
      <p:sp>
        <p:nvSpPr>
          <p:cNvPr id="4" name="TextBox 4"/>
          <p:cNvSpPr txBox="1"/>
          <p:nvPr/>
        </p:nvSpPr>
        <p:spPr>
          <a:xfrm>
            <a:off x="1727504" y="2252373"/>
            <a:ext cx="14652010" cy="1683346"/>
          </a:xfrm>
          <a:prstGeom prst="rect">
            <a:avLst/>
          </a:prstGeom>
        </p:spPr>
        <p:txBody>
          <a:bodyPr wrap="square" lIns="0" tIns="0" rIns="0" bIns="0" rtlCol="0" anchor="t">
            <a:spAutoFit/>
          </a:bodyPr>
          <a:lstStyle/>
          <a:p>
            <a:pPr algn="ctr">
              <a:lnSpc>
                <a:spcPts val="15000"/>
              </a:lnSpc>
            </a:pPr>
            <a:r>
              <a:rPr lang="en-US" sz="6600" dirty="0" err="1">
                <a:solidFill>
                  <a:srgbClr val="000000"/>
                </a:solidFill>
                <a:latin typeface="Source Sans Pro Bold"/>
              </a:rPr>
              <a:t>Keuzevrijheid</a:t>
            </a:r>
            <a:r>
              <a:rPr lang="en-US" sz="6600" dirty="0">
                <a:solidFill>
                  <a:srgbClr val="000000"/>
                </a:solidFill>
                <a:latin typeface="Source Sans Pro Bold"/>
              </a:rPr>
              <a:t>: </a:t>
            </a:r>
            <a:r>
              <a:rPr lang="en-US" sz="6600" dirty="0" err="1">
                <a:solidFill>
                  <a:srgbClr val="000000"/>
                </a:solidFill>
                <a:latin typeface="Source Sans Pro Bold"/>
              </a:rPr>
              <a:t>rechten</a:t>
            </a:r>
            <a:r>
              <a:rPr lang="en-US" sz="6600" dirty="0">
                <a:solidFill>
                  <a:srgbClr val="000000"/>
                </a:solidFill>
                <a:latin typeface="Source Sans Pro Bold"/>
              </a:rPr>
              <a:t> &amp; </a:t>
            </a:r>
            <a:r>
              <a:rPr lang="en-US" sz="6600" dirty="0" err="1">
                <a:solidFill>
                  <a:srgbClr val="000000"/>
                </a:solidFill>
                <a:latin typeface="Source Sans Pro Bold"/>
              </a:rPr>
              <a:t>verschillen</a:t>
            </a:r>
            <a:endParaRPr lang="en-US" sz="6600" dirty="0">
              <a:solidFill>
                <a:srgbClr val="000000"/>
              </a:solidFill>
              <a:latin typeface="Source Sans Pro Bold"/>
            </a:endParaRPr>
          </a:p>
        </p:txBody>
      </p:sp>
      <p:grpSp>
        <p:nvGrpSpPr>
          <p:cNvPr id="5" name="Group 5"/>
          <p:cNvGrpSpPr/>
          <p:nvPr/>
        </p:nvGrpSpPr>
        <p:grpSpPr>
          <a:xfrm>
            <a:off x="1983010" y="1734405"/>
            <a:ext cx="14548904" cy="3256693"/>
            <a:chOff x="0" y="0"/>
            <a:chExt cx="19398539" cy="9583403"/>
          </a:xfrm>
        </p:grpSpPr>
        <p:sp>
          <p:nvSpPr>
            <p:cNvPr id="6" name="AutoShape 6"/>
            <p:cNvSpPr/>
            <p:nvPr/>
          </p:nvSpPr>
          <p:spPr>
            <a:xfrm>
              <a:off x="22715" y="9560580"/>
              <a:ext cx="19353162" cy="0"/>
            </a:xfrm>
            <a:prstGeom prst="line">
              <a:avLst/>
            </a:prstGeom>
            <a:ln w="45323" cap="flat">
              <a:solidFill>
                <a:srgbClr val="DCCDFF"/>
              </a:solidFill>
              <a:prstDash val="solid"/>
              <a:headEnd type="none" w="sm" len="sm"/>
              <a:tailEnd type="none" w="sm" len="sm"/>
            </a:ln>
          </p:spPr>
          <p:txBody>
            <a:bodyPr/>
            <a:lstStyle/>
            <a:p>
              <a:endParaRPr lang="nl-NL"/>
            </a:p>
          </p:txBody>
        </p:sp>
        <p:sp>
          <p:nvSpPr>
            <p:cNvPr id="7" name="AutoShape 7"/>
            <p:cNvSpPr/>
            <p:nvPr/>
          </p:nvSpPr>
          <p:spPr>
            <a:xfrm flipV="1">
              <a:off x="22662" y="22715"/>
              <a:ext cx="19307786" cy="0"/>
            </a:xfrm>
            <a:prstGeom prst="line">
              <a:avLst/>
            </a:prstGeom>
            <a:ln w="45323" cap="flat">
              <a:solidFill>
                <a:srgbClr val="DCCDFF"/>
              </a:solidFill>
              <a:prstDash val="solid"/>
              <a:headEnd type="none" w="sm" len="sm"/>
              <a:tailEnd type="none" w="sm" len="sm"/>
            </a:ln>
          </p:spPr>
          <p:txBody>
            <a:bodyPr/>
            <a:lstStyle/>
            <a:p>
              <a:endParaRPr lang="nl-NL"/>
            </a:p>
          </p:txBody>
        </p:sp>
        <p:sp>
          <p:nvSpPr>
            <p:cNvPr id="8" name="AutoShape 8"/>
            <p:cNvSpPr/>
            <p:nvPr/>
          </p:nvSpPr>
          <p:spPr>
            <a:xfrm flipV="1">
              <a:off x="22662" y="54"/>
              <a:ext cx="22662" cy="9560772"/>
            </a:xfrm>
            <a:prstGeom prst="line">
              <a:avLst/>
            </a:prstGeom>
            <a:ln w="45323" cap="flat">
              <a:solidFill>
                <a:srgbClr val="DCCDFF"/>
              </a:solidFill>
              <a:prstDash val="solid"/>
              <a:headEnd type="none" w="sm" len="sm"/>
              <a:tailEnd type="none" w="sm" len="sm"/>
            </a:ln>
          </p:spPr>
          <p:txBody>
            <a:bodyPr/>
            <a:lstStyle/>
            <a:p>
              <a:endParaRPr lang="nl-NL"/>
            </a:p>
          </p:txBody>
        </p:sp>
        <p:sp>
          <p:nvSpPr>
            <p:cNvPr id="9" name="AutoShape 9"/>
            <p:cNvSpPr/>
            <p:nvPr/>
          </p:nvSpPr>
          <p:spPr>
            <a:xfrm flipH="1" flipV="1">
              <a:off x="19353162" y="108"/>
              <a:ext cx="22715" cy="9583241"/>
            </a:xfrm>
            <a:prstGeom prst="line">
              <a:avLst/>
            </a:prstGeom>
            <a:ln w="45323" cap="flat">
              <a:solidFill>
                <a:srgbClr val="DCCDFF"/>
              </a:solidFill>
              <a:prstDash val="solid"/>
              <a:headEnd type="none" w="sm" len="sm"/>
              <a:tailEnd type="none" w="sm" len="sm"/>
            </a:ln>
          </p:spPr>
          <p:txBody>
            <a:bodyPr/>
            <a:lstStyle/>
            <a:p>
              <a:endParaRPr lang="nl-NL"/>
            </a:p>
          </p:txBody>
        </p:sp>
      </p:grpSp>
      <p:grpSp>
        <p:nvGrpSpPr>
          <p:cNvPr id="10" name="Group 10"/>
          <p:cNvGrpSpPr/>
          <p:nvPr/>
        </p:nvGrpSpPr>
        <p:grpSpPr>
          <a:xfrm>
            <a:off x="1830610" y="1582005"/>
            <a:ext cx="14665496" cy="3028095"/>
            <a:chOff x="0" y="0"/>
            <a:chExt cx="19398539" cy="9583403"/>
          </a:xfrm>
        </p:grpSpPr>
        <p:sp>
          <p:nvSpPr>
            <p:cNvPr id="11" name="AutoShape 11"/>
            <p:cNvSpPr/>
            <p:nvPr/>
          </p:nvSpPr>
          <p:spPr>
            <a:xfrm>
              <a:off x="22715" y="9560580"/>
              <a:ext cx="19353162" cy="0"/>
            </a:xfrm>
            <a:prstGeom prst="line">
              <a:avLst/>
            </a:prstGeom>
            <a:ln w="45323" cap="flat">
              <a:solidFill>
                <a:srgbClr val="000000"/>
              </a:solidFill>
              <a:prstDash val="solid"/>
              <a:headEnd type="none" w="sm" len="sm"/>
              <a:tailEnd type="none" w="sm" len="sm"/>
            </a:ln>
          </p:spPr>
          <p:txBody>
            <a:bodyPr/>
            <a:lstStyle/>
            <a:p>
              <a:endParaRPr lang="nl-NL"/>
            </a:p>
          </p:txBody>
        </p:sp>
        <p:sp>
          <p:nvSpPr>
            <p:cNvPr id="12" name="AutoShape 12"/>
            <p:cNvSpPr/>
            <p:nvPr/>
          </p:nvSpPr>
          <p:spPr>
            <a:xfrm flipV="1">
              <a:off x="22662" y="22715"/>
              <a:ext cx="19307786" cy="0"/>
            </a:xfrm>
            <a:prstGeom prst="line">
              <a:avLst/>
            </a:prstGeom>
            <a:ln w="45323" cap="flat">
              <a:solidFill>
                <a:srgbClr val="000000"/>
              </a:solidFill>
              <a:prstDash val="solid"/>
              <a:headEnd type="none" w="sm" len="sm"/>
              <a:tailEnd type="none" w="sm" len="sm"/>
            </a:ln>
          </p:spPr>
          <p:txBody>
            <a:bodyPr/>
            <a:lstStyle/>
            <a:p>
              <a:endParaRPr lang="nl-NL"/>
            </a:p>
          </p:txBody>
        </p:sp>
        <p:sp>
          <p:nvSpPr>
            <p:cNvPr id="13" name="AutoShape 13"/>
            <p:cNvSpPr/>
            <p:nvPr/>
          </p:nvSpPr>
          <p:spPr>
            <a:xfrm flipV="1">
              <a:off x="22662" y="54"/>
              <a:ext cx="22662" cy="9560772"/>
            </a:xfrm>
            <a:prstGeom prst="line">
              <a:avLst/>
            </a:prstGeom>
            <a:ln w="45323" cap="flat">
              <a:solidFill>
                <a:srgbClr val="000000"/>
              </a:solidFill>
              <a:prstDash val="solid"/>
              <a:headEnd type="none" w="sm" len="sm"/>
              <a:tailEnd type="none" w="sm" len="sm"/>
            </a:ln>
          </p:spPr>
          <p:txBody>
            <a:bodyPr/>
            <a:lstStyle/>
            <a:p>
              <a:endParaRPr lang="nl-NL"/>
            </a:p>
          </p:txBody>
        </p:sp>
        <p:sp>
          <p:nvSpPr>
            <p:cNvPr id="14" name="AutoShape 14"/>
            <p:cNvSpPr/>
            <p:nvPr/>
          </p:nvSpPr>
          <p:spPr>
            <a:xfrm flipH="1" flipV="1">
              <a:off x="19353162" y="108"/>
              <a:ext cx="22715" cy="9583241"/>
            </a:xfrm>
            <a:prstGeom prst="line">
              <a:avLst/>
            </a:prstGeom>
            <a:ln w="45323" cap="flat">
              <a:solidFill>
                <a:srgbClr val="000000"/>
              </a:solidFill>
              <a:prstDash val="solid"/>
              <a:headEnd type="none" w="sm" len="sm"/>
              <a:tailEnd type="none" w="sm" len="sm"/>
            </a:ln>
          </p:spPr>
          <p:txBody>
            <a:bodyPr/>
            <a:lstStyle/>
            <a:p>
              <a:endParaRPr lang="nl-NL"/>
            </a:p>
          </p:txBody>
        </p:sp>
      </p:grpSp>
      <p:grpSp>
        <p:nvGrpSpPr>
          <p:cNvPr id="15" name="Group 15"/>
          <p:cNvGrpSpPr/>
          <p:nvPr/>
        </p:nvGrpSpPr>
        <p:grpSpPr>
          <a:xfrm>
            <a:off x="-139644" y="38100"/>
            <a:ext cx="18427644" cy="10248900"/>
            <a:chOff x="0" y="0"/>
            <a:chExt cx="4913579" cy="2814838"/>
          </a:xfrm>
        </p:grpSpPr>
        <p:sp>
          <p:nvSpPr>
            <p:cNvPr id="16" name="Freeform 16"/>
            <p:cNvSpPr/>
            <p:nvPr/>
          </p:nvSpPr>
          <p:spPr>
            <a:xfrm>
              <a:off x="0" y="0"/>
              <a:ext cx="4913579" cy="2814838"/>
            </a:xfrm>
            <a:custGeom>
              <a:avLst/>
              <a:gdLst/>
              <a:ahLst/>
              <a:cxnLst/>
              <a:rect l="l" t="t" r="r" b="b"/>
              <a:pathLst>
                <a:path w="4913579" h="2814838">
                  <a:moveTo>
                    <a:pt x="0" y="0"/>
                  </a:moveTo>
                  <a:lnTo>
                    <a:pt x="4913579" y="0"/>
                  </a:lnTo>
                  <a:lnTo>
                    <a:pt x="4913579"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17" name="TextBox 17"/>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pic>
        <p:nvPicPr>
          <p:cNvPr id="20" name="Afbeelding 19" descr="Afbeelding met tekst, Lettertype, logo, Graphics&#10;&#10;Automatisch gegenereerde beschrijving">
            <a:extLst>
              <a:ext uri="{FF2B5EF4-FFF2-40B4-BE49-F238E27FC236}">
                <a16:creationId xmlns:a16="http://schemas.microsoft.com/office/drawing/2014/main" id="{F40EA4DE-FE70-F204-586F-C4BA1E4CAC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8610" y="7205353"/>
            <a:ext cx="7312152" cy="1773936"/>
          </a:xfrm>
          <a:prstGeom prst="rect">
            <a:avLst/>
          </a:prstGeom>
        </p:spPr>
      </p:pic>
      <p:pic>
        <p:nvPicPr>
          <p:cNvPr id="22" name="Afbeelding 21" descr="Afbeelding met tekst, Lettertype, logo, Graphics&#10;&#10;Automatisch gegenereerde beschrijving">
            <a:extLst>
              <a:ext uri="{FF2B5EF4-FFF2-40B4-BE49-F238E27FC236}">
                <a16:creationId xmlns:a16="http://schemas.microsoft.com/office/drawing/2014/main" id="{9AE82870-7598-DDE0-3B0A-7018A6A8C2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6828043"/>
            <a:ext cx="7287801" cy="2837384"/>
          </a:xfrm>
          <a:prstGeom prst="rect">
            <a:avLst/>
          </a:prstGeom>
        </p:spPr>
      </p:pic>
      <p:sp>
        <p:nvSpPr>
          <p:cNvPr id="18" name="TextBox 12">
            <a:extLst>
              <a:ext uri="{FF2B5EF4-FFF2-40B4-BE49-F238E27FC236}">
                <a16:creationId xmlns:a16="http://schemas.microsoft.com/office/drawing/2014/main" id="{43C3FD23-0BAB-A640-6E80-386CB7A13149}"/>
              </a:ext>
            </a:extLst>
          </p:cNvPr>
          <p:cNvSpPr txBox="1"/>
          <p:nvPr/>
        </p:nvSpPr>
        <p:spPr>
          <a:xfrm>
            <a:off x="1962744" y="5347671"/>
            <a:ext cx="14543494" cy="1661993"/>
          </a:xfrm>
          <a:prstGeom prst="rect">
            <a:avLst/>
          </a:prstGeom>
        </p:spPr>
        <p:txBody>
          <a:bodyPr wrap="square" lIns="0" tIns="0" rIns="0" bIns="0" rtlCol="0" anchor="t">
            <a:spAutoFit/>
          </a:bodyPr>
          <a:lstStyle/>
          <a:p>
            <a:pPr marR="0" algn="l" rtl="0"/>
            <a:r>
              <a:rPr lang="nl-NL" sz="3600" b="0" i="1" u="none" strike="noStrike" baseline="30000" dirty="0">
                <a:solidFill>
                  <a:srgbClr val="000000"/>
                </a:solidFill>
                <a:latin typeface="Source Sans Pro Light" panose="020B0403030403020204" pitchFamily="34" charset="0"/>
              </a:rPr>
              <a:t>De lessenreeks is ontwikkeld door Fier, en mogelijk gemaakt door </a:t>
            </a:r>
            <a:r>
              <a:rPr lang="nl-NL" sz="3600" b="0" i="1" u="none" strike="noStrike" baseline="30000" dirty="0" err="1">
                <a:solidFill>
                  <a:srgbClr val="000000"/>
                </a:solidFill>
                <a:latin typeface="Source Sans Pro Light" panose="020B0403030403020204" pitchFamily="34" charset="0"/>
              </a:rPr>
              <a:t>ZonMw</a:t>
            </a:r>
            <a:r>
              <a:rPr lang="nl-NL" sz="3600" b="0" i="1" u="none" strike="noStrike" baseline="30000" dirty="0">
                <a:solidFill>
                  <a:srgbClr val="000000"/>
                </a:solidFill>
                <a:latin typeface="Source Sans Pro Light" panose="020B0403030403020204" pitchFamily="34" charset="0"/>
              </a:rPr>
              <a:t> als aanvullende subsidie op het praktijkonderzoek (M)eer Zien. Het onderzoek (M)eer Zien is een samenwerking tussen Fier, Sterk Huis, Landelijk</a:t>
            </a:r>
          </a:p>
          <a:p>
            <a:pPr marR="0" algn="l" rtl="0"/>
            <a:r>
              <a:rPr lang="nl-NL" sz="3600" b="0" i="1" u="none" strike="noStrike" baseline="30000" dirty="0">
                <a:solidFill>
                  <a:srgbClr val="000000"/>
                </a:solidFill>
                <a:latin typeface="Source Sans Pro Light" panose="020B0403030403020204" pitchFamily="34" charset="0"/>
              </a:rPr>
              <a:t>Knooppunt Huwelijksdwang en Achterlating en Hogeschool Leiden. Kijk voor meer informatie over dit onderzoek op </a:t>
            </a:r>
            <a:r>
              <a:rPr lang="nl-NL" sz="3600" b="0" i="1" u="none" strike="noStrike" baseline="30000" dirty="0">
                <a:solidFill>
                  <a:srgbClr val="000000"/>
                </a:solidFill>
                <a:latin typeface="Source Sans Pro Light" panose="020B0403030403020204" pitchFamily="34" charset="0"/>
                <a:hlinkClick r:id="rId4"/>
              </a:rPr>
              <a:t>www.fier.nl/schadelijke-praktijken</a:t>
            </a:r>
            <a:r>
              <a:rPr lang="nl-NL" sz="3600" b="0" i="1" u="none" strike="noStrike" baseline="30000" dirty="0">
                <a:solidFill>
                  <a:srgbClr val="000000"/>
                </a:solidFill>
                <a:latin typeface="Source Sans Pro Light" panose="020B0403030403020204" pitchFamily="34" charset="0"/>
              </a:rPr>
              <a:t>.</a:t>
            </a:r>
            <a:endParaRPr lang="en-US" sz="4400" dirty="0">
              <a:solidFill>
                <a:srgbClr val="000000"/>
              </a:solidFill>
              <a:latin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CCDFF"/>
        </a:solidFill>
        <a:effectLst/>
      </p:bgPr>
    </p:bg>
    <p:spTree>
      <p:nvGrpSpPr>
        <p:cNvPr id="1" name=""/>
        <p:cNvGrpSpPr/>
        <p:nvPr/>
      </p:nvGrpSpPr>
      <p:grpSpPr>
        <a:xfrm>
          <a:off x="0" y="0"/>
          <a:ext cx="0" cy="0"/>
          <a:chOff x="0" y="0"/>
          <a:chExt cx="0" cy="0"/>
        </a:xfrm>
      </p:grpSpPr>
      <p:grpSp>
        <p:nvGrpSpPr>
          <p:cNvPr id="2" name="Group 2"/>
          <p:cNvGrpSpPr/>
          <p:nvPr/>
        </p:nvGrpSpPr>
        <p:grpSpPr>
          <a:xfrm rot="-210533">
            <a:off x="7817736" y="3246625"/>
            <a:ext cx="9464962" cy="6473360"/>
            <a:chOff x="0" y="0"/>
            <a:chExt cx="4596703" cy="3143817"/>
          </a:xfrm>
        </p:grpSpPr>
        <p:sp>
          <p:nvSpPr>
            <p:cNvPr id="3" name="Freeform 3"/>
            <p:cNvSpPr/>
            <p:nvPr/>
          </p:nvSpPr>
          <p:spPr>
            <a:xfrm>
              <a:off x="0" y="0"/>
              <a:ext cx="4596702" cy="3143817"/>
            </a:xfrm>
            <a:custGeom>
              <a:avLst/>
              <a:gdLst/>
              <a:ahLst/>
              <a:cxnLst/>
              <a:rect l="l" t="t" r="r" b="b"/>
              <a:pathLst>
                <a:path w="4596702" h="3143817">
                  <a:moveTo>
                    <a:pt x="0" y="0"/>
                  </a:moveTo>
                  <a:lnTo>
                    <a:pt x="4596702" y="0"/>
                  </a:lnTo>
                  <a:lnTo>
                    <a:pt x="4596702" y="3143817"/>
                  </a:lnTo>
                  <a:lnTo>
                    <a:pt x="0" y="3143817"/>
                  </a:lnTo>
                  <a:close/>
                </a:path>
              </a:pathLst>
            </a:custGeom>
            <a:solidFill>
              <a:srgbClr val="CEFFE8"/>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5" name="Freeform 5"/>
          <p:cNvSpPr/>
          <p:nvPr/>
        </p:nvSpPr>
        <p:spPr>
          <a:xfrm>
            <a:off x="8071808" y="3218848"/>
            <a:ext cx="8956817" cy="6473360"/>
          </a:xfrm>
          <a:custGeom>
            <a:avLst/>
            <a:gdLst/>
            <a:ahLst/>
            <a:cxnLst/>
            <a:rect l="l" t="t" r="r" b="b"/>
            <a:pathLst>
              <a:path w="8956817" h="6473360">
                <a:moveTo>
                  <a:pt x="0" y="0"/>
                </a:moveTo>
                <a:lnTo>
                  <a:pt x="8956817" y="0"/>
                </a:lnTo>
                <a:lnTo>
                  <a:pt x="8956817" y="6473360"/>
                </a:lnTo>
                <a:lnTo>
                  <a:pt x="0" y="6473360"/>
                </a:lnTo>
                <a:lnTo>
                  <a:pt x="0" y="0"/>
                </a:lnTo>
                <a:close/>
              </a:path>
            </a:pathLst>
          </a:custGeom>
          <a:blipFill>
            <a:blip r:embed="rId2"/>
            <a:stretch>
              <a:fillRect t="-60371" b="-41252"/>
            </a:stretch>
          </a:blipFill>
        </p:spPr>
        <p:txBody>
          <a:bodyPr/>
          <a:lstStyle/>
          <a:p>
            <a:endParaRPr lang="nl-NL"/>
          </a:p>
        </p:txBody>
      </p:sp>
      <p:grpSp>
        <p:nvGrpSpPr>
          <p:cNvPr id="6" name="Group 6"/>
          <p:cNvGrpSpPr/>
          <p:nvPr/>
        </p:nvGrpSpPr>
        <p:grpSpPr>
          <a:xfrm>
            <a:off x="7952635" y="3126382"/>
            <a:ext cx="9196354" cy="6713844"/>
            <a:chOff x="0" y="0"/>
            <a:chExt cx="4466252" cy="3260610"/>
          </a:xfrm>
        </p:grpSpPr>
        <p:sp>
          <p:nvSpPr>
            <p:cNvPr id="7" name="Freeform 7"/>
            <p:cNvSpPr/>
            <p:nvPr/>
          </p:nvSpPr>
          <p:spPr>
            <a:xfrm>
              <a:off x="0" y="0"/>
              <a:ext cx="4466252" cy="3260610"/>
            </a:xfrm>
            <a:custGeom>
              <a:avLst/>
              <a:gdLst/>
              <a:ahLst/>
              <a:cxnLst/>
              <a:rect l="l" t="t" r="r" b="b"/>
              <a:pathLst>
                <a:path w="4466252" h="3260610">
                  <a:moveTo>
                    <a:pt x="0" y="0"/>
                  </a:moveTo>
                  <a:lnTo>
                    <a:pt x="4466252" y="0"/>
                  </a:lnTo>
                  <a:lnTo>
                    <a:pt x="4466252" y="3260610"/>
                  </a:lnTo>
                  <a:lnTo>
                    <a:pt x="0" y="3260610"/>
                  </a:lnTo>
                  <a:close/>
                </a:path>
              </a:pathLst>
            </a:custGeom>
            <a:solidFill>
              <a:srgbClr val="000000">
                <a:alpha val="0"/>
              </a:srgbClr>
            </a:solidFill>
            <a:ln w="28575" cap="sq">
              <a:solidFill>
                <a:srgbClr val="000000"/>
              </a:solidFill>
              <a:prstDash val="solid"/>
              <a:miter/>
            </a:ln>
          </p:spPr>
          <p:txBody>
            <a:bodyPr/>
            <a:lstStyle/>
            <a:p>
              <a:endParaRPr lang="nl-NL"/>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9" name="Group 9"/>
          <p:cNvGrpSpPr/>
          <p:nvPr/>
        </p:nvGrpSpPr>
        <p:grpSpPr>
          <a:xfrm>
            <a:off x="8213050" y="3305468"/>
            <a:ext cx="8694241" cy="6258587"/>
            <a:chOff x="0" y="0"/>
            <a:chExt cx="4222398" cy="3039512"/>
          </a:xfrm>
        </p:grpSpPr>
        <p:sp>
          <p:nvSpPr>
            <p:cNvPr id="10" name="Freeform 10"/>
            <p:cNvSpPr/>
            <p:nvPr/>
          </p:nvSpPr>
          <p:spPr>
            <a:xfrm>
              <a:off x="0" y="0"/>
              <a:ext cx="4222398" cy="3039512"/>
            </a:xfrm>
            <a:custGeom>
              <a:avLst/>
              <a:gdLst/>
              <a:ahLst/>
              <a:cxnLst/>
              <a:rect l="l" t="t" r="r" b="b"/>
              <a:pathLst>
                <a:path w="4222398" h="3039512">
                  <a:moveTo>
                    <a:pt x="0" y="0"/>
                  </a:moveTo>
                  <a:lnTo>
                    <a:pt x="4222398" y="0"/>
                  </a:lnTo>
                  <a:lnTo>
                    <a:pt x="4222398" y="3039512"/>
                  </a:lnTo>
                  <a:lnTo>
                    <a:pt x="0" y="3039512"/>
                  </a:lnTo>
                  <a:close/>
                </a:path>
              </a:pathLst>
            </a:custGeom>
            <a:solidFill>
              <a:srgbClr val="000000">
                <a:alpha val="0"/>
              </a:srgbClr>
            </a:solidFill>
            <a:ln w="28575" cap="sq">
              <a:solidFill>
                <a:srgbClr val="000000"/>
              </a:solidFill>
              <a:prstDash val="solid"/>
              <a:miter/>
            </a:ln>
          </p:spPr>
          <p:txBody>
            <a:bodyPr/>
            <a:lstStyle/>
            <a:p>
              <a:endParaRPr lang="nl-NL"/>
            </a:p>
          </p:txBody>
        </p:sp>
        <p:sp>
          <p:nvSpPr>
            <p:cNvPr id="11" name="TextBox 11"/>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12" name="Group 12"/>
          <p:cNvGrpSpPr/>
          <p:nvPr/>
        </p:nvGrpSpPr>
        <p:grpSpPr>
          <a:xfrm>
            <a:off x="1028700" y="8220832"/>
            <a:ext cx="1407299" cy="1343222"/>
            <a:chOff x="0" y="0"/>
            <a:chExt cx="370647" cy="353771"/>
          </a:xfrm>
        </p:grpSpPr>
        <p:sp>
          <p:nvSpPr>
            <p:cNvPr id="13" name="Freeform 13"/>
            <p:cNvSpPr/>
            <p:nvPr/>
          </p:nvSpPr>
          <p:spPr>
            <a:xfrm>
              <a:off x="0" y="0"/>
              <a:ext cx="370647" cy="353771"/>
            </a:xfrm>
            <a:custGeom>
              <a:avLst/>
              <a:gdLst/>
              <a:ahLst/>
              <a:cxnLst/>
              <a:rect l="l" t="t" r="r" b="b"/>
              <a:pathLst>
                <a:path w="370647" h="353771">
                  <a:moveTo>
                    <a:pt x="0" y="0"/>
                  </a:moveTo>
                  <a:lnTo>
                    <a:pt x="370647" y="0"/>
                  </a:lnTo>
                  <a:lnTo>
                    <a:pt x="370647" y="353771"/>
                  </a:lnTo>
                  <a:lnTo>
                    <a:pt x="0" y="353771"/>
                  </a:lnTo>
                  <a:close/>
                </a:path>
              </a:pathLst>
            </a:custGeom>
            <a:solidFill>
              <a:srgbClr val="CEFFE8"/>
            </a:solidFill>
          </p:spPr>
          <p:txBody>
            <a:bodyPr/>
            <a:lstStyle/>
            <a:p>
              <a:endParaRPr lang="nl-NL"/>
            </a:p>
          </p:txBody>
        </p:sp>
        <p:sp>
          <p:nvSpPr>
            <p:cNvPr id="14" name="TextBox 1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15" name="TextBox 15"/>
          <p:cNvSpPr txBox="1"/>
          <p:nvPr/>
        </p:nvSpPr>
        <p:spPr>
          <a:xfrm>
            <a:off x="997526" y="789069"/>
            <a:ext cx="16713967" cy="2071750"/>
          </a:xfrm>
          <a:prstGeom prst="rect">
            <a:avLst/>
          </a:prstGeom>
        </p:spPr>
        <p:txBody>
          <a:bodyPr lIns="0" tIns="0" rIns="0" bIns="0" rtlCol="0" anchor="t">
            <a:spAutoFit/>
          </a:bodyPr>
          <a:lstStyle/>
          <a:p>
            <a:pPr>
              <a:lnSpc>
                <a:spcPts val="8158"/>
              </a:lnSpc>
            </a:pPr>
            <a:r>
              <a:rPr lang="en-US" sz="6799">
                <a:solidFill>
                  <a:srgbClr val="DCCDFF"/>
                </a:solidFill>
                <a:latin typeface="Source Sans Pro Bold"/>
              </a:rPr>
              <a:t>Brainstorm: eigen keuze, wat houdt dat eigenlijk in?</a:t>
            </a:r>
          </a:p>
        </p:txBody>
      </p:sp>
      <p:sp>
        <p:nvSpPr>
          <p:cNvPr id="16" name="TextBox 16"/>
          <p:cNvSpPr txBox="1"/>
          <p:nvPr/>
        </p:nvSpPr>
        <p:spPr>
          <a:xfrm>
            <a:off x="958333" y="749876"/>
            <a:ext cx="16713967" cy="2071750"/>
          </a:xfrm>
          <a:prstGeom prst="rect">
            <a:avLst/>
          </a:prstGeom>
        </p:spPr>
        <p:txBody>
          <a:bodyPr lIns="0" tIns="0" rIns="0" bIns="0" rtlCol="0" anchor="t">
            <a:spAutoFit/>
          </a:bodyPr>
          <a:lstStyle/>
          <a:p>
            <a:pPr>
              <a:lnSpc>
                <a:spcPts val="8158"/>
              </a:lnSpc>
            </a:pPr>
            <a:r>
              <a:rPr lang="en-US" sz="6799">
                <a:solidFill>
                  <a:srgbClr val="CEFFE8"/>
                </a:solidFill>
                <a:latin typeface="Source Sans Pro Bold"/>
              </a:rPr>
              <a:t>Brainstorm: eigen keuze, wat houdt dat eigenlijk in?</a:t>
            </a:r>
          </a:p>
        </p:txBody>
      </p:sp>
      <p:sp>
        <p:nvSpPr>
          <p:cNvPr id="17" name="TextBox 17"/>
          <p:cNvSpPr txBox="1"/>
          <p:nvPr/>
        </p:nvSpPr>
        <p:spPr>
          <a:xfrm>
            <a:off x="912137" y="749876"/>
            <a:ext cx="16713967" cy="2071750"/>
          </a:xfrm>
          <a:prstGeom prst="rect">
            <a:avLst/>
          </a:prstGeom>
        </p:spPr>
        <p:txBody>
          <a:bodyPr lIns="0" tIns="0" rIns="0" bIns="0" rtlCol="0" anchor="t">
            <a:spAutoFit/>
          </a:bodyPr>
          <a:lstStyle/>
          <a:p>
            <a:pPr>
              <a:lnSpc>
                <a:spcPts val="8158"/>
              </a:lnSpc>
            </a:pPr>
            <a:r>
              <a:rPr lang="en-US" sz="6799">
                <a:solidFill>
                  <a:srgbClr val="000000"/>
                </a:solidFill>
                <a:latin typeface="Source Sans Pro Bold"/>
              </a:rPr>
              <a:t>Brainstorm: eigen keuze, wat houdt dat eigenlijk in?</a:t>
            </a:r>
          </a:p>
        </p:txBody>
      </p:sp>
      <p:sp>
        <p:nvSpPr>
          <p:cNvPr id="18" name="TextBox 18"/>
          <p:cNvSpPr txBox="1"/>
          <p:nvPr/>
        </p:nvSpPr>
        <p:spPr>
          <a:xfrm>
            <a:off x="912137" y="3171223"/>
            <a:ext cx="6050418" cy="1736725"/>
          </a:xfrm>
          <a:prstGeom prst="rect">
            <a:avLst/>
          </a:prstGeom>
        </p:spPr>
        <p:txBody>
          <a:bodyPr lIns="0" tIns="0" rIns="0" bIns="0" rtlCol="0" anchor="t">
            <a:spAutoFit/>
          </a:bodyPr>
          <a:lstStyle/>
          <a:p>
            <a:pPr>
              <a:lnSpc>
                <a:spcPts val="3499"/>
              </a:lnSpc>
            </a:pPr>
            <a:r>
              <a:rPr lang="en-US" sz="2499">
                <a:solidFill>
                  <a:srgbClr val="000000"/>
                </a:solidFill>
                <a:latin typeface="Source Sans Pro"/>
              </a:rPr>
              <a:t>Wat betekent het recht op ‘eigen keuze’ binnen Nederland (volgens de wet)? Wat mag jij als persoon doen en zeggen? </a:t>
            </a:r>
          </a:p>
          <a:p>
            <a:pPr>
              <a:lnSpc>
                <a:spcPts val="3499"/>
              </a:lnSpc>
              <a:spcBef>
                <a:spcPct val="0"/>
              </a:spcBef>
            </a:pPr>
            <a:endParaRPr lang="en-US" sz="2499">
              <a:solidFill>
                <a:srgbClr val="000000"/>
              </a:solidFill>
              <a:latin typeface="Source Sans Pro"/>
            </a:endParaRPr>
          </a:p>
        </p:txBody>
      </p:sp>
      <p:sp>
        <p:nvSpPr>
          <p:cNvPr id="19" name="TextBox 19"/>
          <p:cNvSpPr txBox="1"/>
          <p:nvPr/>
        </p:nvSpPr>
        <p:spPr>
          <a:xfrm>
            <a:off x="1223432" y="8186321"/>
            <a:ext cx="1017836" cy="1269369"/>
          </a:xfrm>
          <a:prstGeom prst="rect">
            <a:avLst/>
          </a:prstGeom>
        </p:spPr>
        <p:txBody>
          <a:bodyPr lIns="0" tIns="0" rIns="0" bIns="0" rtlCol="0" anchor="t">
            <a:spAutoFit/>
          </a:bodyPr>
          <a:lstStyle/>
          <a:p>
            <a:pPr algn="ctr">
              <a:lnSpc>
                <a:spcPts val="10359"/>
              </a:lnSpc>
              <a:spcBef>
                <a:spcPct val="0"/>
              </a:spcBef>
            </a:pPr>
            <a:r>
              <a:rPr lang="en-US" sz="7399">
                <a:solidFill>
                  <a:srgbClr val="D9701F"/>
                </a:solidFill>
                <a:latin typeface="TT Commons Pro Bold"/>
              </a:rPr>
              <a:t>#1</a:t>
            </a:r>
          </a:p>
        </p:txBody>
      </p:sp>
      <p:grpSp>
        <p:nvGrpSpPr>
          <p:cNvPr id="20" name="Group 20"/>
          <p:cNvGrpSpPr/>
          <p:nvPr/>
        </p:nvGrpSpPr>
        <p:grpSpPr>
          <a:xfrm>
            <a:off x="1094851" y="8307190"/>
            <a:ext cx="1432268" cy="1385018"/>
            <a:chOff x="0" y="0"/>
            <a:chExt cx="695587" cy="672640"/>
          </a:xfrm>
        </p:grpSpPr>
        <p:sp>
          <p:nvSpPr>
            <p:cNvPr id="21" name="Freeform 21"/>
            <p:cNvSpPr/>
            <p:nvPr/>
          </p:nvSpPr>
          <p:spPr>
            <a:xfrm>
              <a:off x="0" y="0"/>
              <a:ext cx="695587" cy="672640"/>
            </a:xfrm>
            <a:custGeom>
              <a:avLst/>
              <a:gdLst/>
              <a:ahLst/>
              <a:cxnLst/>
              <a:rect l="l" t="t" r="r" b="b"/>
              <a:pathLst>
                <a:path w="695587" h="672640">
                  <a:moveTo>
                    <a:pt x="0" y="0"/>
                  </a:moveTo>
                  <a:lnTo>
                    <a:pt x="695587" y="0"/>
                  </a:lnTo>
                  <a:lnTo>
                    <a:pt x="695587" y="672640"/>
                  </a:lnTo>
                  <a:lnTo>
                    <a:pt x="0" y="672640"/>
                  </a:lnTo>
                  <a:close/>
                </a:path>
              </a:pathLst>
            </a:custGeom>
            <a:solidFill>
              <a:srgbClr val="000000">
                <a:alpha val="0"/>
              </a:srgbClr>
            </a:solidFill>
            <a:ln w="19050" cap="sq">
              <a:solidFill>
                <a:srgbClr val="000000"/>
              </a:solidFill>
              <a:prstDash val="solid"/>
              <a:miter/>
            </a:ln>
          </p:spPr>
          <p:txBody>
            <a:bodyPr/>
            <a:lstStyle/>
            <a:p>
              <a:endParaRPr lang="nl-NL"/>
            </a:p>
          </p:txBody>
        </p:sp>
        <p:sp>
          <p:nvSpPr>
            <p:cNvPr id="22" name="TextBox 22"/>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pic>
        <p:nvPicPr>
          <p:cNvPr id="23" name="Afbeelding 22" descr="Afbeelding met symbool&#10;&#10;Automatisch gegenereerde beschrijving">
            <a:extLst>
              <a:ext uri="{FF2B5EF4-FFF2-40B4-BE49-F238E27FC236}">
                <a16:creationId xmlns:a16="http://schemas.microsoft.com/office/drawing/2014/main" id="{A29DA68A-D759-B458-790B-79A2FFD81E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0479" y="8572977"/>
            <a:ext cx="853444" cy="85344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36715" y="939794"/>
            <a:ext cx="16713967" cy="2071750"/>
          </a:xfrm>
          <a:prstGeom prst="rect">
            <a:avLst/>
          </a:prstGeom>
        </p:spPr>
        <p:txBody>
          <a:bodyPr lIns="0" tIns="0" rIns="0" bIns="0" rtlCol="0" anchor="t">
            <a:spAutoFit/>
          </a:bodyPr>
          <a:lstStyle/>
          <a:p>
            <a:pPr>
              <a:lnSpc>
                <a:spcPts val="8158"/>
              </a:lnSpc>
            </a:pPr>
            <a:r>
              <a:rPr lang="en-US" sz="6799">
                <a:solidFill>
                  <a:srgbClr val="DCCDFF"/>
                </a:solidFill>
                <a:latin typeface="Source Sans Pro Bold"/>
              </a:rPr>
              <a:t>Wat is keuzevrijheid? Mag ik dan lekker alles doen wat ik zelf wil? </a:t>
            </a:r>
          </a:p>
        </p:txBody>
      </p:sp>
      <p:sp>
        <p:nvSpPr>
          <p:cNvPr id="6" name="TextBox 6"/>
          <p:cNvSpPr txBox="1"/>
          <p:nvPr/>
        </p:nvSpPr>
        <p:spPr>
          <a:xfrm>
            <a:off x="1090482" y="899382"/>
            <a:ext cx="16713967" cy="2071750"/>
          </a:xfrm>
          <a:prstGeom prst="rect">
            <a:avLst/>
          </a:prstGeom>
        </p:spPr>
        <p:txBody>
          <a:bodyPr lIns="0" tIns="0" rIns="0" bIns="0" rtlCol="0" anchor="t">
            <a:spAutoFit/>
          </a:bodyPr>
          <a:lstStyle/>
          <a:p>
            <a:pPr>
              <a:lnSpc>
                <a:spcPts val="8158"/>
              </a:lnSpc>
            </a:pPr>
            <a:r>
              <a:rPr lang="en-US" sz="6799">
                <a:solidFill>
                  <a:srgbClr val="CEFFE8"/>
                </a:solidFill>
                <a:latin typeface="Source Sans Pro Bold"/>
              </a:rPr>
              <a:t>Wat is keuzevrijheid? Mag ik dan lekker alles doen wat ik zelf wil? </a:t>
            </a:r>
          </a:p>
        </p:txBody>
      </p:sp>
      <p:sp>
        <p:nvSpPr>
          <p:cNvPr id="7" name="TextBox 7"/>
          <p:cNvSpPr txBox="1"/>
          <p:nvPr/>
        </p:nvSpPr>
        <p:spPr>
          <a:xfrm>
            <a:off x="1028700" y="899382"/>
            <a:ext cx="16713967" cy="2071750"/>
          </a:xfrm>
          <a:prstGeom prst="rect">
            <a:avLst/>
          </a:prstGeom>
        </p:spPr>
        <p:txBody>
          <a:bodyPr lIns="0" tIns="0" rIns="0" bIns="0" rtlCol="0" anchor="t">
            <a:spAutoFit/>
          </a:bodyPr>
          <a:lstStyle/>
          <a:p>
            <a:pPr>
              <a:lnSpc>
                <a:spcPts val="8158"/>
              </a:lnSpc>
            </a:pPr>
            <a:r>
              <a:rPr lang="en-US" sz="6799">
                <a:solidFill>
                  <a:srgbClr val="000000"/>
                </a:solidFill>
                <a:latin typeface="Source Sans Pro Bold"/>
              </a:rPr>
              <a:t>Wat is keuzevrijheid? Mag ik dan lekker alles doen wat ik zelf wil? </a:t>
            </a:r>
          </a:p>
        </p:txBody>
      </p:sp>
      <p:grpSp>
        <p:nvGrpSpPr>
          <p:cNvPr id="8" name="Group 8"/>
          <p:cNvGrpSpPr/>
          <p:nvPr/>
        </p:nvGrpSpPr>
        <p:grpSpPr>
          <a:xfrm>
            <a:off x="572929" y="727742"/>
            <a:ext cx="16894173" cy="2573924"/>
            <a:chOff x="0" y="0"/>
            <a:chExt cx="2533919" cy="386057"/>
          </a:xfrm>
        </p:grpSpPr>
        <p:sp>
          <p:nvSpPr>
            <p:cNvPr id="9" name="Freeform 9"/>
            <p:cNvSpPr/>
            <p:nvPr/>
          </p:nvSpPr>
          <p:spPr>
            <a:xfrm>
              <a:off x="0" y="0"/>
              <a:ext cx="2533919" cy="386057"/>
            </a:xfrm>
            <a:custGeom>
              <a:avLst/>
              <a:gdLst/>
              <a:ahLst/>
              <a:cxnLst/>
              <a:rect l="l" t="t" r="r" b="b"/>
              <a:pathLst>
                <a:path w="2533919" h="386057">
                  <a:moveTo>
                    <a:pt x="0" y="0"/>
                  </a:moveTo>
                  <a:lnTo>
                    <a:pt x="2533919" y="0"/>
                  </a:lnTo>
                  <a:lnTo>
                    <a:pt x="2533919" y="386057"/>
                  </a:lnTo>
                  <a:lnTo>
                    <a:pt x="0" y="386057"/>
                  </a:lnTo>
                  <a:close/>
                </a:path>
              </a:pathLst>
            </a:custGeom>
            <a:solidFill>
              <a:srgbClr val="000000">
                <a:alpha val="0"/>
              </a:srgbClr>
            </a:solidFill>
            <a:ln w="19050" cap="sq">
              <a:solidFill>
                <a:srgbClr val="DCCDFF"/>
              </a:solidFill>
              <a:prstDash val="solid"/>
              <a:miter/>
            </a:ln>
          </p:spPr>
          <p:txBody>
            <a:bodyPr/>
            <a:lstStyle/>
            <a:p>
              <a:endParaRPr lang="nl-NL"/>
            </a:p>
          </p:txBody>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11" name="Group 11"/>
          <p:cNvGrpSpPr/>
          <p:nvPr/>
        </p:nvGrpSpPr>
        <p:grpSpPr>
          <a:xfrm>
            <a:off x="409642" y="568848"/>
            <a:ext cx="16849658" cy="2582440"/>
            <a:chOff x="0" y="0"/>
            <a:chExt cx="2527242" cy="387334"/>
          </a:xfrm>
        </p:grpSpPr>
        <p:sp>
          <p:nvSpPr>
            <p:cNvPr id="12" name="Freeform 12"/>
            <p:cNvSpPr/>
            <p:nvPr/>
          </p:nvSpPr>
          <p:spPr>
            <a:xfrm>
              <a:off x="0" y="0"/>
              <a:ext cx="2527242" cy="387334"/>
            </a:xfrm>
            <a:custGeom>
              <a:avLst/>
              <a:gdLst/>
              <a:ahLst/>
              <a:cxnLst/>
              <a:rect l="l" t="t" r="r" b="b"/>
              <a:pathLst>
                <a:path w="2527242" h="387334">
                  <a:moveTo>
                    <a:pt x="0" y="0"/>
                  </a:moveTo>
                  <a:lnTo>
                    <a:pt x="2527242" y="0"/>
                  </a:lnTo>
                  <a:lnTo>
                    <a:pt x="2527242" y="387334"/>
                  </a:lnTo>
                  <a:lnTo>
                    <a:pt x="0" y="387334"/>
                  </a:lnTo>
                  <a:close/>
                </a:path>
              </a:pathLst>
            </a:custGeom>
            <a:solidFill>
              <a:srgbClr val="000000">
                <a:alpha val="0"/>
              </a:srgbClr>
            </a:solidFill>
            <a:ln w="19050" cap="sq">
              <a:solidFill>
                <a:srgbClr val="000000"/>
              </a:solidFill>
              <a:prstDash val="solid"/>
              <a:miter/>
            </a:ln>
          </p:spPr>
          <p:txBody>
            <a:bodyPr/>
            <a:lstStyle/>
            <a:p>
              <a:endParaRPr lang="nl-NL"/>
            </a:p>
          </p:txBody>
        </p:sp>
        <p:sp>
          <p:nvSpPr>
            <p:cNvPr id="13" name="TextBox 13"/>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14" name="TextBox 14"/>
          <p:cNvSpPr txBox="1"/>
          <p:nvPr/>
        </p:nvSpPr>
        <p:spPr>
          <a:xfrm>
            <a:off x="572929" y="3683438"/>
            <a:ext cx="12522133" cy="5241925"/>
          </a:xfrm>
          <a:prstGeom prst="rect">
            <a:avLst/>
          </a:prstGeom>
        </p:spPr>
        <p:txBody>
          <a:bodyPr lIns="0" tIns="0" rIns="0" bIns="0" rtlCol="0" anchor="t">
            <a:spAutoFit/>
          </a:bodyPr>
          <a:lstStyle/>
          <a:p>
            <a:pPr>
              <a:lnSpc>
                <a:spcPts val="3499"/>
              </a:lnSpc>
            </a:pPr>
            <a:r>
              <a:rPr lang="en-US" sz="2499" dirty="0">
                <a:solidFill>
                  <a:srgbClr val="000000"/>
                </a:solidFill>
                <a:latin typeface="Source Sans Pro"/>
              </a:rPr>
              <a:t>Met </a:t>
            </a:r>
            <a:r>
              <a:rPr lang="en-US" sz="2499" dirty="0" err="1">
                <a:solidFill>
                  <a:srgbClr val="000000"/>
                </a:solidFill>
                <a:latin typeface="Source Sans Pro"/>
              </a:rPr>
              <a:t>vrijheid</a:t>
            </a:r>
            <a:r>
              <a:rPr lang="en-US" sz="2499" dirty="0">
                <a:solidFill>
                  <a:srgbClr val="000000"/>
                </a:solidFill>
                <a:latin typeface="Source Sans Pro"/>
              </a:rPr>
              <a:t> </a:t>
            </a:r>
            <a:r>
              <a:rPr lang="en-US" sz="2499" dirty="0" err="1">
                <a:solidFill>
                  <a:srgbClr val="000000"/>
                </a:solidFill>
                <a:latin typeface="Source Sans Pro"/>
              </a:rPr>
              <a:t>wordt</a:t>
            </a:r>
            <a:r>
              <a:rPr lang="en-US" sz="2499" dirty="0">
                <a:solidFill>
                  <a:srgbClr val="000000"/>
                </a:solidFill>
                <a:latin typeface="Source Sans Pro"/>
              </a:rPr>
              <a:t> </a:t>
            </a:r>
            <a:r>
              <a:rPr lang="en-US" sz="2499" dirty="0" err="1">
                <a:solidFill>
                  <a:srgbClr val="000000"/>
                </a:solidFill>
                <a:latin typeface="Source Sans Pro"/>
              </a:rPr>
              <a:t>bedoeld</a:t>
            </a:r>
            <a:r>
              <a:rPr lang="en-US" sz="2499" dirty="0">
                <a:solidFill>
                  <a:srgbClr val="000000"/>
                </a:solidFill>
                <a:latin typeface="Source Sans Pro"/>
              </a:rPr>
              <a:t> </a:t>
            </a:r>
            <a:r>
              <a:rPr lang="en-US" sz="2499" dirty="0" err="1">
                <a:solidFill>
                  <a:srgbClr val="000000"/>
                </a:solidFill>
                <a:latin typeface="Source Sans Pro"/>
              </a:rPr>
              <a:t>dat</a:t>
            </a:r>
            <a:r>
              <a:rPr lang="en-US" sz="2499" dirty="0">
                <a:solidFill>
                  <a:srgbClr val="000000"/>
                </a:solidFill>
                <a:latin typeface="Source Sans Pro"/>
              </a:rPr>
              <a:t> </a:t>
            </a:r>
            <a:r>
              <a:rPr lang="en-US" sz="2499" dirty="0" err="1">
                <a:solidFill>
                  <a:srgbClr val="000000"/>
                </a:solidFill>
                <a:latin typeface="Source Sans Pro"/>
              </a:rPr>
              <a:t>niemand</a:t>
            </a:r>
            <a:r>
              <a:rPr lang="en-US" sz="2499" dirty="0">
                <a:solidFill>
                  <a:srgbClr val="000000"/>
                </a:solidFill>
                <a:latin typeface="Source Sans Pro"/>
              </a:rPr>
              <a:t> je </a:t>
            </a:r>
            <a:r>
              <a:rPr lang="en-US" sz="2499" dirty="0" err="1">
                <a:solidFill>
                  <a:srgbClr val="000000"/>
                </a:solidFill>
                <a:latin typeface="Source Sans Pro"/>
              </a:rPr>
              <a:t>tegenhoudt</a:t>
            </a:r>
            <a:r>
              <a:rPr lang="en-US" sz="2499" dirty="0">
                <a:solidFill>
                  <a:srgbClr val="000000"/>
                </a:solidFill>
                <a:latin typeface="Source Sans Pro"/>
              </a:rPr>
              <a:t> om </a:t>
            </a:r>
            <a:r>
              <a:rPr lang="en-US" sz="2499" dirty="0" err="1">
                <a:solidFill>
                  <a:srgbClr val="000000"/>
                </a:solidFill>
                <a:latin typeface="Source Sans Pro"/>
              </a:rPr>
              <a:t>iets</a:t>
            </a:r>
            <a:r>
              <a:rPr lang="en-US" sz="2499" dirty="0">
                <a:solidFill>
                  <a:srgbClr val="000000"/>
                </a:solidFill>
                <a:latin typeface="Source Sans Pro"/>
              </a:rPr>
              <a:t> </a:t>
            </a:r>
            <a:r>
              <a:rPr lang="en-US" sz="2499" dirty="0" err="1">
                <a:solidFill>
                  <a:srgbClr val="000000"/>
                </a:solidFill>
                <a:latin typeface="Source Sans Pro"/>
              </a:rPr>
              <a:t>te</a:t>
            </a:r>
            <a:r>
              <a:rPr lang="en-US" sz="2499" dirty="0">
                <a:solidFill>
                  <a:srgbClr val="000000"/>
                </a:solidFill>
                <a:latin typeface="Source Sans Pro"/>
              </a:rPr>
              <a:t> </a:t>
            </a:r>
            <a:r>
              <a:rPr lang="en-US" sz="2499" dirty="0" err="1">
                <a:solidFill>
                  <a:srgbClr val="000000"/>
                </a:solidFill>
                <a:latin typeface="Source Sans Pro"/>
              </a:rPr>
              <a:t>doen</a:t>
            </a:r>
            <a:r>
              <a:rPr lang="en-US" sz="2499" dirty="0">
                <a:solidFill>
                  <a:srgbClr val="000000"/>
                </a:solidFill>
                <a:latin typeface="Source Sans Pro"/>
              </a:rPr>
              <a:t> of </a:t>
            </a:r>
            <a:r>
              <a:rPr lang="en-US" sz="2499" dirty="0" err="1">
                <a:solidFill>
                  <a:srgbClr val="000000"/>
                </a:solidFill>
                <a:latin typeface="Source Sans Pro"/>
              </a:rPr>
              <a:t>zeggen</a:t>
            </a:r>
            <a:r>
              <a:rPr lang="en-US" sz="2499" dirty="0">
                <a:solidFill>
                  <a:srgbClr val="000000"/>
                </a:solidFill>
                <a:latin typeface="Source Sans Pro"/>
              </a:rPr>
              <a:t> wat je wilt. Je bent </a:t>
            </a:r>
            <a:r>
              <a:rPr lang="en-US" sz="2499" dirty="0" err="1">
                <a:solidFill>
                  <a:srgbClr val="000000"/>
                </a:solidFill>
                <a:latin typeface="Source Sans Pro"/>
              </a:rPr>
              <a:t>vrij</a:t>
            </a:r>
            <a:r>
              <a:rPr lang="en-US" sz="2499" dirty="0">
                <a:solidFill>
                  <a:srgbClr val="000000"/>
                </a:solidFill>
                <a:latin typeface="Source Sans Pro"/>
              </a:rPr>
              <a:t> om </a:t>
            </a:r>
            <a:r>
              <a:rPr lang="en-US" sz="2499" dirty="0" err="1">
                <a:solidFill>
                  <a:srgbClr val="000000"/>
                </a:solidFill>
                <a:latin typeface="Source Sans Pro"/>
              </a:rPr>
              <a:t>keuzes</a:t>
            </a:r>
            <a:r>
              <a:rPr lang="en-US" sz="2499" dirty="0">
                <a:solidFill>
                  <a:srgbClr val="000000"/>
                </a:solidFill>
                <a:latin typeface="Source Sans Pro"/>
              </a:rPr>
              <a:t> </a:t>
            </a:r>
            <a:r>
              <a:rPr lang="en-US" sz="2499" dirty="0" err="1">
                <a:solidFill>
                  <a:srgbClr val="000000"/>
                </a:solidFill>
                <a:latin typeface="Source Sans Pro"/>
              </a:rPr>
              <a:t>te</a:t>
            </a:r>
            <a:r>
              <a:rPr lang="en-US" sz="2499" dirty="0">
                <a:solidFill>
                  <a:srgbClr val="000000"/>
                </a:solidFill>
                <a:latin typeface="Source Sans Pro"/>
              </a:rPr>
              <a:t> </a:t>
            </a:r>
            <a:r>
              <a:rPr lang="en-US" sz="2499" dirty="0" err="1">
                <a:solidFill>
                  <a:srgbClr val="000000"/>
                </a:solidFill>
                <a:latin typeface="Source Sans Pro"/>
              </a:rPr>
              <a:t>maken</a:t>
            </a:r>
            <a:r>
              <a:rPr lang="en-US" sz="2499" dirty="0">
                <a:solidFill>
                  <a:srgbClr val="000000"/>
                </a:solidFill>
                <a:latin typeface="Source Sans Pro"/>
              </a:rPr>
              <a:t> over je eigen </a:t>
            </a:r>
            <a:r>
              <a:rPr lang="en-US" sz="2499" dirty="0" err="1">
                <a:solidFill>
                  <a:srgbClr val="000000"/>
                </a:solidFill>
                <a:latin typeface="Source Sans Pro"/>
              </a:rPr>
              <a:t>leven</a:t>
            </a:r>
            <a:r>
              <a:rPr lang="en-US" sz="2499" dirty="0">
                <a:solidFill>
                  <a:srgbClr val="000000"/>
                </a:solidFill>
                <a:latin typeface="Source Sans Pro"/>
              </a:rPr>
              <a:t> </a:t>
            </a:r>
            <a:r>
              <a:rPr lang="en-US" sz="2499" dirty="0" err="1">
                <a:solidFill>
                  <a:srgbClr val="000000"/>
                </a:solidFill>
                <a:latin typeface="Source Sans Pro"/>
              </a:rPr>
              <a:t>en</a:t>
            </a:r>
            <a:r>
              <a:rPr lang="en-US" sz="2499" dirty="0">
                <a:solidFill>
                  <a:srgbClr val="000000"/>
                </a:solidFill>
                <a:latin typeface="Source Sans Pro"/>
              </a:rPr>
              <a:t> </a:t>
            </a:r>
            <a:r>
              <a:rPr lang="en-US" sz="2499" dirty="0" err="1">
                <a:solidFill>
                  <a:srgbClr val="000000"/>
                </a:solidFill>
                <a:latin typeface="Source Sans Pro"/>
              </a:rPr>
              <a:t>lichaam</a:t>
            </a:r>
            <a:r>
              <a:rPr lang="en-US" sz="2499" dirty="0">
                <a:solidFill>
                  <a:srgbClr val="000000"/>
                </a:solidFill>
                <a:latin typeface="Source Sans Pro"/>
              </a:rPr>
              <a:t>. Je mag </a:t>
            </a:r>
            <a:r>
              <a:rPr lang="en-US" sz="2499" dirty="0" err="1">
                <a:solidFill>
                  <a:srgbClr val="000000"/>
                </a:solidFill>
                <a:latin typeface="Source Sans Pro"/>
              </a:rPr>
              <a:t>vrienden</a:t>
            </a:r>
            <a:r>
              <a:rPr lang="en-US" sz="2499" dirty="0">
                <a:solidFill>
                  <a:srgbClr val="000000"/>
                </a:solidFill>
                <a:latin typeface="Source Sans Pro"/>
              </a:rPr>
              <a:t> </a:t>
            </a:r>
            <a:r>
              <a:rPr lang="en-US" sz="2499" dirty="0" err="1">
                <a:solidFill>
                  <a:srgbClr val="000000"/>
                </a:solidFill>
                <a:latin typeface="Source Sans Pro"/>
              </a:rPr>
              <a:t>en</a:t>
            </a:r>
            <a:r>
              <a:rPr lang="en-US" sz="2499" dirty="0">
                <a:solidFill>
                  <a:srgbClr val="000000"/>
                </a:solidFill>
                <a:latin typeface="Source Sans Pro"/>
              </a:rPr>
              <a:t> partners </a:t>
            </a:r>
            <a:r>
              <a:rPr lang="en-US" sz="2499" dirty="0" err="1">
                <a:solidFill>
                  <a:srgbClr val="000000"/>
                </a:solidFill>
                <a:latin typeface="Source Sans Pro"/>
              </a:rPr>
              <a:t>kiezen</a:t>
            </a:r>
            <a:r>
              <a:rPr lang="en-US" sz="2499" dirty="0">
                <a:solidFill>
                  <a:srgbClr val="000000"/>
                </a:solidFill>
                <a:latin typeface="Source Sans Pro"/>
              </a:rPr>
              <a:t>, je mag </a:t>
            </a:r>
            <a:r>
              <a:rPr lang="en-US" sz="2499" dirty="0" err="1">
                <a:solidFill>
                  <a:srgbClr val="000000"/>
                </a:solidFill>
                <a:latin typeface="Source Sans Pro"/>
              </a:rPr>
              <a:t>zelf</a:t>
            </a:r>
            <a:r>
              <a:rPr lang="en-US" sz="2499" dirty="0">
                <a:solidFill>
                  <a:srgbClr val="000000"/>
                </a:solidFill>
                <a:latin typeface="Source Sans Pro"/>
              </a:rPr>
              <a:t> </a:t>
            </a:r>
            <a:r>
              <a:rPr lang="en-US" sz="2499" dirty="0" err="1">
                <a:solidFill>
                  <a:srgbClr val="000000"/>
                </a:solidFill>
                <a:latin typeface="Source Sans Pro"/>
              </a:rPr>
              <a:t>bepalen</a:t>
            </a:r>
            <a:r>
              <a:rPr lang="en-US" sz="2499" dirty="0">
                <a:solidFill>
                  <a:srgbClr val="000000"/>
                </a:solidFill>
                <a:latin typeface="Source Sans Pro"/>
              </a:rPr>
              <a:t> of je </a:t>
            </a:r>
            <a:r>
              <a:rPr lang="en-US" sz="2499" dirty="0" err="1">
                <a:solidFill>
                  <a:srgbClr val="000000"/>
                </a:solidFill>
                <a:latin typeface="Source Sans Pro"/>
              </a:rPr>
              <a:t>kinderen</a:t>
            </a:r>
            <a:r>
              <a:rPr lang="en-US" sz="2499" dirty="0">
                <a:solidFill>
                  <a:srgbClr val="000000"/>
                </a:solidFill>
                <a:latin typeface="Source Sans Pro"/>
              </a:rPr>
              <a:t> wilt </a:t>
            </a:r>
            <a:r>
              <a:rPr lang="en-US" sz="2499" dirty="0" err="1">
                <a:solidFill>
                  <a:srgbClr val="000000"/>
                </a:solidFill>
                <a:latin typeface="Source Sans Pro"/>
              </a:rPr>
              <a:t>krijgen</a:t>
            </a:r>
            <a:r>
              <a:rPr lang="en-US" sz="2499" dirty="0">
                <a:solidFill>
                  <a:srgbClr val="000000"/>
                </a:solidFill>
                <a:latin typeface="Source Sans Pro"/>
              </a:rPr>
              <a:t>, je mag </a:t>
            </a:r>
            <a:r>
              <a:rPr lang="en-US" sz="2499" dirty="0" err="1">
                <a:solidFill>
                  <a:srgbClr val="000000"/>
                </a:solidFill>
                <a:latin typeface="Source Sans Pro"/>
              </a:rPr>
              <a:t>uitkomen</a:t>
            </a:r>
            <a:r>
              <a:rPr lang="en-US" sz="2499" dirty="0">
                <a:solidFill>
                  <a:srgbClr val="000000"/>
                </a:solidFill>
                <a:latin typeface="Source Sans Pro"/>
              </a:rPr>
              <a:t> </a:t>
            </a:r>
            <a:r>
              <a:rPr lang="en-US" sz="2499" dirty="0" err="1">
                <a:solidFill>
                  <a:srgbClr val="000000"/>
                </a:solidFill>
                <a:latin typeface="Source Sans Pro"/>
              </a:rPr>
              <a:t>voor</a:t>
            </a:r>
            <a:r>
              <a:rPr lang="en-US" sz="2499" dirty="0">
                <a:solidFill>
                  <a:srgbClr val="000000"/>
                </a:solidFill>
                <a:latin typeface="Source Sans Pro"/>
              </a:rPr>
              <a:t> je </a:t>
            </a:r>
            <a:r>
              <a:rPr lang="en-US" sz="2499" dirty="0" err="1">
                <a:solidFill>
                  <a:srgbClr val="000000"/>
                </a:solidFill>
                <a:latin typeface="Source Sans Pro"/>
              </a:rPr>
              <a:t>seksuele</a:t>
            </a:r>
            <a:r>
              <a:rPr lang="en-US" sz="2499" dirty="0">
                <a:solidFill>
                  <a:srgbClr val="000000"/>
                </a:solidFill>
                <a:latin typeface="Source Sans Pro"/>
              </a:rPr>
              <a:t> </a:t>
            </a:r>
            <a:r>
              <a:rPr lang="en-US" sz="2499" dirty="0" err="1">
                <a:solidFill>
                  <a:srgbClr val="000000"/>
                </a:solidFill>
                <a:latin typeface="Source Sans Pro"/>
              </a:rPr>
              <a:t>oriëntatie</a:t>
            </a:r>
            <a:r>
              <a:rPr lang="en-US" sz="2499" dirty="0">
                <a:solidFill>
                  <a:srgbClr val="000000"/>
                </a:solidFill>
                <a:latin typeface="Source Sans Pro"/>
              </a:rPr>
              <a:t>.</a:t>
            </a:r>
          </a:p>
          <a:p>
            <a:pPr>
              <a:lnSpc>
                <a:spcPts val="3499"/>
              </a:lnSpc>
            </a:pPr>
            <a:endParaRPr lang="en-US" sz="2499" dirty="0">
              <a:solidFill>
                <a:srgbClr val="000000"/>
              </a:solidFill>
              <a:latin typeface="Source Sans Pro"/>
            </a:endParaRPr>
          </a:p>
          <a:p>
            <a:pPr>
              <a:lnSpc>
                <a:spcPts val="3499"/>
              </a:lnSpc>
            </a:pPr>
            <a:r>
              <a:rPr lang="en-US" sz="2499" dirty="0" err="1">
                <a:solidFill>
                  <a:srgbClr val="000000"/>
                </a:solidFill>
                <a:latin typeface="Source Sans Pro"/>
              </a:rPr>
              <a:t>Dit</a:t>
            </a:r>
            <a:r>
              <a:rPr lang="en-US" sz="2499" dirty="0">
                <a:solidFill>
                  <a:srgbClr val="000000"/>
                </a:solidFill>
                <a:latin typeface="Source Sans Pro"/>
              </a:rPr>
              <a:t> </a:t>
            </a:r>
            <a:r>
              <a:rPr lang="en-US" sz="2499" dirty="0" err="1">
                <a:solidFill>
                  <a:srgbClr val="000000"/>
                </a:solidFill>
                <a:latin typeface="Source Sans Pro"/>
              </a:rPr>
              <a:t>betekent</a:t>
            </a:r>
            <a:r>
              <a:rPr lang="en-US" sz="2499" dirty="0">
                <a:solidFill>
                  <a:srgbClr val="000000"/>
                </a:solidFill>
                <a:latin typeface="Source Sans Pro"/>
              </a:rPr>
              <a:t> </a:t>
            </a:r>
            <a:r>
              <a:rPr lang="en-US" sz="2499" dirty="0" err="1">
                <a:solidFill>
                  <a:srgbClr val="000000"/>
                </a:solidFill>
                <a:latin typeface="Source Sans Pro"/>
              </a:rPr>
              <a:t>niet</a:t>
            </a:r>
            <a:r>
              <a:rPr lang="en-US" sz="2499" dirty="0">
                <a:solidFill>
                  <a:srgbClr val="000000"/>
                </a:solidFill>
                <a:latin typeface="Source Sans Pro"/>
              </a:rPr>
              <a:t> </a:t>
            </a:r>
            <a:r>
              <a:rPr lang="en-US" sz="2499" dirty="0" err="1">
                <a:solidFill>
                  <a:srgbClr val="000000"/>
                </a:solidFill>
                <a:latin typeface="Source Sans Pro"/>
              </a:rPr>
              <a:t>dat</a:t>
            </a:r>
            <a:r>
              <a:rPr lang="en-US" sz="2499" dirty="0">
                <a:solidFill>
                  <a:srgbClr val="000000"/>
                </a:solidFill>
                <a:latin typeface="Source Sans Pro"/>
              </a:rPr>
              <a:t> je </a:t>
            </a:r>
            <a:r>
              <a:rPr lang="en-US" sz="2499" dirty="0" err="1">
                <a:solidFill>
                  <a:srgbClr val="000000"/>
                </a:solidFill>
                <a:latin typeface="Source Sans Pro"/>
              </a:rPr>
              <a:t>alles</a:t>
            </a:r>
            <a:r>
              <a:rPr lang="en-US" sz="2499" dirty="0">
                <a:solidFill>
                  <a:srgbClr val="000000"/>
                </a:solidFill>
                <a:latin typeface="Source Sans Pro"/>
              </a:rPr>
              <a:t> </a:t>
            </a:r>
            <a:r>
              <a:rPr lang="en-US" sz="2499" dirty="0" err="1">
                <a:solidFill>
                  <a:srgbClr val="000000"/>
                </a:solidFill>
                <a:latin typeface="Source Sans Pro"/>
              </a:rPr>
              <a:t>moet</a:t>
            </a:r>
            <a:r>
              <a:rPr lang="en-US" sz="2499" dirty="0">
                <a:solidFill>
                  <a:srgbClr val="000000"/>
                </a:solidFill>
                <a:latin typeface="Source Sans Pro"/>
              </a:rPr>
              <a:t> </a:t>
            </a:r>
            <a:r>
              <a:rPr lang="en-US" sz="2499" dirty="0" err="1">
                <a:solidFill>
                  <a:srgbClr val="000000"/>
                </a:solidFill>
                <a:latin typeface="Source Sans Pro"/>
              </a:rPr>
              <a:t>kunnen</a:t>
            </a:r>
            <a:r>
              <a:rPr lang="en-US" sz="2499" dirty="0">
                <a:solidFill>
                  <a:srgbClr val="000000"/>
                </a:solidFill>
                <a:latin typeface="Source Sans Pro"/>
              </a:rPr>
              <a:t> </a:t>
            </a:r>
            <a:r>
              <a:rPr lang="en-US" sz="2499" dirty="0" err="1">
                <a:solidFill>
                  <a:srgbClr val="000000"/>
                </a:solidFill>
                <a:latin typeface="Source Sans Pro"/>
              </a:rPr>
              <a:t>doen</a:t>
            </a:r>
            <a:r>
              <a:rPr lang="en-US" sz="2499" dirty="0">
                <a:solidFill>
                  <a:srgbClr val="000000"/>
                </a:solidFill>
                <a:latin typeface="Source Sans Pro"/>
              </a:rPr>
              <a:t> of </a:t>
            </a:r>
            <a:r>
              <a:rPr lang="en-US" sz="2499" dirty="0" err="1">
                <a:solidFill>
                  <a:srgbClr val="000000"/>
                </a:solidFill>
                <a:latin typeface="Source Sans Pro"/>
              </a:rPr>
              <a:t>zeggen</a:t>
            </a:r>
            <a:r>
              <a:rPr lang="en-US" sz="2499" dirty="0">
                <a:solidFill>
                  <a:srgbClr val="000000"/>
                </a:solidFill>
                <a:latin typeface="Source Sans Pro"/>
              </a:rPr>
              <a:t>, </a:t>
            </a:r>
            <a:r>
              <a:rPr lang="en-US" sz="2499" dirty="0" err="1">
                <a:solidFill>
                  <a:srgbClr val="000000"/>
                </a:solidFill>
                <a:latin typeface="Source Sans Pro"/>
              </a:rPr>
              <a:t>vrijheid</a:t>
            </a:r>
            <a:r>
              <a:rPr lang="en-US" sz="2499" dirty="0">
                <a:solidFill>
                  <a:srgbClr val="000000"/>
                </a:solidFill>
                <a:latin typeface="Source Sans Pro"/>
              </a:rPr>
              <a:t> mag </a:t>
            </a:r>
            <a:r>
              <a:rPr lang="en-US" sz="2499" dirty="0" err="1">
                <a:solidFill>
                  <a:srgbClr val="000000"/>
                </a:solidFill>
                <a:latin typeface="Source Sans Pro"/>
              </a:rPr>
              <a:t>namelijk</a:t>
            </a:r>
            <a:r>
              <a:rPr lang="en-US" sz="2499" dirty="0">
                <a:solidFill>
                  <a:srgbClr val="000000"/>
                </a:solidFill>
                <a:latin typeface="Source Sans Pro"/>
              </a:rPr>
              <a:t> </a:t>
            </a:r>
            <a:r>
              <a:rPr lang="en-US" sz="2499" dirty="0" err="1">
                <a:solidFill>
                  <a:srgbClr val="000000"/>
                </a:solidFill>
                <a:latin typeface="Source Sans Pro"/>
              </a:rPr>
              <a:t>worden</a:t>
            </a:r>
            <a:r>
              <a:rPr lang="en-US" sz="2499" dirty="0">
                <a:solidFill>
                  <a:srgbClr val="000000"/>
                </a:solidFill>
                <a:latin typeface="Source Sans Pro"/>
              </a:rPr>
              <a:t> </a:t>
            </a:r>
            <a:r>
              <a:rPr lang="en-US" sz="2499" dirty="0" err="1">
                <a:solidFill>
                  <a:srgbClr val="000000"/>
                </a:solidFill>
                <a:latin typeface="Source Sans Pro"/>
              </a:rPr>
              <a:t>beperkt</a:t>
            </a:r>
            <a:r>
              <a:rPr lang="en-US" sz="2499" dirty="0">
                <a:solidFill>
                  <a:srgbClr val="000000"/>
                </a:solidFill>
                <a:latin typeface="Source Sans Pro"/>
              </a:rPr>
              <a:t>, maar </a:t>
            </a:r>
            <a:r>
              <a:rPr lang="en-US" sz="2499" dirty="0" err="1">
                <a:solidFill>
                  <a:srgbClr val="000000"/>
                </a:solidFill>
                <a:latin typeface="Source Sans Pro"/>
              </a:rPr>
              <a:t>alleen</a:t>
            </a:r>
            <a:r>
              <a:rPr lang="en-US" sz="2499" dirty="0">
                <a:solidFill>
                  <a:srgbClr val="000000"/>
                </a:solidFill>
                <a:latin typeface="Source Sans Pro"/>
              </a:rPr>
              <a:t> </a:t>
            </a:r>
            <a:r>
              <a:rPr lang="en-US" sz="2499" dirty="0" err="1">
                <a:solidFill>
                  <a:srgbClr val="000000"/>
                </a:solidFill>
                <a:latin typeface="Source Sans Pro"/>
              </a:rPr>
              <a:t>als</a:t>
            </a:r>
            <a:r>
              <a:rPr lang="en-US" sz="2499" dirty="0">
                <a:solidFill>
                  <a:srgbClr val="000000"/>
                </a:solidFill>
                <a:latin typeface="Source Sans Pro"/>
              </a:rPr>
              <a:t> </a:t>
            </a:r>
            <a:r>
              <a:rPr lang="en-US" sz="2499" dirty="0" err="1">
                <a:solidFill>
                  <a:srgbClr val="000000"/>
                </a:solidFill>
                <a:latin typeface="Source Sans Pro"/>
              </a:rPr>
              <a:t>dat</a:t>
            </a:r>
            <a:r>
              <a:rPr lang="en-US" sz="2499" dirty="0">
                <a:solidFill>
                  <a:srgbClr val="000000"/>
                </a:solidFill>
                <a:latin typeface="Source Sans Pro"/>
              </a:rPr>
              <a:t> </a:t>
            </a:r>
            <a:r>
              <a:rPr lang="en-US" sz="2499" dirty="0" err="1">
                <a:solidFill>
                  <a:srgbClr val="000000"/>
                </a:solidFill>
                <a:latin typeface="Source Sans Pro"/>
              </a:rPr>
              <a:t>echt</a:t>
            </a:r>
            <a:r>
              <a:rPr lang="en-US" sz="2499" dirty="0">
                <a:solidFill>
                  <a:srgbClr val="000000"/>
                </a:solidFill>
                <a:latin typeface="Source Sans Pro"/>
              </a:rPr>
              <a:t> </a:t>
            </a:r>
            <a:r>
              <a:rPr lang="en-US" sz="2499" dirty="0" err="1">
                <a:solidFill>
                  <a:srgbClr val="000000"/>
                </a:solidFill>
                <a:latin typeface="Source Sans Pro"/>
              </a:rPr>
              <a:t>nodig</a:t>
            </a:r>
            <a:r>
              <a:rPr lang="en-US" sz="2499" dirty="0">
                <a:solidFill>
                  <a:srgbClr val="000000"/>
                </a:solidFill>
                <a:latin typeface="Source Sans Pro"/>
              </a:rPr>
              <a:t> is </a:t>
            </a:r>
            <a:r>
              <a:rPr lang="en-US" sz="2499" dirty="0" err="1">
                <a:solidFill>
                  <a:srgbClr val="000000"/>
                </a:solidFill>
                <a:latin typeface="Source Sans Pro"/>
              </a:rPr>
              <a:t>voor</a:t>
            </a:r>
            <a:r>
              <a:rPr lang="en-US" sz="2499" dirty="0">
                <a:solidFill>
                  <a:srgbClr val="000000"/>
                </a:solidFill>
                <a:latin typeface="Source Sans Pro"/>
              </a:rPr>
              <a:t> de </a:t>
            </a:r>
            <a:r>
              <a:rPr lang="en-US" sz="2499" dirty="0" err="1">
                <a:solidFill>
                  <a:srgbClr val="000000"/>
                </a:solidFill>
                <a:latin typeface="Source Sans Pro"/>
              </a:rPr>
              <a:t>veiligheid</a:t>
            </a:r>
            <a:r>
              <a:rPr lang="en-US" sz="2499" dirty="0">
                <a:solidFill>
                  <a:srgbClr val="000000"/>
                </a:solidFill>
                <a:latin typeface="Source Sans Pro"/>
              </a:rPr>
              <a:t>. Zo mag je </a:t>
            </a:r>
            <a:r>
              <a:rPr lang="en-US" sz="2499" dirty="0" err="1">
                <a:solidFill>
                  <a:srgbClr val="000000"/>
                </a:solidFill>
                <a:latin typeface="Source Sans Pro"/>
              </a:rPr>
              <a:t>bijvoorbeeld</a:t>
            </a:r>
            <a:r>
              <a:rPr lang="en-US" sz="2499" dirty="0">
                <a:solidFill>
                  <a:srgbClr val="000000"/>
                </a:solidFill>
                <a:latin typeface="Source Sans Pro"/>
              </a:rPr>
              <a:t> </a:t>
            </a:r>
            <a:r>
              <a:rPr lang="en-US" sz="2499" dirty="0" err="1">
                <a:solidFill>
                  <a:srgbClr val="000000"/>
                </a:solidFill>
                <a:latin typeface="Source Sans Pro"/>
              </a:rPr>
              <a:t>geen</a:t>
            </a:r>
            <a:r>
              <a:rPr lang="en-US" sz="2499" dirty="0">
                <a:solidFill>
                  <a:srgbClr val="000000"/>
                </a:solidFill>
                <a:latin typeface="Source Sans Pro"/>
              </a:rPr>
              <a:t> </a:t>
            </a:r>
            <a:r>
              <a:rPr lang="en-US" sz="2499" dirty="0" err="1">
                <a:solidFill>
                  <a:srgbClr val="000000"/>
                </a:solidFill>
                <a:latin typeface="Source Sans Pro"/>
              </a:rPr>
              <a:t>misdrijven</a:t>
            </a:r>
            <a:r>
              <a:rPr lang="en-US" sz="2499" dirty="0">
                <a:solidFill>
                  <a:srgbClr val="000000"/>
                </a:solidFill>
                <a:latin typeface="Source Sans Pro"/>
              </a:rPr>
              <a:t> </a:t>
            </a:r>
            <a:r>
              <a:rPr lang="en-US" sz="2499" dirty="0" err="1">
                <a:solidFill>
                  <a:srgbClr val="000000"/>
                </a:solidFill>
                <a:latin typeface="Source Sans Pro"/>
              </a:rPr>
              <a:t>plegen</a:t>
            </a:r>
            <a:r>
              <a:rPr lang="en-US" sz="2499" dirty="0">
                <a:solidFill>
                  <a:srgbClr val="000000"/>
                </a:solidFill>
                <a:latin typeface="Source Sans Pro"/>
              </a:rPr>
              <a:t>, </a:t>
            </a:r>
            <a:r>
              <a:rPr lang="en-US" sz="2499" dirty="0" err="1">
                <a:solidFill>
                  <a:srgbClr val="000000"/>
                </a:solidFill>
                <a:latin typeface="Source Sans Pro"/>
              </a:rPr>
              <a:t>geen</a:t>
            </a:r>
            <a:r>
              <a:rPr lang="en-US" sz="2499" dirty="0">
                <a:solidFill>
                  <a:srgbClr val="000000"/>
                </a:solidFill>
                <a:latin typeface="Source Sans Pro"/>
              </a:rPr>
              <a:t> </a:t>
            </a:r>
            <a:r>
              <a:rPr lang="en-US" sz="2499" dirty="0" err="1">
                <a:solidFill>
                  <a:srgbClr val="000000"/>
                </a:solidFill>
                <a:latin typeface="Source Sans Pro"/>
              </a:rPr>
              <a:t>dingen</a:t>
            </a:r>
            <a:r>
              <a:rPr lang="en-US" sz="2499" dirty="0">
                <a:solidFill>
                  <a:srgbClr val="000000"/>
                </a:solidFill>
                <a:latin typeface="Source Sans Pro"/>
              </a:rPr>
              <a:t> </a:t>
            </a:r>
            <a:r>
              <a:rPr lang="en-US" sz="2499" dirty="0" err="1">
                <a:solidFill>
                  <a:srgbClr val="000000"/>
                </a:solidFill>
                <a:latin typeface="Source Sans Pro"/>
              </a:rPr>
              <a:t>stelen</a:t>
            </a:r>
            <a:r>
              <a:rPr lang="en-US" sz="2499" dirty="0">
                <a:solidFill>
                  <a:srgbClr val="000000"/>
                </a:solidFill>
                <a:latin typeface="Source Sans Pro"/>
              </a:rPr>
              <a:t>, door rood </a:t>
            </a:r>
            <a:r>
              <a:rPr lang="en-US" sz="2499" dirty="0" err="1">
                <a:solidFill>
                  <a:srgbClr val="000000"/>
                </a:solidFill>
                <a:latin typeface="Source Sans Pro"/>
              </a:rPr>
              <a:t>rijden</a:t>
            </a:r>
            <a:r>
              <a:rPr lang="en-US" sz="2499" dirty="0">
                <a:solidFill>
                  <a:srgbClr val="000000"/>
                </a:solidFill>
                <a:latin typeface="Source Sans Pro"/>
              </a:rPr>
              <a:t>, of </a:t>
            </a:r>
            <a:r>
              <a:rPr lang="en-US" sz="2499" dirty="0" err="1">
                <a:solidFill>
                  <a:srgbClr val="000000"/>
                </a:solidFill>
                <a:latin typeface="Source Sans Pro"/>
              </a:rPr>
              <a:t>anderen</a:t>
            </a:r>
            <a:r>
              <a:rPr lang="en-US" sz="2499" dirty="0">
                <a:solidFill>
                  <a:srgbClr val="000000"/>
                </a:solidFill>
                <a:latin typeface="Source Sans Pro"/>
              </a:rPr>
              <a:t> </a:t>
            </a:r>
            <a:r>
              <a:rPr lang="en-US" sz="2499" dirty="0" err="1">
                <a:solidFill>
                  <a:srgbClr val="000000"/>
                </a:solidFill>
                <a:latin typeface="Source Sans Pro"/>
              </a:rPr>
              <a:t>lichamelijk</a:t>
            </a:r>
            <a:r>
              <a:rPr lang="en-US" sz="2499" dirty="0">
                <a:solidFill>
                  <a:srgbClr val="000000"/>
                </a:solidFill>
                <a:latin typeface="Source Sans Pro"/>
              </a:rPr>
              <a:t> of met </a:t>
            </a:r>
            <a:r>
              <a:rPr lang="en-US" sz="2499" dirty="0" err="1">
                <a:solidFill>
                  <a:srgbClr val="000000"/>
                </a:solidFill>
                <a:latin typeface="Source Sans Pro"/>
              </a:rPr>
              <a:t>woorden</a:t>
            </a:r>
            <a:r>
              <a:rPr lang="en-US" sz="2499" dirty="0">
                <a:solidFill>
                  <a:srgbClr val="000000"/>
                </a:solidFill>
                <a:latin typeface="Source Sans Pro"/>
              </a:rPr>
              <a:t> </a:t>
            </a:r>
            <a:r>
              <a:rPr lang="en-US" sz="2499" dirty="0" err="1">
                <a:solidFill>
                  <a:srgbClr val="000000"/>
                </a:solidFill>
                <a:latin typeface="Source Sans Pro"/>
              </a:rPr>
              <a:t>pijn</a:t>
            </a:r>
            <a:r>
              <a:rPr lang="en-US" sz="2499" dirty="0">
                <a:solidFill>
                  <a:srgbClr val="000000"/>
                </a:solidFill>
                <a:latin typeface="Source Sans Pro"/>
              </a:rPr>
              <a:t> </a:t>
            </a:r>
            <a:r>
              <a:rPr lang="en-US" sz="2499" dirty="0" err="1">
                <a:solidFill>
                  <a:srgbClr val="000000"/>
                </a:solidFill>
                <a:latin typeface="Source Sans Pro"/>
              </a:rPr>
              <a:t>doen</a:t>
            </a:r>
            <a:r>
              <a:rPr lang="en-US" sz="2499" dirty="0">
                <a:solidFill>
                  <a:srgbClr val="000000"/>
                </a:solidFill>
                <a:latin typeface="Source Sans Pro"/>
              </a:rPr>
              <a:t>. </a:t>
            </a:r>
          </a:p>
          <a:p>
            <a:pPr>
              <a:lnSpc>
                <a:spcPts val="3499"/>
              </a:lnSpc>
            </a:pPr>
            <a:endParaRPr lang="en-US" sz="2499" dirty="0">
              <a:solidFill>
                <a:srgbClr val="000000"/>
              </a:solidFill>
              <a:latin typeface="Source Sans Pro"/>
            </a:endParaRPr>
          </a:p>
          <a:p>
            <a:pPr>
              <a:lnSpc>
                <a:spcPts val="3499"/>
              </a:lnSpc>
            </a:pPr>
            <a:r>
              <a:rPr lang="en-US" sz="2499" dirty="0">
                <a:solidFill>
                  <a:srgbClr val="000000"/>
                </a:solidFill>
                <a:latin typeface="Source Sans Pro Bold"/>
              </a:rPr>
              <a:t>Ken </a:t>
            </a:r>
            <a:r>
              <a:rPr lang="en-US" sz="2499" dirty="0" err="1">
                <a:solidFill>
                  <a:srgbClr val="000000"/>
                </a:solidFill>
                <a:latin typeface="Source Sans Pro Bold"/>
              </a:rPr>
              <a:t>jij</a:t>
            </a:r>
            <a:r>
              <a:rPr lang="en-US" sz="2499" dirty="0">
                <a:solidFill>
                  <a:srgbClr val="000000"/>
                </a:solidFill>
                <a:latin typeface="Source Sans Pro Bold"/>
              </a:rPr>
              <a:t> </a:t>
            </a:r>
            <a:r>
              <a:rPr lang="en-US" sz="2499" dirty="0" err="1">
                <a:solidFill>
                  <a:srgbClr val="000000"/>
                </a:solidFill>
                <a:latin typeface="Source Sans Pro Bold"/>
              </a:rPr>
              <a:t>nog</a:t>
            </a:r>
            <a:r>
              <a:rPr lang="en-US" sz="2499" dirty="0">
                <a:solidFill>
                  <a:srgbClr val="000000"/>
                </a:solidFill>
                <a:latin typeface="Source Sans Pro Bold"/>
              </a:rPr>
              <a:t> </a:t>
            </a:r>
            <a:r>
              <a:rPr lang="en-US" sz="2499" dirty="0" err="1">
                <a:solidFill>
                  <a:srgbClr val="000000"/>
                </a:solidFill>
                <a:latin typeface="Source Sans Pro Bold"/>
              </a:rPr>
              <a:t>andere</a:t>
            </a:r>
            <a:r>
              <a:rPr lang="en-US" sz="2499" dirty="0">
                <a:solidFill>
                  <a:srgbClr val="000000"/>
                </a:solidFill>
                <a:latin typeface="Source Sans Pro Bold"/>
              </a:rPr>
              <a:t> </a:t>
            </a:r>
            <a:r>
              <a:rPr lang="en-US" sz="2499" dirty="0" err="1">
                <a:solidFill>
                  <a:srgbClr val="000000"/>
                </a:solidFill>
                <a:latin typeface="Source Sans Pro Bold"/>
              </a:rPr>
              <a:t>voorbeelden</a:t>
            </a:r>
            <a:r>
              <a:rPr lang="en-US" sz="2499" dirty="0">
                <a:solidFill>
                  <a:srgbClr val="000000"/>
                </a:solidFill>
                <a:latin typeface="Source Sans Pro Bold"/>
              </a:rPr>
              <a:t>?</a:t>
            </a:r>
          </a:p>
          <a:p>
            <a:pPr>
              <a:lnSpc>
                <a:spcPts val="3499"/>
              </a:lnSpc>
              <a:spcBef>
                <a:spcPct val="0"/>
              </a:spcBef>
            </a:pPr>
            <a:endParaRPr lang="en-US" sz="2499" dirty="0">
              <a:solidFill>
                <a:srgbClr val="000000"/>
              </a:solidFill>
              <a:latin typeface="Source Sans Pro Bold"/>
            </a:endParaRPr>
          </a:p>
        </p:txBody>
      </p:sp>
      <p:sp>
        <p:nvSpPr>
          <p:cNvPr id="15" name="Freeform 15"/>
          <p:cNvSpPr/>
          <p:nvPr/>
        </p:nvSpPr>
        <p:spPr>
          <a:xfrm>
            <a:off x="13700357" y="5642307"/>
            <a:ext cx="3876071" cy="3701505"/>
          </a:xfrm>
          <a:custGeom>
            <a:avLst/>
            <a:gdLst/>
            <a:ahLst/>
            <a:cxnLst/>
            <a:rect l="l" t="t" r="r" b="b"/>
            <a:pathLst>
              <a:path w="4778538" h="4778538">
                <a:moveTo>
                  <a:pt x="0" y="0"/>
                </a:moveTo>
                <a:lnTo>
                  <a:pt x="4778538" y="0"/>
                </a:lnTo>
                <a:lnTo>
                  <a:pt x="4778538" y="4778538"/>
                </a:lnTo>
                <a:lnTo>
                  <a:pt x="0" y="47785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6" name="Freeform 16"/>
          <p:cNvSpPr/>
          <p:nvPr/>
        </p:nvSpPr>
        <p:spPr>
          <a:xfrm>
            <a:off x="13532679" y="5541168"/>
            <a:ext cx="3876071" cy="3701505"/>
          </a:xfrm>
          <a:custGeom>
            <a:avLst/>
            <a:gdLst/>
            <a:ahLst/>
            <a:cxnLst/>
            <a:rect l="l" t="t" r="r" b="b"/>
            <a:pathLst>
              <a:path w="4778538" h="4778538">
                <a:moveTo>
                  <a:pt x="0" y="0"/>
                </a:moveTo>
                <a:lnTo>
                  <a:pt x="4778539" y="0"/>
                </a:lnTo>
                <a:lnTo>
                  <a:pt x="4778539" y="4778538"/>
                </a:lnTo>
                <a:lnTo>
                  <a:pt x="0" y="47785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17" name="Freeform 17"/>
          <p:cNvSpPr/>
          <p:nvPr/>
        </p:nvSpPr>
        <p:spPr>
          <a:xfrm>
            <a:off x="13401746" y="5440029"/>
            <a:ext cx="3876071" cy="3701505"/>
          </a:xfrm>
          <a:custGeom>
            <a:avLst/>
            <a:gdLst/>
            <a:ahLst/>
            <a:cxnLst/>
            <a:rect l="l" t="t" r="r" b="b"/>
            <a:pathLst>
              <a:path w="4778538" h="4778538">
                <a:moveTo>
                  <a:pt x="0" y="0"/>
                </a:moveTo>
                <a:lnTo>
                  <a:pt x="4778538" y="0"/>
                </a:lnTo>
                <a:lnTo>
                  <a:pt x="4778538" y="4778538"/>
                </a:lnTo>
                <a:lnTo>
                  <a:pt x="0" y="47785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a:p>
        </p:txBody>
      </p:sp>
      <p:sp>
        <p:nvSpPr>
          <p:cNvPr id="18" name="TextBox 18"/>
          <p:cNvSpPr txBox="1"/>
          <p:nvPr/>
        </p:nvSpPr>
        <p:spPr>
          <a:xfrm>
            <a:off x="15339782" y="3202223"/>
            <a:ext cx="1919518" cy="1452739"/>
          </a:xfrm>
          <a:prstGeom prst="rect">
            <a:avLst/>
          </a:prstGeom>
        </p:spPr>
        <p:txBody>
          <a:bodyPr lIns="0" tIns="0" rIns="0" bIns="0" rtlCol="0" anchor="t">
            <a:spAutoFit/>
          </a:bodyPr>
          <a:lstStyle/>
          <a:p>
            <a:pPr algn="ctr">
              <a:lnSpc>
                <a:spcPts val="11872"/>
              </a:lnSpc>
              <a:spcBef>
                <a:spcPct val="0"/>
              </a:spcBef>
            </a:pPr>
            <a:r>
              <a:rPr lang="en-US" sz="8480">
                <a:solidFill>
                  <a:srgbClr val="D9701F"/>
                </a:solidFill>
                <a:latin typeface="TT Commons Pro Bold"/>
              </a:rPr>
              <a:t>#2</a:t>
            </a:r>
          </a:p>
        </p:txBody>
      </p:sp>
      <p:sp>
        <p:nvSpPr>
          <p:cNvPr id="19" name="TextBox 19"/>
          <p:cNvSpPr txBox="1"/>
          <p:nvPr/>
        </p:nvSpPr>
        <p:spPr>
          <a:xfrm>
            <a:off x="15185720" y="4462950"/>
            <a:ext cx="2156278" cy="345922"/>
          </a:xfrm>
          <a:prstGeom prst="rect">
            <a:avLst/>
          </a:prstGeom>
        </p:spPr>
        <p:txBody>
          <a:bodyPr lIns="0" tIns="0" rIns="0" bIns="0" rtlCol="0" anchor="t">
            <a:spAutoFit/>
          </a:bodyPr>
          <a:lstStyle/>
          <a:p>
            <a:pPr algn="ctr">
              <a:lnSpc>
                <a:spcPts val="2887"/>
              </a:lnSpc>
              <a:spcBef>
                <a:spcPct val="0"/>
              </a:spcBef>
            </a:pPr>
            <a:r>
              <a:rPr lang="en-US" sz="2062">
                <a:solidFill>
                  <a:srgbClr val="D9701F"/>
                </a:solidFill>
                <a:latin typeface="Source Sans Pro Bold"/>
              </a:rPr>
              <a:t>Lees je mee?</a:t>
            </a:r>
          </a:p>
        </p:txBody>
      </p:sp>
      <p:grpSp>
        <p:nvGrpSpPr>
          <p:cNvPr id="23" name="Group 15">
            <a:extLst>
              <a:ext uri="{FF2B5EF4-FFF2-40B4-BE49-F238E27FC236}">
                <a16:creationId xmlns:a16="http://schemas.microsoft.com/office/drawing/2014/main" id="{C804111C-B6F2-EE2D-C0A1-F397263F441D}"/>
              </a:ext>
            </a:extLst>
          </p:cNvPr>
          <p:cNvGrpSpPr/>
          <p:nvPr/>
        </p:nvGrpSpPr>
        <p:grpSpPr>
          <a:xfrm>
            <a:off x="152400" y="114300"/>
            <a:ext cx="17970444" cy="9982200"/>
            <a:chOff x="0" y="0"/>
            <a:chExt cx="4913579" cy="2814838"/>
          </a:xfrm>
        </p:grpSpPr>
        <p:sp>
          <p:nvSpPr>
            <p:cNvPr id="24" name="Freeform 16">
              <a:extLst>
                <a:ext uri="{FF2B5EF4-FFF2-40B4-BE49-F238E27FC236}">
                  <a16:creationId xmlns:a16="http://schemas.microsoft.com/office/drawing/2014/main" id="{9506ECDB-3D6F-9E49-61DB-5DDF26F2D325}"/>
                </a:ext>
              </a:extLst>
            </p:cNvPr>
            <p:cNvSpPr/>
            <p:nvPr/>
          </p:nvSpPr>
          <p:spPr>
            <a:xfrm>
              <a:off x="0" y="0"/>
              <a:ext cx="4913579" cy="2814838"/>
            </a:xfrm>
            <a:custGeom>
              <a:avLst/>
              <a:gdLst/>
              <a:ahLst/>
              <a:cxnLst/>
              <a:rect l="l" t="t" r="r" b="b"/>
              <a:pathLst>
                <a:path w="4913579" h="2814838">
                  <a:moveTo>
                    <a:pt x="0" y="0"/>
                  </a:moveTo>
                  <a:lnTo>
                    <a:pt x="4913579" y="0"/>
                  </a:lnTo>
                  <a:lnTo>
                    <a:pt x="4913579"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25" name="TextBox 17">
              <a:extLst>
                <a:ext uri="{FF2B5EF4-FFF2-40B4-BE49-F238E27FC236}">
                  <a16:creationId xmlns:a16="http://schemas.microsoft.com/office/drawing/2014/main" id="{569985C6-BE4D-C045-C889-2C3E0B7AEC3C}"/>
                </a:ext>
              </a:extLst>
            </p:cNvPr>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D61A8"/>
        </a:solidFill>
        <a:effectLst/>
      </p:bgPr>
    </p:bg>
    <p:spTree>
      <p:nvGrpSpPr>
        <p:cNvPr id="1" name=""/>
        <p:cNvGrpSpPr/>
        <p:nvPr/>
      </p:nvGrpSpPr>
      <p:grpSpPr>
        <a:xfrm>
          <a:off x="0" y="0"/>
          <a:ext cx="0" cy="0"/>
          <a:chOff x="0" y="0"/>
          <a:chExt cx="0" cy="0"/>
        </a:xfrm>
      </p:grpSpPr>
      <p:grpSp>
        <p:nvGrpSpPr>
          <p:cNvPr id="2" name="Group 2"/>
          <p:cNvGrpSpPr/>
          <p:nvPr/>
        </p:nvGrpSpPr>
        <p:grpSpPr>
          <a:xfrm rot="-178220">
            <a:off x="9717935" y="518494"/>
            <a:ext cx="7823743" cy="9250012"/>
            <a:chOff x="0" y="0"/>
            <a:chExt cx="4238366" cy="5011020"/>
          </a:xfrm>
        </p:grpSpPr>
        <p:sp>
          <p:nvSpPr>
            <p:cNvPr id="3" name="Freeform 3"/>
            <p:cNvSpPr/>
            <p:nvPr/>
          </p:nvSpPr>
          <p:spPr>
            <a:xfrm>
              <a:off x="0" y="0"/>
              <a:ext cx="4238366" cy="5011020"/>
            </a:xfrm>
            <a:custGeom>
              <a:avLst/>
              <a:gdLst/>
              <a:ahLst/>
              <a:cxnLst/>
              <a:rect l="l" t="t" r="r" b="b"/>
              <a:pathLst>
                <a:path w="4238366" h="5011020">
                  <a:moveTo>
                    <a:pt x="0" y="0"/>
                  </a:moveTo>
                  <a:lnTo>
                    <a:pt x="4238366" y="0"/>
                  </a:lnTo>
                  <a:lnTo>
                    <a:pt x="4238366" y="5011020"/>
                  </a:lnTo>
                  <a:lnTo>
                    <a:pt x="0" y="5011020"/>
                  </a:lnTo>
                  <a:close/>
                </a:path>
              </a:pathLst>
            </a:custGeom>
            <a:solidFill>
              <a:srgbClr val="CEFFE8"/>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5" name="Freeform 5"/>
          <p:cNvSpPr/>
          <p:nvPr/>
        </p:nvSpPr>
        <p:spPr>
          <a:xfrm>
            <a:off x="9868660" y="703007"/>
            <a:ext cx="7540539" cy="8864706"/>
          </a:xfrm>
          <a:custGeom>
            <a:avLst/>
            <a:gdLst/>
            <a:ahLst/>
            <a:cxnLst/>
            <a:rect l="l" t="t" r="r" b="b"/>
            <a:pathLst>
              <a:path w="7540539" h="8864706">
                <a:moveTo>
                  <a:pt x="0" y="0"/>
                </a:moveTo>
                <a:lnTo>
                  <a:pt x="7540539" y="0"/>
                </a:lnTo>
                <a:lnTo>
                  <a:pt x="7540539" y="8864706"/>
                </a:lnTo>
                <a:lnTo>
                  <a:pt x="0" y="8864706"/>
                </a:lnTo>
                <a:lnTo>
                  <a:pt x="0" y="0"/>
                </a:lnTo>
                <a:close/>
              </a:path>
            </a:pathLst>
          </a:custGeom>
          <a:blipFill>
            <a:blip r:embed="rId2"/>
            <a:stretch>
              <a:fillRect l="-41618" r="-41833" b="-4032"/>
            </a:stretch>
          </a:blipFill>
        </p:spPr>
        <p:txBody>
          <a:bodyPr/>
          <a:lstStyle/>
          <a:p>
            <a:endParaRPr lang="nl-NL"/>
          </a:p>
        </p:txBody>
      </p:sp>
      <p:sp>
        <p:nvSpPr>
          <p:cNvPr id="6" name="TextBox 6"/>
          <p:cNvSpPr txBox="1"/>
          <p:nvPr/>
        </p:nvSpPr>
        <p:spPr>
          <a:xfrm>
            <a:off x="651865" y="366712"/>
            <a:ext cx="8469127" cy="1323975"/>
          </a:xfrm>
          <a:prstGeom prst="rect">
            <a:avLst/>
          </a:prstGeom>
        </p:spPr>
        <p:txBody>
          <a:bodyPr lIns="0" tIns="0" rIns="0" bIns="0" rtlCol="0" anchor="t">
            <a:spAutoFit/>
          </a:bodyPr>
          <a:lstStyle/>
          <a:p>
            <a:pPr>
              <a:lnSpc>
                <a:spcPts val="10440"/>
              </a:lnSpc>
            </a:pPr>
            <a:r>
              <a:rPr lang="en-US" sz="8700">
                <a:solidFill>
                  <a:srgbClr val="161616"/>
                </a:solidFill>
                <a:latin typeface="Source Sans Pro Bold"/>
              </a:rPr>
              <a:t>De Grondwet</a:t>
            </a:r>
          </a:p>
        </p:txBody>
      </p:sp>
      <p:sp>
        <p:nvSpPr>
          <p:cNvPr id="7" name="TextBox 7"/>
          <p:cNvSpPr txBox="1"/>
          <p:nvPr/>
        </p:nvSpPr>
        <p:spPr>
          <a:xfrm>
            <a:off x="606239" y="1238092"/>
            <a:ext cx="8265905" cy="6778235"/>
          </a:xfrm>
          <a:prstGeom prst="rect">
            <a:avLst/>
          </a:prstGeom>
        </p:spPr>
        <p:txBody>
          <a:bodyPr lIns="0" tIns="0" rIns="0" bIns="0" rtlCol="0" anchor="t">
            <a:spAutoFit/>
          </a:bodyPr>
          <a:lstStyle/>
          <a:p>
            <a:pPr>
              <a:lnSpc>
                <a:spcPts val="3871"/>
              </a:lnSpc>
            </a:pPr>
            <a:endParaRPr/>
          </a:p>
          <a:p>
            <a:pPr>
              <a:lnSpc>
                <a:spcPts val="3871"/>
              </a:lnSpc>
            </a:pPr>
            <a:r>
              <a:rPr lang="en-US" sz="2765">
                <a:solidFill>
                  <a:srgbClr val="FFFFFF"/>
                </a:solidFill>
                <a:latin typeface="Source Sans Pro"/>
              </a:rPr>
              <a:t>In Nederland vinden we vrijheid heel belangrijk. Zo belangrijk dat er in de Grondwet is opgeschreven dat iedereen recht heeft op vrijheid. </a:t>
            </a:r>
          </a:p>
          <a:p>
            <a:pPr>
              <a:lnSpc>
                <a:spcPts val="3871"/>
              </a:lnSpc>
            </a:pPr>
            <a:endParaRPr lang="en-US" sz="2765">
              <a:solidFill>
                <a:srgbClr val="FFFFFF"/>
              </a:solidFill>
              <a:latin typeface="Source Sans Pro"/>
            </a:endParaRPr>
          </a:p>
          <a:p>
            <a:pPr>
              <a:lnSpc>
                <a:spcPts val="3871"/>
              </a:lnSpc>
            </a:pPr>
            <a:r>
              <a:rPr lang="en-US" sz="2765">
                <a:solidFill>
                  <a:srgbClr val="FFFFFF"/>
                </a:solidFill>
                <a:latin typeface="Source Sans Pro"/>
              </a:rPr>
              <a:t>In de Grondwet staan ook nog een aantal andere vrijheden, bijvoorbeeld: de vrijheid van meningsuiting, de vrijheid van godsdienst en de vrijheid van kunst en wetenschappen. </a:t>
            </a:r>
          </a:p>
          <a:p>
            <a:pPr>
              <a:lnSpc>
                <a:spcPts val="3871"/>
              </a:lnSpc>
            </a:pPr>
            <a:endParaRPr lang="en-US" sz="2765">
              <a:solidFill>
                <a:srgbClr val="FFFFFF"/>
              </a:solidFill>
              <a:latin typeface="Source Sans Pro"/>
            </a:endParaRPr>
          </a:p>
          <a:p>
            <a:pPr>
              <a:lnSpc>
                <a:spcPts val="3871"/>
              </a:lnSpc>
            </a:pPr>
            <a:r>
              <a:rPr lang="en-US" sz="2765">
                <a:solidFill>
                  <a:srgbClr val="FFFFFF"/>
                </a:solidFill>
                <a:latin typeface="Source Sans Pro"/>
              </a:rPr>
              <a:t>Die vrijheden zijn ook voor kinderen en jongeren heel belangrijk, daarom staan ze niet alleen in de Grondwet, maar ook in het Kinderrechtenverdrag. </a:t>
            </a:r>
          </a:p>
          <a:p>
            <a:pPr>
              <a:lnSpc>
                <a:spcPts val="3871"/>
              </a:lnSpc>
              <a:spcBef>
                <a:spcPct val="0"/>
              </a:spcBef>
            </a:pPr>
            <a:endParaRPr lang="en-US" sz="2765">
              <a:solidFill>
                <a:srgbClr val="FFFFFF"/>
              </a:solidFill>
              <a:latin typeface="Source Sans Pro"/>
            </a:endParaRPr>
          </a:p>
        </p:txBody>
      </p:sp>
      <p:grpSp>
        <p:nvGrpSpPr>
          <p:cNvPr id="8" name="Group 8"/>
          <p:cNvGrpSpPr/>
          <p:nvPr/>
        </p:nvGrpSpPr>
        <p:grpSpPr>
          <a:xfrm>
            <a:off x="9717935" y="597428"/>
            <a:ext cx="7823743" cy="9092143"/>
            <a:chOff x="0" y="0"/>
            <a:chExt cx="4238366" cy="4925497"/>
          </a:xfrm>
        </p:grpSpPr>
        <p:sp>
          <p:nvSpPr>
            <p:cNvPr id="9" name="Freeform 9"/>
            <p:cNvSpPr/>
            <p:nvPr/>
          </p:nvSpPr>
          <p:spPr>
            <a:xfrm>
              <a:off x="0" y="0"/>
              <a:ext cx="4238366" cy="4925497"/>
            </a:xfrm>
            <a:custGeom>
              <a:avLst/>
              <a:gdLst/>
              <a:ahLst/>
              <a:cxnLst/>
              <a:rect l="l" t="t" r="r" b="b"/>
              <a:pathLst>
                <a:path w="4238366" h="4925497">
                  <a:moveTo>
                    <a:pt x="0" y="0"/>
                  </a:moveTo>
                  <a:lnTo>
                    <a:pt x="4238366" y="0"/>
                  </a:lnTo>
                  <a:lnTo>
                    <a:pt x="4238366" y="4925497"/>
                  </a:lnTo>
                  <a:lnTo>
                    <a:pt x="0" y="4925497"/>
                  </a:lnTo>
                  <a:close/>
                </a:path>
              </a:pathLst>
            </a:custGeom>
            <a:solidFill>
              <a:srgbClr val="000000">
                <a:alpha val="0"/>
              </a:srgbClr>
            </a:solidFill>
            <a:ln w="28575" cap="sq">
              <a:solidFill>
                <a:srgbClr val="000000"/>
              </a:solidFill>
              <a:prstDash val="solid"/>
              <a:miter/>
            </a:ln>
          </p:spPr>
          <p:txBody>
            <a:bodyPr/>
            <a:lstStyle/>
            <a:p>
              <a:endParaRPr lang="nl-NL"/>
            </a:p>
          </p:txBody>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11" name="TextBox 11"/>
          <p:cNvSpPr txBox="1"/>
          <p:nvPr/>
        </p:nvSpPr>
        <p:spPr>
          <a:xfrm>
            <a:off x="580129" y="366712"/>
            <a:ext cx="8469127" cy="1323975"/>
          </a:xfrm>
          <a:prstGeom prst="rect">
            <a:avLst/>
          </a:prstGeom>
        </p:spPr>
        <p:txBody>
          <a:bodyPr lIns="0" tIns="0" rIns="0" bIns="0" rtlCol="0" anchor="t">
            <a:spAutoFit/>
          </a:bodyPr>
          <a:lstStyle/>
          <a:p>
            <a:pPr>
              <a:lnSpc>
                <a:spcPts val="10440"/>
              </a:lnSpc>
            </a:pPr>
            <a:r>
              <a:rPr lang="en-US" sz="8700">
                <a:solidFill>
                  <a:srgbClr val="CEFFE8"/>
                </a:solidFill>
                <a:latin typeface="Source Sans Pro Bold"/>
              </a:rPr>
              <a:t>De Grondwet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06781" y="2861310"/>
            <a:ext cx="9469239" cy="6396990"/>
            <a:chOff x="0" y="0"/>
            <a:chExt cx="2493956" cy="1684804"/>
          </a:xfrm>
        </p:grpSpPr>
        <p:sp>
          <p:nvSpPr>
            <p:cNvPr id="3" name="Freeform 3"/>
            <p:cNvSpPr/>
            <p:nvPr/>
          </p:nvSpPr>
          <p:spPr>
            <a:xfrm>
              <a:off x="0" y="0"/>
              <a:ext cx="2493956" cy="1684804"/>
            </a:xfrm>
            <a:custGeom>
              <a:avLst/>
              <a:gdLst/>
              <a:ahLst/>
              <a:cxnLst/>
              <a:rect l="l" t="t" r="r" b="b"/>
              <a:pathLst>
                <a:path w="2493956" h="1684804">
                  <a:moveTo>
                    <a:pt x="0" y="0"/>
                  </a:moveTo>
                  <a:lnTo>
                    <a:pt x="2493956" y="0"/>
                  </a:lnTo>
                  <a:lnTo>
                    <a:pt x="2493956" y="1684804"/>
                  </a:lnTo>
                  <a:lnTo>
                    <a:pt x="0" y="1684804"/>
                  </a:lnTo>
                  <a:close/>
                </a:path>
              </a:pathLst>
            </a:custGeom>
            <a:solidFill>
              <a:srgbClr val="DCCDFF"/>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5" name="TextBox 5"/>
          <p:cNvSpPr txBox="1"/>
          <p:nvPr/>
        </p:nvSpPr>
        <p:spPr>
          <a:xfrm>
            <a:off x="6369287" y="3775563"/>
            <a:ext cx="2337015" cy="1228725"/>
          </a:xfrm>
          <a:prstGeom prst="rect">
            <a:avLst/>
          </a:prstGeom>
        </p:spPr>
        <p:txBody>
          <a:bodyPr lIns="0" tIns="0" rIns="0" bIns="0" rtlCol="0" anchor="t">
            <a:spAutoFit/>
          </a:bodyPr>
          <a:lstStyle/>
          <a:p>
            <a:pPr>
              <a:lnSpc>
                <a:spcPts val="9721"/>
              </a:lnSpc>
            </a:pPr>
            <a:r>
              <a:rPr lang="en-US" sz="8101">
                <a:solidFill>
                  <a:srgbClr val="DCCDFF"/>
                </a:solidFill>
                <a:latin typeface="Source Sans Pro Bold"/>
              </a:rPr>
              <a:t>Quiz</a:t>
            </a:r>
          </a:p>
        </p:txBody>
      </p:sp>
      <p:sp>
        <p:nvSpPr>
          <p:cNvPr id="6" name="TextBox 6"/>
          <p:cNvSpPr txBox="1"/>
          <p:nvPr/>
        </p:nvSpPr>
        <p:spPr>
          <a:xfrm>
            <a:off x="6369287" y="5812155"/>
            <a:ext cx="5141079" cy="247650"/>
          </a:xfrm>
          <a:prstGeom prst="rect">
            <a:avLst/>
          </a:prstGeom>
        </p:spPr>
        <p:txBody>
          <a:bodyPr lIns="0" tIns="0" rIns="0" bIns="0" rtlCol="0" anchor="t">
            <a:spAutoFit/>
          </a:bodyPr>
          <a:lstStyle/>
          <a:p>
            <a:pPr algn="ctr">
              <a:lnSpc>
                <a:spcPts val="2099"/>
              </a:lnSpc>
              <a:spcBef>
                <a:spcPct val="0"/>
              </a:spcBef>
            </a:pPr>
            <a:r>
              <a:rPr lang="en-US" sz="1499">
                <a:solidFill>
                  <a:srgbClr val="000000"/>
                </a:solidFill>
                <a:latin typeface="TT Commons Pro Bold"/>
              </a:rPr>
              <a:t>(VIDEO HIER)</a:t>
            </a:r>
          </a:p>
        </p:txBody>
      </p:sp>
      <p:sp>
        <p:nvSpPr>
          <p:cNvPr id="7" name="TextBox 7"/>
          <p:cNvSpPr txBox="1"/>
          <p:nvPr/>
        </p:nvSpPr>
        <p:spPr>
          <a:xfrm>
            <a:off x="2776103" y="957122"/>
            <a:ext cx="12951619" cy="1094735"/>
          </a:xfrm>
          <a:prstGeom prst="rect">
            <a:avLst/>
          </a:prstGeom>
        </p:spPr>
        <p:txBody>
          <a:bodyPr lIns="0" tIns="0" rIns="0" bIns="0" rtlCol="0" anchor="t">
            <a:spAutoFit/>
          </a:bodyPr>
          <a:lstStyle/>
          <a:p>
            <a:pPr algn="ctr">
              <a:lnSpc>
                <a:spcPts val="8960"/>
              </a:lnSpc>
              <a:spcBef>
                <a:spcPct val="0"/>
              </a:spcBef>
            </a:pPr>
            <a:r>
              <a:rPr lang="en-US" sz="6400">
                <a:solidFill>
                  <a:srgbClr val="DCCDFF"/>
                </a:solidFill>
                <a:latin typeface="Source Sans Pro Bold"/>
              </a:rPr>
              <a:t>Theorie: Vrijheid en mensenrechten </a:t>
            </a:r>
          </a:p>
        </p:txBody>
      </p:sp>
      <p:grpSp>
        <p:nvGrpSpPr>
          <p:cNvPr id="8" name="Group 8"/>
          <p:cNvGrpSpPr/>
          <p:nvPr/>
        </p:nvGrpSpPr>
        <p:grpSpPr>
          <a:xfrm>
            <a:off x="-194342" y="-200295"/>
            <a:ext cx="18671484" cy="10687590"/>
            <a:chOff x="0" y="0"/>
            <a:chExt cx="4917593" cy="2814838"/>
          </a:xfrm>
        </p:grpSpPr>
        <p:sp>
          <p:nvSpPr>
            <p:cNvPr id="9" name="Freeform 9"/>
            <p:cNvSpPr/>
            <p:nvPr/>
          </p:nvSpPr>
          <p:spPr>
            <a:xfrm>
              <a:off x="0" y="0"/>
              <a:ext cx="4917592" cy="2814838"/>
            </a:xfrm>
            <a:custGeom>
              <a:avLst/>
              <a:gdLst/>
              <a:ahLst/>
              <a:cxnLst/>
              <a:rect l="l" t="t" r="r" b="b"/>
              <a:pathLst>
                <a:path w="4917592" h="2814838">
                  <a:moveTo>
                    <a:pt x="0" y="0"/>
                  </a:moveTo>
                  <a:lnTo>
                    <a:pt x="4917592" y="0"/>
                  </a:lnTo>
                  <a:lnTo>
                    <a:pt x="4917592"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11" name="TextBox 11"/>
          <p:cNvSpPr txBox="1"/>
          <p:nvPr/>
        </p:nvSpPr>
        <p:spPr>
          <a:xfrm>
            <a:off x="2745156" y="937900"/>
            <a:ext cx="12951619" cy="1094735"/>
          </a:xfrm>
          <a:prstGeom prst="rect">
            <a:avLst/>
          </a:prstGeom>
        </p:spPr>
        <p:txBody>
          <a:bodyPr lIns="0" tIns="0" rIns="0" bIns="0" rtlCol="0" anchor="t">
            <a:spAutoFit/>
          </a:bodyPr>
          <a:lstStyle/>
          <a:p>
            <a:pPr algn="ctr">
              <a:lnSpc>
                <a:spcPts val="8960"/>
              </a:lnSpc>
              <a:spcBef>
                <a:spcPct val="0"/>
              </a:spcBef>
            </a:pPr>
            <a:r>
              <a:rPr lang="en-US" sz="6400">
                <a:solidFill>
                  <a:srgbClr val="CEFFE8"/>
                </a:solidFill>
                <a:latin typeface="Source Sans Pro Bold"/>
              </a:rPr>
              <a:t>Theorie: Vrijheid en mensenrechten </a:t>
            </a:r>
          </a:p>
        </p:txBody>
      </p:sp>
      <p:sp>
        <p:nvSpPr>
          <p:cNvPr id="12" name="TextBox 12"/>
          <p:cNvSpPr txBox="1"/>
          <p:nvPr/>
        </p:nvSpPr>
        <p:spPr>
          <a:xfrm>
            <a:off x="2693821" y="904875"/>
            <a:ext cx="12951619" cy="1094735"/>
          </a:xfrm>
          <a:prstGeom prst="rect">
            <a:avLst/>
          </a:prstGeom>
        </p:spPr>
        <p:txBody>
          <a:bodyPr lIns="0" tIns="0" rIns="0" bIns="0" rtlCol="0" anchor="t">
            <a:spAutoFit/>
          </a:bodyPr>
          <a:lstStyle/>
          <a:p>
            <a:pPr algn="ctr">
              <a:lnSpc>
                <a:spcPts val="8960"/>
              </a:lnSpc>
              <a:spcBef>
                <a:spcPct val="0"/>
              </a:spcBef>
            </a:pPr>
            <a:r>
              <a:rPr lang="en-US" sz="6400">
                <a:solidFill>
                  <a:srgbClr val="000000"/>
                </a:solidFill>
                <a:latin typeface="Source Sans Pro Bold"/>
              </a:rPr>
              <a:t>Theorie: Vrijheid en mensenrechten </a:t>
            </a:r>
          </a:p>
        </p:txBody>
      </p:sp>
      <p:grpSp>
        <p:nvGrpSpPr>
          <p:cNvPr id="13" name="Group 13"/>
          <p:cNvGrpSpPr/>
          <p:nvPr/>
        </p:nvGrpSpPr>
        <p:grpSpPr>
          <a:xfrm>
            <a:off x="812740" y="878741"/>
            <a:ext cx="16347163" cy="1465811"/>
            <a:chOff x="0" y="0"/>
            <a:chExt cx="4305426" cy="386057"/>
          </a:xfrm>
        </p:grpSpPr>
        <p:sp>
          <p:nvSpPr>
            <p:cNvPr id="14" name="Freeform 14"/>
            <p:cNvSpPr/>
            <p:nvPr/>
          </p:nvSpPr>
          <p:spPr>
            <a:xfrm>
              <a:off x="0" y="0"/>
              <a:ext cx="4305426" cy="386057"/>
            </a:xfrm>
            <a:custGeom>
              <a:avLst/>
              <a:gdLst/>
              <a:ahLst/>
              <a:cxnLst/>
              <a:rect l="l" t="t" r="r" b="b"/>
              <a:pathLst>
                <a:path w="4305426" h="386057">
                  <a:moveTo>
                    <a:pt x="0" y="0"/>
                  </a:moveTo>
                  <a:lnTo>
                    <a:pt x="4305426" y="0"/>
                  </a:lnTo>
                  <a:lnTo>
                    <a:pt x="4305426" y="386057"/>
                  </a:lnTo>
                  <a:lnTo>
                    <a:pt x="0" y="386057"/>
                  </a:lnTo>
                  <a:close/>
                </a:path>
              </a:pathLst>
            </a:custGeom>
            <a:solidFill>
              <a:srgbClr val="000000">
                <a:alpha val="0"/>
              </a:srgbClr>
            </a:solidFill>
            <a:ln w="19050" cap="sq">
              <a:solidFill>
                <a:srgbClr val="DCCDFF"/>
              </a:solidFill>
              <a:prstDash val="solid"/>
              <a:miter/>
            </a:ln>
          </p:spPr>
          <p:txBody>
            <a:bodyPr/>
            <a:lstStyle/>
            <a:p>
              <a:endParaRPr lang="nl-NL"/>
            </a:p>
          </p:txBody>
        </p:sp>
        <p:sp>
          <p:nvSpPr>
            <p:cNvPr id="15" name="TextBox 15"/>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16" name="Group 16"/>
          <p:cNvGrpSpPr/>
          <p:nvPr/>
        </p:nvGrpSpPr>
        <p:grpSpPr>
          <a:xfrm>
            <a:off x="719751" y="788254"/>
            <a:ext cx="16343175" cy="1470660"/>
            <a:chOff x="0" y="0"/>
            <a:chExt cx="4304375" cy="387334"/>
          </a:xfrm>
        </p:grpSpPr>
        <p:sp>
          <p:nvSpPr>
            <p:cNvPr id="17" name="Freeform 17"/>
            <p:cNvSpPr/>
            <p:nvPr/>
          </p:nvSpPr>
          <p:spPr>
            <a:xfrm>
              <a:off x="0" y="0"/>
              <a:ext cx="4304375" cy="387334"/>
            </a:xfrm>
            <a:custGeom>
              <a:avLst/>
              <a:gdLst/>
              <a:ahLst/>
              <a:cxnLst/>
              <a:rect l="l" t="t" r="r" b="b"/>
              <a:pathLst>
                <a:path w="4304375" h="387334">
                  <a:moveTo>
                    <a:pt x="0" y="0"/>
                  </a:moveTo>
                  <a:lnTo>
                    <a:pt x="4304375" y="0"/>
                  </a:lnTo>
                  <a:lnTo>
                    <a:pt x="4304375" y="387334"/>
                  </a:lnTo>
                  <a:lnTo>
                    <a:pt x="0" y="387334"/>
                  </a:lnTo>
                  <a:close/>
                </a:path>
              </a:pathLst>
            </a:custGeom>
            <a:solidFill>
              <a:srgbClr val="000000">
                <a:alpha val="0"/>
              </a:srgbClr>
            </a:solidFill>
            <a:ln w="19050" cap="sq">
              <a:solidFill>
                <a:srgbClr val="000000"/>
              </a:solidFill>
              <a:prstDash val="solid"/>
              <a:miter/>
            </a:ln>
          </p:spPr>
          <p:txBody>
            <a:bodyPr/>
            <a:lstStyle/>
            <a:p>
              <a:endParaRPr lang="nl-NL"/>
            </a:p>
          </p:txBody>
        </p:sp>
        <p:sp>
          <p:nvSpPr>
            <p:cNvPr id="18" name="TextBox 18"/>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19" name="Group 15">
            <a:extLst>
              <a:ext uri="{FF2B5EF4-FFF2-40B4-BE49-F238E27FC236}">
                <a16:creationId xmlns:a16="http://schemas.microsoft.com/office/drawing/2014/main" id="{069199CE-442C-3AFD-E9B3-37A29A31225E}"/>
              </a:ext>
            </a:extLst>
          </p:cNvPr>
          <p:cNvGrpSpPr/>
          <p:nvPr/>
        </p:nvGrpSpPr>
        <p:grpSpPr>
          <a:xfrm>
            <a:off x="152400" y="114300"/>
            <a:ext cx="17970444" cy="9982200"/>
            <a:chOff x="0" y="0"/>
            <a:chExt cx="4913579" cy="2814838"/>
          </a:xfrm>
        </p:grpSpPr>
        <p:sp>
          <p:nvSpPr>
            <p:cNvPr id="20" name="Freeform 16">
              <a:extLst>
                <a:ext uri="{FF2B5EF4-FFF2-40B4-BE49-F238E27FC236}">
                  <a16:creationId xmlns:a16="http://schemas.microsoft.com/office/drawing/2014/main" id="{DBA661B7-DB4B-B6B6-E09D-18D7FC521235}"/>
                </a:ext>
              </a:extLst>
            </p:cNvPr>
            <p:cNvSpPr/>
            <p:nvPr/>
          </p:nvSpPr>
          <p:spPr>
            <a:xfrm>
              <a:off x="0" y="0"/>
              <a:ext cx="4913579" cy="2814838"/>
            </a:xfrm>
            <a:custGeom>
              <a:avLst/>
              <a:gdLst/>
              <a:ahLst/>
              <a:cxnLst/>
              <a:rect l="l" t="t" r="r" b="b"/>
              <a:pathLst>
                <a:path w="4913579" h="2814838">
                  <a:moveTo>
                    <a:pt x="0" y="0"/>
                  </a:moveTo>
                  <a:lnTo>
                    <a:pt x="4913579" y="0"/>
                  </a:lnTo>
                  <a:lnTo>
                    <a:pt x="4913579"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21" name="TextBox 17">
              <a:extLst>
                <a:ext uri="{FF2B5EF4-FFF2-40B4-BE49-F238E27FC236}">
                  <a16:creationId xmlns:a16="http://schemas.microsoft.com/office/drawing/2014/main" id="{D798F5DB-F458-39A7-9DEE-7E1AF84B418B}"/>
                </a:ext>
              </a:extLst>
            </p:cNvPr>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pic>
        <p:nvPicPr>
          <p:cNvPr id="23" name="Onlinemedia 7" title="Mensenrechten">
            <a:hlinkClick r:id="" action="ppaction://media"/>
            <a:extLst>
              <a:ext uri="{FF2B5EF4-FFF2-40B4-BE49-F238E27FC236}">
                <a16:creationId xmlns:a16="http://schemas.microsoft.com/office/drawing/2014/main" id="{04EC880B-ACB1-B9E6-68A6-758F0C4FC8CB}"/>
              </a:ext>
            </a:extLst>
          </p:cNvPr>
          <p:cNvPicPr>
            <a:picLocks noRot="1" noChangeAspect="1"/>
          </p:cNvPicPr>
          <p:nvPr>
            <a:videoFile r:link="rId1"/>
          </p:nvPr>
        </p:nvPicPr>
        <p:blipFill>
          <a:blip r:embed="rId4"/>
          <a:stretch>
            <a:fillRect/>
          </a:stretch>
        </p:blipFill>
        <p:spPr>
          <a:xfrm>
            <a:off x="2618261" y="2579380"/>
            <a:ext cx="12344929" cy="69373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3"/>
                                        </p:tgtEl>
                                      </p:cBhvr>
                                    </p:cmd>
                                  </p:childTnLst>
                                </p:cTn>
                              </p:par>
                            </p:childTnLst>
                          </p:cTn>
                        </p:par>
                      </p:childTnLst>
                    </p:cTn>
                  </p:par>
                </p:childTnLst>
              </p:cTn>
              <p:nextCondLst>
                <p:cond evt="onClick" delay="0">
                  <p:tgtEl>
                    <p:spTgt spid="23"/>
                  </p:tgtEl>
                </p:cond>
              </p:nextCondLst>
            </p:seq>
            <p:video>
              <p:cMediaNode vol="80000">
                <p:cTn id="12" fill="hold" display="0">
                  <p:stCondLst>
                    <p:cond delay="indefinite"/>
                  </p:stCondLst>
                </p:cTn>
                <p:tgtEl>
                  <p:spTgt spid="23"/>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4314</TotalTime>
  <Words>3411</Words>
  <Application>Microsoft Office PowerPoint</Application>
  <PresentationFormat>Aangepast</PresentationFormat>
  <Paragraphs>297</Paragraphs>
  <Slides>50</Slides>
  <Notes>4</Notes>
  <HiddenSlides>0</HiddenSlides>
  <MMClips>4</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50</vt:i4>
      </vt:variant>
    </vt:vector>
  </HeadingPairs>
  <TitlesOfParts>
    <vt:vector size="59" baseType="lpstr">
      <vt:lpstr>Arial</vt:lpstr>
      <vt:lpstr>Calibri</vt:lpstr>
      <vt:lpstr>Source Sans Pro Bold Italics</vt:lpstr>
      <vt:lpstr>Source Sans Pro Bold</vt:lpstr>
      <vt:lpstr>TT Commons Pro Bold</vt:lpstr>
      <vt:lpstr>TT Commons Pro</vt:lpstr>
      <vt:lpstr>Source Sans Pro</vt:lpstr>
      <vt:lpstr>Source Sans Pro Light</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Lessen VO</dc:title>
  <dc:creator>Marrit Timmerman</dc:creator>
  <cp:lastModifiedBy>Lieke Grootjes</cp:lastModifiedBy>
  <cp:revision>5</cp:revision>
  <dcterms:created xsi:type="dcterms:W3CDTF">2006-08-16T00:00:00Z</dcterms:created>
  <dcterms:modified xsi:type="dcterms:W3CDTF">2023-10-23T12:11:43Z</dcterms:modified>
  <dc:identifier>DAFwv4Tb80g</dc:identifier>
</cp:coreProperties>
</file>