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28"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Source Sans Pro Bold" panose="020B0604020202020204" charset="0"/>
      <p:regular r:id="rId51"/>
    </p:embeddedFont>
    <p:embeddedFont>
      <p:font typeface="Source Sans Pro Bold Italics" panose="020B0604020202020204" charset="0"/>
      <p:regular r:id="rId52"/>
    </p:embeddedFont>
    <p:embeddedFont>
      <p:font typeface="Source Sans Pro Light" panose="020B0403030403020204" pitchFamily="34" charset="0"/>
      <p:regular r:id="rId53"/>
      <p:italic r:id="rId54"/>
    </p:embeddedFont>
    <p:embeddedFont>
      <p:font typeface="TT Commons Pro Bold"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3" d="100"/>
          <a:sy n="103" d="100"/>
        </p:scale>
        <p:origin x="276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E6528-BCD6-4CF2-A458-BF07AB5A78EB}" type="datetimeFigureOut">
              <a:rPr lang="nl-NL" smtClean="0"/>
              <a:t>23-10-2023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CE37C-4934-47E2-9E23-CF9514EB890A}" type="slidenum">
              <a:rPr lang="nl-NL" smtClean="0"/>
              <a:t>‹nr.›</a:t>
            </a:fld>
            <a:endParaRPr lang="nl-NL"/>
          </a:p>
        </p:txBody>
      </p:sp>
    </p:spTree>
    <p:extLst>
      <p:ext uri="{BB962C8B-B14F-4D97-AF65-F5344CB8AC3E}">
        <p14:creationId xmlns:p14="http://schemas.microsoft.com/office/powerpoint/2010/main" val="119165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9ce6d8D9Ot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https://www.youtube.com/watch?v=njJ5Xjp9f1I&amp;ab_channel=Krachtbronnen</a:t>
            </a:r>
          </a:p>
        </p:txBody>
      </p:sp>
      <p:sp>
        <p:nvSpPr>
          <p:cNvPr id="4" name="Slide Number Placeholder 3"/>
          <p:cNvSpPr>
            <a:spLocks noGrp="1"/>
          </p:cNvSpPr>
          <p:nvPr>
            <p:ph type="sldNum" sz="quarter" idx="5"/>
          </p:nvPr>
        </p:nvSpPr>
        <p:spPr/>
        <p:txBody>
          <a:bodyPr/>
          <a:lstStyle/>
          <a:p>
            <a:fld id="{F6DCE37C-4934-47E2-9E23-CF9514EB890A}" type="slidenum">
              <a:rPr lang="nl-NL" smtClean="0"/>
              <a:t>6</a:t>
            </a:fld>
            <a:endParaRPr lang="nl-NL"/>
          </a:p>
        </p:txBody>
      </p:sp>
    </p:spTree>
    <p:extLst>
      <p:ext uri="{BB962C8B-B14F-4D97-AF65-F5344CB8AC3E}">
        <p14:creationId xmlns:p14="http://schemas.microsoft.com/office/powerpoint/2010/main" val="412646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https://www.youtube.com/watch?v=FgTpnBD4gKs&amp;ab_channel=Mr.T%27sHistory</a:t>
            </a:r>
          </a:p>
        </p:txBody>
      </p:sp>
      <p:sp>
        <p:nvSpPr>
          <p:cNvPr id="4" name="Slide Number Placeholder 3"/>
          <p:cNvSpPr>
            <a:spLocks noGrp="1"/>
          </p:cNvSpPr>
          <p:nvPr>
            <p:ph type="sldNum" sz="quarter" idx="5"/>
          </p:nvPr>
        </p:nvSpPr>
        <p:spPr/>
        <p:txBody>
          <a:bodyPr/>
          <a:lstStyle/>
          <a:p>
            <a:fld id="{F6DCE37C-4934-47E2-9E23-CF9514EB890A}" type="slidenum">
              <a:rPr lang="nl-NL" smtClean="0"/>
              <a:t>11</a:t>
            </a:fld>
            <a:endParaRPr lang="nl-NL"/>
          </a:p>
        </p:txBody>
      </p:sp>
    </p:spTree>
    <p:extLst>
      <p:ext uri="{BB962C8B-B14F-4D97-AF65-F5344CB8AC3E}">
        <p14:creationId xmlns:p14="http://schemas.microsoft.com/office/powerpoint/2010/main" val="3061888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Filmpje: </a:t>
            </a:r>
            <a:r>
              <a:rPr lang="nl-NL" sz="1200" u="sng" dirty="0">
                <a:effectLst/>
                <a:ea typeface="Calibri" panose="020F0502020204030204" pitchFamily="34" charset="0"/>
                <a:cs typeface="Times New Roman" panose="02020603050405020304" pitchFamily="18" charset="0"/>
                <a:hlinkClick r:id="rId3"/>
              </a:rPr>
              <a:t>Wat is cultuur? | Huh?! - YouTube</a:t>
            </a:r>
            <a:endParaRPr lang="nl-NL" sz="1200" dirty="0"/>
          </a:p>
          <a:p>
            <a:endParaRPr lang="nl-NL" dirty="0"/>
          </a:p>
        </p:txBody>
      </p:sp>
      <p:sp>
        <p:nvSpPr>
          <p:cNvPr id="4" name="Slide Number Placeholder 3"/>
          <p:cNvSpPr>
            <a:spLocks noGrp="1"/>
          </p:cNvSpPr>
          <p:nvPr>
            <p:ph type="sldNum" sz="quarter" idx="5"/>
          </p:nvPr>
        </p:nvSpPr>
        <p:spPr/>
        <p:txBody>
          <a:bodyPr/>
          <a:lstStyle/>
          <a:p>
            <a:fld id="{F6DCE37C-4934-47E2-9E23-CF9514EB890A}" type="slidenum">
              <a:rPr lang="nl-NL" smtClean="0"/>
              <a:t>15</a:t>
            </a:fld>
            <a:endParaRPr lang="nl-NL"/>
          </a:p>
        </p:txBody>
      </p:sp>
    </p:spTree>
    <p:extLst>
      <p:ext uri="{BB962C8B-B14F-4D97-AF65-F5344CB8AC3E}">
        <p14:creationId xmlns:p14="http://schemas.microsoft.com/office/powerpoint/2010/main" val="198867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FgTpnBD4gKs?feature=oembed"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9ce6d8D9OtA?feature=oembed" TargetMode="Externa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hyperlink" Target="http://chatmetfier.nl"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8.sv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hyperlink" Target="http://chatmetfier.nl"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hyperlink" Target="https://www.fier.nl/schadelijke-praktijk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njJ5Xjp9f1I?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8486" y="2319627"/>
            <a:ext cx="14652010" cy="5715000"/>
          </a:xfrm>
          <a:prstGeom prst="rect">
            <a:avLst/>
          </a:prstGeom>
        </p:spPr>
        <p:txBody>
          <a:bodyPr lIns="0" tIns="0" rIns="0" bIns="0" rtlCol="0" anchor="t">
            <a:spAutoFit/>
          </a:bodyPr>
          <a:lstStyle/>
          <a:p>
            <a:pPr algn="ctr">
              <a:lnSpc>
                <a:spcPts val="15000"/>
              </a:lnSpc>
            </a:pPr>
            <a:r>
              <a:rPr lang="en-US" sz="12500">
                <a:solidFill>
                  <a:srgbClr val="DCCDFF"/>
                </a:solidFill>
                <a:latin typeface="Source Sans Pro Bold"/>
              </a:rPr>
              <a:t>Keuzevrijheid: rechten &amp; verschillen</a:t>
            </a:r>
          </a:p>
        </p:txBody>
      </p:sp>
      <p:sp>
        <p:nvSpPr>
          <p:cNvPr id="3" name="TextBox 3"/>
          <p:cNvSpPr txBox="1"/>
          <p:nvPr/>
        </p:nvSpPr>
        <p:spPr>
          <a:xfrm>
            <a:off x="1830610" y="2252373"/>
            <a:ext cx="14652010" cy="5715000"/>
          </a:xfrm>
          <a:prstGeom prst="rect">
            <a:avLst/>
          </a:prstGeom>
        </p:spPr>
        <p:txBody>
          <a:bodyPr lIns="0" tIns="0" rIns="0" bIns="0" rtlCol="0" anchor="t">
            <a:spAutoFit/>
          </a:bodyPr>
          <a:lstStyle/>
          <a:p>
            <a:pPr algn="ctr">
              <a:lnSpc>
                <a:spcPts val="15000"/>
              </a:lnSpc>
            </a:pPr>
            <a:r>
              <a:rPr lang="en-US" sz="12500">
                <a:solidFill>
                  <a:srgbClr val="CEFFE8"/>
                </a:solidFill>
                <a:latin typeface="Source Sans Pro Bold"/>
              </a:rPr>
              <a:t>Keuzevrijheid: rechten &amp; verschillen</a:t>
            </a:r>
          </a:p>
        </p:txBody>
      </p:sp>
      <p:sp>
        <p:nvSpPr>
          <p:cNvPr id="4" name="TextBox 4"/>
          <p:cNvSpPr txBox="1"/>
          <p:nvPr/>
        </p:nvSpPr>
        <p:spPr>
          <a:xfrm>
            <a:off x="1727504" y="2252373"/>
            <a:ext cx="14652010" cy="5715000"/>
          </a:xfrm>
          <a:prstGeom prst="rect">
            <a:avLst/>
          </a:prstGeom>
        </p:spPr>
        <p:txBody>
          <a:bodyPr lIns="0" tIns="0" rIns="0" bIns="0" rtlCol="0" anchor="t">
            <a:spAutoFit/>
          </a:bodyPr>
          <a:lstStyle/>
          <a:p>
            <a:pPr algn="ctr">
              <a:lnSpc>
                <a:spcPts val="15000"/>
              </a:lnSpc>
            </a:pPr>
            <a:r>
              <a:rPr lang="en-US" sz="12500">
                <a:solidFill>
                  <a:srgbClr val="000000"/>
                </a:solidFill>
                <a:latin typeface="Source Sans Pro Bold"/>
              </a:rPr>
              <a:t>Keuzevrijheid: rechten &amp; verschillen</a:t>
            </a:r>
          </a:p>
        </p:txBody>
      </p:sp>
      <p:grpSp>
        <p:nvGrpSpPr>
          <p:cNvPr id="5" name="Group 5"/>
          <p:cNvGrpSpPr/>
          <p:nvPr/>
        </p:nvGrpSpPr>
        <p:grpSpPr>
          <a:xfrm>
            <a:off x="1983010" y="1734405"/>
            <a:ext cx="14548904" cy="7187552"/>
            <a:chOff x="0" y="0"/>
            <a:chExt cx="19398539" cy="9583403"/>
          </a:xfrm>
        </p:grpSpPr>
        <p:sp>
          <p:nvSpPr>
            <p:cNvPr id="6" name="AutoShape 6"/>
            <p:cNvSpPr/>
            <p:nvPr/>
          </p:nvSpPr>
          <p:spPr>
            <a:xfrm>
              <a:off x="22715" y="9560580"/>
              <a:ext cx="19353162" cy="0"/>
            </a:xfrm>
            <a:prstGeom prst="line">
              <a:avLst/>
            </a:prstGeom>
            <a:ln w="45323" cap="flat">
              <a:solidFill>
                <a:srgbClr val="DCCDFF"/>
              </a:solidFill>
              <a:prstDash val="solid"/>
              <a:headEnd type="none" w="sm" len="sm"/>
              <a:tailEnd type="none" w="sm" len="sm"/>
            </a:ln>
          </p:spPr>
          <p:txBody>
            <a:bodyPr/>
            <a:lstStyle/>
            <a:p>
              <a:endParaRPr lang="nl-NL"/>
            </a:p>
          </p:txBody>
        </p:sp>
        <p:sp>
          <p:nvSpPr>
            <p:cNvPr id="7" name="AutoShape 7"/>
            <p:cNvSpPr/>
            <p:nvPr/>
          </p:nvSpPr>
          <p:spPr>
            <a:xfrm flipV="1">
              <a:off x="22662" y="22715"/>
              <a:ext cx="19307786" cy="0"/>
            </a:xfrm>
            <a:prstGeom prst="line">
              <a:avLst/>
            </a:prstGeom>
            <a:ln w="45323" cap="flat">
              <a:solidFill>
                <a:srgbClr val="DCCDFF"/>
              </a:solidFill>
              <a:prstDash val="solid"/>
              <a:headEnd type="none" w="sm" len="sm"/>
              <a:tailEnd type="none" w="sm" len="sm"/>
            </a:ln>
          </p:spPr>
          <p:txBody>
            <a:bodyPr/>
            <a:lstStyle/>
            <a:p>
              <a:endParaRPr lang="nl-NL"/>
            </a:p>
          </p:txBody>
        </p:sp>
        <p:sp>
          <p:nvSpPr>
            <p:cNvPr id="8" name="AutoShape 8"/>
            <p:cNvSpPr/>
            <p:nvPr/>
          </p:nvSpPr>
          <p:spPr>
            <a:xfrm flipV="1">
              <a:off x="22662" y="54"/>
              <a:ext cx="22662" cy="9560772"/>
            </a:xfrm>
            <a:prstGeom prst="line">
              <a:avLst/>
            </a:prstGeom>
            <a:ln w="45323" cap="flat">
              <a:solidFill>
                <a:srgbClr val="DCCDFF"/>
              </a:solidFill>
              <a:prstDash val="solid"/>
              <a:headEnd type="none" w="sm" len="sm"/>
              <a:tailEnd type="none" w="sm" len="sm"/>
            </a:ln>
          </p:spPr>
          <p:txBody>
            <a:bodyPr/>
            <a:lstStyle/>
            <a:p>
              <a:endParaRPr lang="nl-NL"/>
            </a:p>
          </p:txBody>
        </p:sp>
        <p:sp>
          <p:nvSpPr>
            <p:cNvPr id="9" name="AutoShape 9"/>
            <p:cNvSpPr/>
            <p:nvPr/>
          </p:nvSpPr>
          <p:spPr>
            <a:xfrm flipH="1" flipV="1">
              <a:off x="19353162" y="108"/>
              <a:ext cx="22715" cy="9583241"/>
            </a:xfrm>
            <a:prstGeom prst="line">
              <a:avLst/>
            </a:prstGeom>
            <a:ln w="45323" cap="flat">
              <a:solidFill>
                <a:srgbClr val="DCCDFF"/>
              </a:solidFill>
              <a:prstDash val="solid"/>
              <a:headEnd type="none" w="sm" len="sm"/>
              <a:tailEnd type="none" w="sm" len="sm"/>
            </a:ln>
          </p:spPr>
          <p:txBody>
            <a:bodyPr/>
            <a:lstStyle/>
            <a:p>
              <a:endParaRPr lang="nl-NL"/>
            </a:p>
          </p:txBody>
        </p:sp>
      </p:grpSp>
      <p:grpSp>
        <p:nvGrpSpPr>
          <p:cNvPr id="10" name="Group 10"/>
          <p:cNvGrpSpPr/>
          <p:nvPr/>
        </p:nvGrpSpPr>
        <p:grpSpPr>
          <a:xfrm>
            <a:off x="1830610" y="1582005"/>
            <a:ext cx="14548904" cy="7187552"/>
            <a:chOff x="0" y="0"/>
            <a:chExt cx="19398539" cy="9583403"/>
          </a:xfrm>
        </p:grpSpPr>
        <p:sp>
          <p:nvSpPr>
            <p:cNvPr id="11" name="AutoShape 11"/>
            <p:cNvSpPr/>
            <p:nvPr/>
          </p:nvSpPr>
          <p:spPr>
            <a:xfrm>
              <a:off x="22715" y="9560580"/>
              <a:ext cx="19353162" cy="0"/>
            </a:xfrm>
            <a:prstGeom prst="line">
              <a:avLst/>
            </a:prstGeom>
            <a:ln w="45323" cap="flat">
              <a:solidFill>
                <a:srgbClr val="000000"/>
              </a:solidFill>
              <a:prstDash val="solid"/>
              <a:headEnd type="none" w="sm" len="sm"/>
              <a:tailEnd type="none" w="sm" len="sm"/>
            </a:ln>
          </p:spPr>
          <p:txBody>
            <a:bodyPr/>
            <a:lstStyle/>
            <a:p>
              <a:endParaRPr lang="nl-NL"/>
            </a:p>
          </p:txBody>
        </p:sp>
        <p:sp>
          <p:nvSpPr>
            <p:cNvPr id="12" name="AutoShape 12"/>
            <p:cNvSpPr/>
            <p:nvPr/>
          </p:nvSpPr>
          <p:spPr>
            <a:xfrm flipV="1">
              <a:off x="22662" y="22715"/>
              <a:ext cx="19307786" cy="0"/>
            </a:xfrm>
            <a:prstGeom prst="line">
              <a:avLst/>
            </a:prstGeom>
            <a:ln w="45323" cap="flat">
              <a:solidFill>
                <a:srgbClr val="000000"/>
              </a:solidFill>
              <a:prstDash val="solid"/>
              <a:headEnd type="none" w="sm" len="sm"/>
              <a:tailEnd type="none" w="sm" len="sm"/>
            </a:ln>
          </p:spPr>
          <p:txBody>
            <a:bodyPr/>
            <a:lstStyle/>
            <a:p>
              <a:endParaRPr lang="nl-NL"/>
            </a:p>
          </p:txBody>
        </p:sp>
        <p:sp>
          <p:nvSpPr>
            <p:cNvPr id="13" name="AutoShape 13"/>
            <p:cNvSpPr/>
            <p:nvPr/>
          </p:nvSpPr>
          <p:spPr>
            <a:xfrm flipV="1">
              <a:off x="22662" y="54"/>
              <a:ext cx="22662" cy="9560772"/>
            </a:xfrm>
            <a:prstGeom prst="line">
              <a:avLst/>
            </a:prstGeom>
            <a:ln w="45323" cap="flat">
              <a:solidFill>
                <a:srgbClr val="000000"/>
              </a:solidFill>
              <a:prstDash val="solid"/>
              <a:headEnd type="none" w="sm" len="sm"/>
              <a:tailEnd type="none" w="sm" len="sm"/>
            </a:ln>
          </p:spPr>
          <p:txBody>
            <a:bodyPr/>
            <a:lstStyle/>
            <a:p>
              <a:endParaRPr lang="nl-NL"/>
            </a:p>
          </p:txBody>
        </p:sp>
        <p:sp>
          <p:nvSpPr>
            <p:cNvPr id="14" name="AutoShape 14"/>
            <p:cNvSpPr/>
            <p:nvPr/>
          </p:nvSpPr>
          <p:spPr>
            <a:xfrm flipH="1" flipV="1">
              <a:off x="19353162" y="108"/>
              <a:ext cx="22715" cy="9583241"/>
            </a:xfrm>
            <a:prstGeom prst="line">
              <a:avLst/>
            </a:prstGeom>
            <a:ln w="45323" cap="flat">
              <a:solidFill>
                <a:srgbClr val="000000"/>
              </a:solidFill>
              <a:prstDash val="solid"/>
              <a:headEnd type="none" w="sm" len="sm"/>
              <a:tailEnd type="none" w="sm" len="sm"/>
            </a:ln>
          </p:spPr>
          <p:txBody>
            <a:bodyPr/>
            <a:lstStyle/>
            <a:p>
              <a:endParaRPr lang="nl-NL"/>
            </a:p>
          </p:txBody>
        </p:sp>
      </p:grpSp>
      <p:grpSp>
        <p:nvGrpSpPr>
          <p:cNvPr id="15" name="Group 15"/>
          <p:cNvGrpSpPr/>
          <p:nvPr/>
        </p:nvGrpSpPr>
        <p:grpSpPr>
          <a:xfrm>
            <a:off x="152400" y="190500"/>
            <a:ext cx="17983200" cy="9906000"/>
            <a:chOff x="0" y="0"/>
            <a:chExt cx="4913579" cy="2814838"/>
          </a:xfrm>
        </p:grpSpPr>
        <p:sp>
          <p:nvSpPr>
            <p:cNvPr id="16" name="Freeform 16"/>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rot="1871463">
            <a:off x="34321" y="-1982265"/>
            <a:ext cx="26651979" cy="23320481"/>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CEFFE8"/>
            </a:solidFill>
          </p:spPr>
          <p:txBody>
            <a:bodyPr/>
            <a:lstStyle/>
            <a:p>
              <a:endParaRPr lang="nl-NL"/>
            </a:p>
          </p:txBody>
        </p:sp>
        <p:sp>
          <p:nvSpPr>
            <p:cNvPr id="4" name="TextBox 4"/>
            <p:cNvSpPr txBox="1"/>
            <p:nvPr/>
          </p:nvSpPr>
          <p:spPr>
            <a:xfrm>
              <a:off x="127000" y="301625"/>
              <a:ext cx="558800" cy="3587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1025146" y="4267504"/>
            <a:ext cx="6472909" cy="5574793"/>
          </a:xfrm>
          <a:custGeom>
            <a:avLst/>
            <a:gdLst/>
            <a:ahLst/>
            <a:cxnLst/>
            <a:rect l="l" t="t" r="r" b="b"/>
            <a:pathLst>
              <a:path w="6472909" h="5574793">
                <a:moveTo>
                  <a:pt x="0" y="0"/>
                </a:moveTo>
                <a:lnTo>
                  <a:pt x="6472909" y="0"/>
                </a:lnTo>
                <a:lnTo>
                  <a:pt x="6472909" y="5574793"/>
                </a:lnTo>
                <a:lnTo>
                  <a:pt x="0" y="55747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6" name="Freeform 6"/>
          <p:cNvSpPr/>
          <p:nvPr/>
        </p:nvSpPr>
        <p:spPr>
          <a:xfrm>
            <a:off x="10901109" y="4124895"/>
            <a:ext cx="6472909" cy="5574793"/>
          </a:xfrm>
          <a:custGeom>
            <a:avLst/>
            <a:gdLst/>
            <a:ahLst/>
            <a:cxnLst/>
            <a:rect l="l" t="t" r="r" b="b"/>
            <a:pathLst>
              <a:path w="6472909" h="5574793">
                <a:moveTo>
                  <a:pt x="0" y="0"/>
                </a:moveTo>
                <a:lnTo>
                  <a:pt x="6472910" y="0"/>
                </a:lnTo>
                <a:lnTo>
                  <a:pt x="6472910" y="5574793"/>
                </a:lnTo>
                <a:lnTo>
                  <a:pt x="0" y="55747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7" name="TextBox 7"/>
          <p:cNvSpPr txBox="1"/>
          <p:nvPr/>
        </p:nvSpPr>
        <p:spPr>
          <a:xfrm>
            <a:off x="940209" y="459896"/>
            <a:ext cx="10823747" cy="3107624"/>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(Sub)culturen in Nederland: verschillende normen, waarden &amp; gewoontes</a:t>
            </a:r>
          </a:p>
        </p:txBody>
      </p:sp>
      <p:sp>
        <p:nvSpPr>
          <p:cNvPr id="8" name="TextBox 8"/>
          <p:cNvSpPr txBox="1"/>
          <p:nvPr/>
        </p:nvSpPr>
        <p:spPr>
          <a:xfrm>
            <a:off x="894014" y="437451"/>
            <a:ext cx="11639316" cy="3107624"/>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(Sub)culturen in Nederland: verschillende normen, waarden &amp; gewoontes</a:t>
            </a:r>
          </a:p>
        </p:txBody>
      </p:sp>
      <p:sp>
        <p:nvSpPr>
          <p:cNvPr id="9" name="TextBox 9"/>
          <p:cNvSpPr txBox="1"/>
          <p:nvPr/>
        </p:nvSpPr>
        <p:spPr>
          <a:xfrm>
            <a:off x="912137" y="3932421"/>
            <a:ext cx="7149618" cy="3051175"/>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In Nederland hebben we veel verschillende soorten mensen, gezinnen, families en gemeenschappen. Ieder persoon, maar ook ieder gezin, familie of gemeenschap heeft andere normen en waarden, gewoontes en regels. </a:t>
            </a:r>
          </a:p>
          <a:p>
            <a:pPr>
              <a:lnSpc>
                <a:spcPts val="3499"/>
              </a:lnSpc>
            </a:pPr>
            <a:endParaRPr lang="en-US" sz="2499">
              <a:solidFill>
                <a:srgbClr val="000000"/>
              </a:solidFill>
              <a:latin typeface="Source Sans Pro"/>
            </a:endParaRPr>
          </a:p>
          <a:p>
            <a:pPr>
              <a:lnSpc>
                <a:spcPts val="3499"/>
              </a:lnSpc>
              <a:spcBef>
                <a:spcPct val="0"/>
              </a:spcBef>
            </a:pPr>
            <a:endParaRPr lang="en-US" sz="2499">
              <a:solidFill>
                <a:srgbClr val="000000"/>
              </a:solidFill>
              <a:latin typeface="Source Sans Pro"/>
            </a:endParaRPr>
          </a:p>
        </p:txBody>
      </p:sp>
      <p:sp>
        <p:nvSpPr>
          <p:cNvPr id="10" name="AutoShape 10"/>
          <p:cNvSpPr/>
          <p:nvPr/>
        </p:nvSpPr>
        <p:spPr>
          <a:xfrm flipV="1">
            <a:off x="-798995" y="16636"/>
            <a:ext cx="19336347" cy="10787459"/>
          </a:xfrm>
          <a:prstGeom prst="line">
            <a:avLst/>
          </a:prstGeom>
          <a:ln w="38100" cap="flat">
            <a:solidFill>
              <a:srgbClr val="000000"/>
            </a:solidFill>
            <a:prstDash val="solid"/>
            <a:headEnd type="none" w="sm" len="sm"/>
            <a:tailEnd type="none" w="sm" len="sm"/>
          </a:ln>
        </p:spPr>
        <p:txBody>
          <a:bodyPr/>
          <a:lstStyle/>
          <a:p>
            <a:endParaRPr 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06781" y="2861310"/>
            <a:ext cx="9469239" cy="6396990"/>
            <a:chOff x="0" y="0"/>
            <a:chExt cx="2493956" cy="1684804"/>
          </a:xfrm>
        </p:grpSpPr>
        <p:sp>
          <p:nvSpPr>
            <p:cNvPr id="3" name="Freeform 3"/>
            <p:cNvSpPr/>
            <p:nvPr/>
          </p:nvSpPr>
          <p:spPr>
            <a:xfrm>
              <a:off x="0" y="0"/>
              <a:ext cx="2493956" cy="1684804"/>
            </a:xfrm>
            <a:custGeom>
              <a:avLst/>
              <a:gdLst/>
              <a:ahLst/>
              <a:cxnLst/>
              <a:rect l="l" t="t" r="r" b="b"/>
              <a:pathLst>
                <a:path w="2493956" h="1684804">
                  <a:moveTo>
                    <a:pt x="0" y="0"/>
                  </a:moveTo>
                  <a:lnTo>
                    <a:pt x="2493956" y="0"/>
                  </a:lnTo>
                  <a:lnTo>
                    <a:pt x="2493956" y="1684804"/>
                  </a:lnTo>
                  <a:lnTo>
                    <a:pt x="0" y="1684804"/>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69287" y="3775563"/>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6" name="TextBox 6"/>
          <p:cNvSpPr txBox="1"/>
          <p:nvPr/>
        </p:nvSpPr>
        <p:spPr>
          <a:xfrm>
            <a:off x="6369287" y="5812155"/>
            <a:ext cx="5141079"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TT Commons Pro Bold"/>
              </a:rPr>
              <a:t>(VIDEO HIER)</a:t>
            </a:r>
          </a:p>
        </p:txBody>
      </p:sp>
      <p:grpSp>
        <p:nvGrpSpPr>
          <p:cNvPr id="7" name="Group 7"/>
          <p:cNvGrpSpPr/>
          <p:nvPr/>
        </p:nvGrpSpPr>
        <p:grpSpPr>
          <a:xfrm>
            <a:off x="-194342" y="-200295"/>
            <a:ext cx="18671484" cy="10687590"/>
            <a:chOff x="0" y="0"/>
            <a:chExt cx="4917593" cy="2814838"/>
          </a:xfrm>
        </p:grpSpPr>
        <p:sp>
          <p:nvSpPr>
            <p:cNvPr id="8" name="Freeform 8"/>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0" name="TextBox 10"/>
          <p:cNvSpPr txBox="1"/>
          <p:nvPr/>
        </p:nvSpPr>
        <p:spPr>
          <a:xfrm>
            <a:off x="-505994" y="1005071"/>
            <a:ext cx="19548771" cy="818032"/>
          </a:xfrm>
          <a:prstGeom prst="rect">
            <a:avLst/>
          </a:prstGeom>
        </p:spPr>
        <p:txBody>
          <a:bodyPr lIns="0" tIns="0" rIns="0" bIns="0" rtlCol="0" anchor="t">
            <a:spAutoFit/>
          </a:bodyPr>
          <a:lstStyle/>
          <a:p>
            <a:pPr algn="ctr">
              <a:lnSpc>
                <a:spcPts val="6757"/>
              </a:lnSpc>
              <a:spcBef>
                <a:spcPct val="0"/>
              </a:spcBef>
            </a:pPr>
            <a:r>
              <a:rPr lang="en-US" sz="4826">
                <a:solidFill>
                  <a:srgbClr val="DCCDFF"/>
                </a:solidFill>
                <a:latin typeface="Source Sans Pro Bold"/>
              </a:rPr>
              <a:t>Weer even scherp: wat zijn normen &amp; waarden ook alweer?</a:t>
            </a:r>
          </a:p>
        </p:txBody>
      </p:sp>
      <p:sp>
        <p:nvSpPr>
          <p:cNvPr id="11" name="TextBox 11"/>
          <p:cNvSpPr txBox="1"/>
          <p:nvPr/>
        </p:nvSpPr>
        <p:spPr>
          <a:xfrm>
            <a:off x="-545243" y="972743"/>
            <a:ext cx="19548771" cy="818032"/>
          </a:xfrm>
          <a:prstGeom prst="rect">
            <a:avLst/>
          </a:prstGeom>
        </p:spPr>
        <p:txBody>
          <a:bodyPr lIns="0" tIns="0" rIns="0" bIns="0" rtlCol="0" anchor="t">
            <a:spAutoFit/>
          </a:bodyPr>
          <a:lstStyle/>
          <a:p>
            <a:pPr algn="ctr">
              <a:lnSpc>
                <a:spcPts val="6757"/>
              </a:lnSpc>
              <a:spcBef>
                <a:spcPct val="0"/>
              </a:spcBef>
            </a:pPr>
            <a:r>
              <a:rPr lang="en-US" sz="4826">
                <a:solidFill>
                  <a:srgbClr val="CEFFE8"/>
                </a:solidFill>
                <a:latin typeface="Source Sans Pro Bold"/>
              </a:rPr>
              <a:t>Weer even scherp: wat zijn normen &amp; waarden ook alweer?</a:t>
            </a:r>
          </a:p>
        </p:txBody>
      </p:sp>
      <p:sp>
        <p:nvSpPr>
          <p:cNvPr id="12" name="TextBox 12"/>
          <p:cNvSpPr txBox="1"/>
          <p:nvPr/>
        </p:nvSpPr>
        <p:spPr>
          <a:xfrm>
            <a:off x="-594885" y="942975"/>
            <a:ext cx="19548771" cy="818032"/>
          </a:xfrm>
          <a:prstGeom prst="rect">
            <a:avLst/>
          </a:prstGeom>
        </p:spPr>
        <p:txBody>
          <a:bodyPr lIns="0" tIns="0" rIns="0" bIns="0" rtlCol="0" anchor="t">
            <a:spAutoFit/>
          </a:bodyPr>
          <a:lstStyle/>
          <a:p>
            <a:pPr algn="ctr">
              <a:lnSpc>
                <a:spcPts val="6757"/>
              </a:lnSpc>
              <a:spcBef>
                <a:spcPct val="0"/>
              </a:spcBef>
            </a:pPr>
            <a:r>
              <a:rPr lang="en-US" sz="4826">
                <a:solidFill>
                  <a:srgbClr val="000000"/>
                </a:solidFill>
                <a:latin typeface="Source Sans Pro Bold"/>
              </a:rPr>
              <a:t>Weer even scherp: wat zijn normen &amp; waarden ook alweer?</a:t>
            </a:r>
          </a:p>
        </p:txBody>
      </p:sp>
      <p:grpSp>
        <p:nvGrpSpPr>
          <p:cNvPr id="13" name="Group 13"/>
          <p:cNvGrpSpPr/>
          <p:nvPr/>
        </p:nvGrpSpPr>
        <p:grpSpPr>
          <a:xfrm>
            <a:off x="1102056" y="769289"/>
            <a:ext cx="16347163" cy="1465811"/>
            <a:chOff x="0" y="0"/>
            <a:chExt cx="4305426" cy="386057"/>
          </a:xfrm>
        </p:grpSpPr>
        <p:sp>
          <p:nvSpPr>
            <p:cNvPr id="14" name="Freeform 14"/>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6" name="Group 16"/>
          <p:cNvGrpSpPr/>
          <p:nvPr/>
        </p:nvGrpSpPr>
        <p:grpSpPr>
          <a:xfrm>
            <a:off x="1009066" y="678801"/>
            <a:ext cx="16343175" cy="1470660"/>
            <a:chOff x="0" y="0"/>
            <a:chExt cx="4304375" cy="387334"/>
          </a:xfrm>
        </p:grpSpPr>
        <p:sp>
          <p:nvSpPr>
            <p:cNvPr id="17" name="Freeform 17"/>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8" name="TextBox 1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9" name="Group 15">
            <a:extLst>
              <a:ext uri="{FF2B5EF4-FFF2-40B4-BE49-F238E27FC236}">
                <a16:creationId xmlns:a16="http://schemas.microsoft.com/office/drawing/2014/main" id="{BD8CA8F1-04A0-3A50-9259-7E338241C62B}"/>
              </a:ext>
            </a:extLst>
          </p:cNvPr>
          <p:cNvGrpSpPr/>
          <p:nvPr/>
        </p:nvGrpSpPr>
        <p:grpSpPr>
          <a:xfrm>
            <a:off x="152400" y="190500"/>
            <a:ext cx="17983200" cy="9906000"/>
            <a:chOff x="0" y="0"/>
            <a:chExt cx="4913579" cy="2814838"/>
          </a:xfrm>
        </p:grpSpPr>
        <p:sp>
          <p:nvSpPr>
            <p:cNvPr id="20" name="Freeform 16">
              <a:extLst>
                <a:ext uri="{FF2B5EF4-FFF2-40B4-BE49-F238E27FC236}">
                  <a16:creationId xmlns:a16="http://schemas.microsoft.com/office/drawing/2014/main" id="{FCDD35C8-4653-93A5-0F6A-B8181541751F}"/>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1" name="TextBox 17">
              <a:extLst>
                <a:ext uri="{FF2B5EF4-FFF2-40B4-BE49-F238E27FC236}">
                  <a16:creationId xmlns:a16="http://schemas.microsoft.com/office/drawing/2014/main" id="{13AC36CA-B074-06CA-A870-02F7E7E074FC}"/>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2" name="Onlinemedia 5" title="3.1 - Normen en waarden">
            <a:hlinkClick r:id="" action="ppaction://media"/>
            <a:extLst>
              <a:ext uri="{FF2B5EF4-FFF2-40B4-BE49-F238E27FC236}">
                <a16:creationId xmlns:a16="http://schemas.microsoft.com/office/drawing/2014/main" id="{F096C4AC-A49D-5632-FD11-06C51F8623E4}"/>
              </a:ext>
            </a:extLst>
          </p:cNvPr>
          <p:cNvPicPr>
            <a:picLocks noRot="1" noChangeAspect="1"/>
          </p:cNvPicPr>
          <p:nvPr>
            <a:videoFile r:link="rId1"/>
          </p:nvPr>
        </p:nvPicPr>
        <p:blipFill>
          <a:blip r:embed="rId4"/>
          <a:stretch>
            <a:fillRect/>
          </a:stretch>
        </p:blipFill>
        <p:spPr>
          <a:xfrm>
            <a:off x="3127165" y="2499274"/>
            <a:ext cx="12609033" cy="7091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2"/>
                                        </p:tgtEl>
                                      </p:cBhvr>
                                    </p:cmd>
                                  </p:childTnLst>
                                </p:cTn>
                              </p:par>
                            </p:childTnLst>
                          </p:cTn>
                        </p:par>
                      </p:childTnLst>
                    </p:cTn>
                  </p:par>
                </p:childTnLst>
              </p:cTn>
              <p:nextCondLst>
                <p:cond evt="onClick" delay="0">
                  <p:tgtEl>
                    <p:spTgt spid="22"/>
                  </p:tgtEl>
                </p:cond>
              </p:nextCondLst>
            </p:seq>
            <p:video>
              <p:cMediaNode vol="80000">
                <p:cTn id="12" fill="hold" display="0">
                  <p:stCondLst>
                    <p:cond delay="indefinite"/>
                  </p:stCondLst>
                </p:cTn>
                <p:tgtEl>
                  <p:spTgt spid="2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874547" y="2797416"/>
            <a:ext cx="8851420" cy="4496453"/>
            <a:chOff x="0" y="0"/>
            <a:chExt cx="4298733" cy="2183723"/>
          </a:xfrm>
        </p:grpSpPr>
        <p:sp>
          <p:nvSpPr>
            <p:cNvPr id="3" name="Freeform 3"/>
            <p:cNvSpPr/>
            <p:nvPr/>
          </p:nvSpPr>
          <p:spPr>
            <a:xfrm>
              <a:off x="0" y="0"/>
              <a:ext cx="4298733" cy="2183723"/>
            </a:xfrm>
            <a:custGeom>
              <a:avLst/>
              <a:gdLst/>
              <a:ahLst/>
              <a:cxnLst/>
              <a:rect l="l" t="t" r="r" b="b"/>
              <a:pathLst>
                <a:path w="4298733" h="2183723">
                  <a:moveTo>
                    <a:pt x="0" y="0"/>
                  </a:moveTo>
                  <a:lnTo>
                    <a:pt x="4298733" y="0"/>
                  </a:lnTo>
                  <a:lnTo>
                    <a:pt x="4298733"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5449382" y="3481497"/>
            <a:ext cx="7389236" cy="2209978"/>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Een korte oefening: normen en waarden</a:t>
            </a:r>
          </a:p>
        </p:txBody>
      </p:sp>
      <p:grpSp>
        <p:nvGrpSpPr>
          <p:cNvPr id="6" name="Group 6"/>
          <p:cNvGrpSpPr/>
          <p:nvPr/>
        </p:nvGrpSpPr>
        <p:grpSpPr>
          <a:xfrm>
            <a:off x="4720313" y="2973140"/>
            <a:ext cx="8847374" cy="4516444"/>
            <a:chOff x="0" y="0"/>
            <a:chExt cx="4296768" cy="2193432"/>
          </a:xfrm>
        </p:grpSpPr>
        <p:sp>
          <p:nvSpPr>
            <p:cNvPr id="7" name="Freeform 7"/>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6472051" y="5937579"/>
            <a:ext cx="6804242" cy="993677"/>
          </a:xfrm>
          <a:prstGeom prst="rect">
            <a:avLst/>
          </a:prstGeom>
        </p:spPr>
        <p:txBody>
          <a:bodyPr lIns="0" tIns="0" rIns="0" bIns="0" rtlCol="0" anchor="t">
            <a:spAutoFit/>
          </a:bodyPr>
          <a:lstStyle/>
          <a:p>
            <a:pPr algn="ctr">
              <a:lnSpc>
                <a:spcPts val="3094"/>
              </a:lnSpc>
            </a:pPr>
            <a:r>
              <a:rPr lang="en-US" sz="2210">
                <a:solidFill>
                  <a:srgbClr val="D9701F"/>
                </a:solidFill>
                <a:latin typeface="TT Commons Pro Bold"/>
              </a:rPr>
              <a:t>Wat zijn de normen en wat zijn de waarden? En welke norm en welke waarde horen bij elkaar? </a:t>
            </a:r>
          </a:p>
          <a:p>
            <a:pPr algn="ctr">
              <a:lnSpc>
                <a:spcPts val="1805"/>
              </a:lnSpc>
              <a:spcBef>
                <a:spcPct val="0"/>
              </a:spcBef>
            </a:pPr>
            <a:endParaRPr lang="en-US" sz="2210">
              <a:solidFill>
                <a:srgbClr val="D9701F"/>
              </a:solidFill>
              <a:latin typeface="TT Commons Pro Bold"/>
            </a:endParaRPr>
          </a:p>
        </p:txBody>
      </p:sp>
      <p:sp>
        <p:nvSpPr>
          <p:cNvPr id="10" name="TextBox 10"/>
          <p:cNvSpPr txBox="1"/>
          <p:nvPr/>
        </p:nvSpPr>
        <p:spPr>
          <a:xfrm>
            <a:off x="5285236" y="5529550"/>
            <a:ext cx="1323975" cy="1401707"/>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737387" y="2797416"/>
            <a:ext cx="9152534" cy="4494339"/>
            <a:chOff x="0" y="0"/>
            <a:chExt cx="4220973" cy="2072703"/>
          </a:xfrm>
        </p:grpSpPr>
        <p:sp>
          <p:nvSpPr>
            <p:cNvPr id="3" name="Freeform 3"/>
            <p:cNvSpPr/>
            <p:nvPr/>
          </p:nvSpPr>
          <p:spPr>
            <a:xfrm>
              <a:off x="0" y="0"/>
              <a:ext cx="4220973" cy="2072703"/>
            </a:xfrm>
            <a:custGeom>
              <a:avLst/>
              <a:gdLst/>
              <a:ahLst/>
              <a:cxnLst/>
              <a:rect l="l" t="t" r="r" b="b"/>
              <a:pathLst>
                <a:path w="4220973" h="2072703">
                  <a:moveTo>
                    <a:pt x="0" y="0"/>
                  </a:moveTo>
                  <a:lnTo>
                    <a:pt x="4220973" y="0"/>
                  </a:lnTo>
                  <a:lnTo>
                    <a:pt x="4220973" y="2072703"/>
                  </a:lnTo>
                  <a:lnTo>
                    <a:pt x="0" y="207270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4905410" y="3329656"/>
            <a:ext cx="8816488" cy="3503863"/>
          </a:xfrm>
          <a:prstGeom prst="rect">
            <a:avLst/>
          </a:prstGeom>
        </p:spPr>
        <p:txBody>
          <a:bodyPr lIns="0" tIns="0" rIns="0" bIns="0" rtlCol="0" anchor="t">
            <a:spAutoFit/>
          </a:bodyPr>
          <a:lstStyle/>
          <a:p>
            <a:pPr algn="ctr">
              <a:lnSpc>
                <a:spcPts val="9388"/>
              </a:lnSpc>
              <a:spcBef>
                <a:spcPct val="0"/>
              </a:spcBef>
            </a:pPr>
            <a:r>
              <a:rPr lang="en-US" sz="6705">
                <a:solidFill>
                  <a:srgbClr val="FFFFFF"/>
                </a:solidFill>
                <a:latin typeface="Source Sans Pro Bold"/>
              </a:rPr>
              <a:t>Spel: Welke norm(regel) vind jij belangrijker?</a:t>
            </a:r>
          </a:p>
        </p:txBody>
      </p:sp>
      <p:grpSp>
        <p:nvGrpSpPr>
          <p:cNvPr id="6" name="Group 6"/>
          <p:cNvGrpSpPr/>
          <p:nvPr/>
        </p:nvGrpSpPr>
        <p:grpSpPr>
          <a:xfrm>
            <a:off x="4970414" y="3013754"/>
            <a:ext cx="9066687" cy="4454708"/>
            <a:chOff x="0" y="0"/>
            <a:chExt cx="4181382" cy="2054426"/>
          </a:xfrm>
        </p:grpSpPr>
        <p:sp>
          <p:nvSpPr>
            <p:cNvPr id="7" name="Freeform 7"/>
            <p:cNvSpPr/>
            <p:nvPr/>
          </p:nvSpPr>
          <p:spPr>
            <a:xfrm>
              <a:off x="0" y="0"/>
              <a:ext cx="4181382" cy="2054426"/>
            </a:xfrm>
            <a:custGeom>
              <a:avLst/>
              <a:gdLst/>
              <a:ahLst/>
              <a:cxnLst/>
              <a:rect l="l" t="t" r="r" b="b"/>
              <a:pathLst>
                <a:path w="4181382" h="2054426">
                  <a:moveTo>
                    <a:pt x="0" y="0"/>
                  </a:moveTo>
                  <a:lnTo>
                    <a:pt x="4181382" y="0"/>
                  </a:lnTo>
                  <a:lnTo>
                    <a:pt x="4181382" y="2054426"/>
                  </a:lnTo>
                  <a:lnTo>
                    <a:pt x="0" y="2054426"/>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9" name="Afbeelding 8" descr="Afbeelding met symbool&#10;&#10;Automatisch gegenereerde beschrijving">
            <a:extLst>
              <a:ext uri="{FF2B5EF4-FFF2-40B4-BE49-F238E27FC236}">
                <a16:creationId xmlns:a16="http://schemas.microsoft.com/office/drawing/2014/main" id="{BBF708BD-8443-9AD3-CFEC-CB6F30CFB3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5175" y="3087426"/>
            <a:ext cx="766455" cy="7664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2137" y="781628"/>
            <a:ext cx="16347163" cy="1465811"/>
            <a:chOff x="0" y="0"/>
            <a:chExt cx="4305426" cy="386057"/>
          </a:xfrm>
        </p:grpSpPr>
        <p:sp>
          <p:nvSpPr>
            <p:cNvPr id="3" name="Freeform 3"/>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2490294" y="657852"/>
            <a:ext cx="23087367" cy="1384836"/>
          </a:xfrm>
          <a:prstGeom prst="rect">
            <a:avLst/>
          </a:prstGeom>
        </p:spPr>
        <p:txBody>
          <a:bodyPr lIns="0" tIns="0" rIns="0" bIns="0" rtlCol="0" anchor="t">
            <a:spAutoFit/>
          </a:bodyPr>
          <a:lstStyle/>
          <a:p>
            <a:pPr algn="ctr">
              <a:lnSpc>
                <a:spcPts val="11340"/>
              </a:lnSpc>
              <a:spcBef>
                <a:spcPct val="0"/>
              </a:spcBef>
            </a:pPr>
            <a:r>
              <a:rPr lang="en-US" sz="8100">
                <a:solidFill>
                  <a:srgbClr val="DCCDFF"/>
                </a:solidFill>
                <a:latin typeface="Source Sans Pro Bold"/>
              </a:rPr>
              <a:t>Verschillende normen en waarden</a:t>
            </a:r>
          </a:p>
        </p:txBody>
      </p:sp>
      <p:grpSp>
        <p:nvGrpSpPr>
          <p:cNvPr id="6" name="Group 6"/>
          <p:cNvGrpSpPr/>
          <p:nvPr/>
        </p:nvGrpSpPr>
        <p:grpSpPr>
          <a:xfrm>
            <a:off x="819148" y="691140"/>
            <a:ext cx="16343175" cy="1470660"/>
            <a:chOff x="0" y="0"/>
            <a:chExt cx="4304375" cy="387334"/>
          </a:xfrm>
        </p:grpSpPr>
        <p:sp>
          <p:nvSpPr>
            <p:cNvPr id="7" name="Freeform 7"/>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0578643" y="5568967"/>
            <a:ext cx="6583680" cy="4114800"/>
          </a:xfrm>
          <a:custGeom>
            <a:avLst/>
            <a:gdLst/>
            <a:ahLst/>
            <a:cxnLst/>
            <a:rect l="l" t="t" r="r" b="b"/>
            <a:pathLst>
              <a:path w="6583680" h="4114800">
                <a:moveTo>
                  <a:pt x="0" y="0"/>
                </a:moveTo>
                <a:lnTo>
                  <a:pt x="6583680" y="0"/>
                </a:lnTo>
                <a:lnTo>
                  <a:pt x="658368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0" name="Freeform 10"/>
          <p:cNvSpPr/>
          <p:nvPr/>
        </p:nvSpPr>
        <p:spPr>
          <a:xfrm>
            <a:off x="10475890" y="5485689"/>
            <a:ext cx="6583680" cy="4114800"/>
          </a:xfrm>
          <a:custGeom>
            <a:avLst/>
            <a:gdLst/>
            <a:ahLst/>
            <a:cxnLst/>
            <a:rect l="l" t="t" r="r" b="b"/>
            <a:pathLst>
              <a:path w="6583680" h="4114800">
                <a:moveTo>
                  <a:pt x="0" y="0"/>
                </a:moveTo>
                <a:lnTo>
                  <a:pt x="6583680" y="0"/>
                </a:lnTo>
                <a:lnTo>
                  <a:pt x="658368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1" name="TextBox 11"/>
          <p:cNvSpPr txBox="1"/>
          <p:nvPr/>
        </p:nvSpPr>
        <p:spPr>
          <a:xfrm>
            <a:off x="-2538593" y="632460"/>
            <a:ext cx="23087367" cy="1384836"/>
          </a:xfrm>
          <a:prstGeom prst="rect">
            <a:avLst/>
          </a:prstGeom>
        </p:spPr>
        <p:txBody>
          <a:bodyPr lIns="0" tIns="0" rIns="0" bIns="0" rtlCol="0" anchor="t">
            <a:spAutoFit/>
          </a:bodyPr>
          <a:lstStyle/>
          <a:p>
            <a:pPr algn="ctr">
              <a:lnSpc>
                <a:spcPts val="11340"/>
              </a:lnSpc>
              <a:spcBef>
                <a:spcPct val="0"/>
              </a:spcBef>
            </a:pPr>
            <a:r>
              <a:rPr lang="en-US" sz="8100">
                <a:solidFill>
                  <a:srgbClr val="CEFFE8"/>
                </a:solidFill>
                <a:latin typeface="Source Sans Pro Bold"/>
              </a:rPr>
              <a:t>Verschillende normen en waarden</a:t>
            </a:r>
          </a:p>
        </p:txBody>
      </p:sp>
      <p:sp>
        <p:nvSpPr>
          <p:cNvPr id="12" name="TextBox 12"/>
          <p:cNvSpPr txBox="1"/>
          <p:nvPr/>
        </p:nvSpPr>
        <p:spPr>
          <a:xfrm>
            <a:off x="-2613235" y="632460"/>
            <a:ext cx="23087367" cy="1384836"/>
          </a:xfrm>
          <a:prstGeom prst="rect">
            <a:avLst/>
          </a:prstGeom>
        </p:spPr>
        <p:txBody>
          <a:bodyPr lIns="0" tIns="0" rIns="0" bIns="0" rtlCol="0" anchor="t">
            <a:spAutoFit/>
          </a:bodyPr>
          <a:lstStyle/>
          <a:p>
            <a:pPr algn="ctr">
              <a:lnSpc>
                <a:spcPts val="11340"/>
              </a:lnSpc>
              <a:spcBef>
                <a:spcPct val="0"/>
              </a:spcBef>
            </a:pPr>
            <a:r>
              <a:rPr lang="en-US" sz="8100">
                <a:solidFill>
                  <a:srgbClr val="000000"/>
                </a:solidFill>
                <a:latin typeface="Source Sans Pro Bold"/>
              </a:rPr>
              <a:t>Verschillende normen en waarden</a:t>
            </a:r>
          </a:p>
        </p:txBody>
      </p:sp>
      <p:sp>
        <p:nvSpPr>
          <p:cNvPr id="13" name="TextBox 13"/>
          <p:cNvSpPr txBox="1"/>
          <p:nvPr/>
        </p:nvSpPr>
        <p:spPr>
          <a:xfrm>
            <a:off x="819148" y="2775329"/>
            <a:ext cx="8433264" cy="3488532"/>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Ieder persoon, maar ook ieder gezin en  familie heeft dus andere normen en waarden, andere gewoontes en andere regels. De verschillen hiertussen komen vaak door:</a:t>
            </a:r>
          </a:p>
          <a:p>
            <a:pPr>
              <a:lnSpc>
                <a:spcPts val="3499"/>
              </a:lnSpc>
              <a:spcBef>
                <a:spcPct val="0"/>
              </a:spcBef>
            </a:pPr>
            <a:endParaRPr lang="en-US" sz="2499">
              <a:solidFill>
                <a:srgbClr val="000000"/>
              </a:solidFill>
              <a:latin typeface="Source Sans Pro"/>
            </a:endParaRPr>
          </a:p>
          <a:p>
            <a:pPr marL="539749" lvl="1" indent="-269875">
              <a:lnSpc>
                <a:spcPts val="3499"/>
              </a:lnSpc>
              <a:buFont typeface="Arial"/>
              <a:buChar char="•"/>
            </a:pPr>
            <a:r>
              <a:rPr lang="en-US" sz="2499">
                <a:solidFill>
                  <a:srgbClr val="000000"/>
                </a:solidFill>
                <a:latin typeface="Source Sans Pro"/>
              </a:rPr>
              <a:t>opvoeding en gebeurtenissen, wat wordt doorgegeven door generaties (bijv. opa &amp; oma)</a:t>
            </a:r>
          </a:p>
          <a:p>
            <a:pPr>
              <a:lnSpc>
                <a:spcPts val="3499"/>
              </a:lnSpc>
            </a:pPr>
            <a:endParaRPr lang="en-US" sz="2499">
              <a:solidFill>
                <a:srgbClr val="000000"/>
              </a:solidFill>
              <a:latin typeface="Source Sans Pro"/>
            </a:endParaRPr>
          </a:p>
          <a:p>
            <a:pPr marL="539749" lvl="1" indent="-269875">
              <a:lnSpc>
                <a:spcPts val="3499"/>
              </a:lnSpc>
              <a:spcBef>
                <a:spcPct val="0"/>
              </a:spcBef>
              <a:buFont typeface="Arial"/>
              <a:buChar char="•"/>
            </a:pPr>
            <a:r>
              <a:rPr lang="en-US" sz="2499">
                <a:solidFill>
                  <a:srgbClr val="000000"/>
                </a:solidFill>
                <a:latin typeface="Source Sans Pro"/>
              </a:rPr>
              <a:t>religie/geloof en cultuur</a:t>
            </a:r>
          </a:p>
        </p:txBody>
      </p:sp>
      <p:grpSp>
        <p:nvGrpSpPr>
          <p:cNvPr id="14" name="Group 14"/>
          <p:cNvGrpSpPr/>
          <p:nvPr/>
        </p:nvGrpSpPr>
        <p:grpSpPr>
          <a:xfrm>
            <a:off x="-195329" y="-198934"/>
            <a:ext cx="18686724" cy="10687590"/>
            <a:chOff x="0" y="0"/>
            <a:chExt cx="4921606" cy="2814838"/>
          </a:xfrm>
        </p:grpSpPr>
        <p:sp>
          <p:nvSpPr>
            <p:cNvPr id="15" name="Freeform 15"/>
            <p:cNvSpPr/>
            <p:nvPr/>
          </p:nvSpPr>
          <p:spPr>
            <a:xfrm>
              <a:off x="0" y="0"/>
              <a:ext cx="4921607" cy="2814838"/>
            </a:xfrm>
            <a:custGeom>
              <a:avLst/>
              <a:gdLst/>
              <a:ahLst/>
              <a:cxnLst/>
              <a:rect l="l" t="t" r="r" b="b"/>
              <a:pathLst>
                <a:path w="4921607" h="2814838">
                  <a:moveTo>
                    <a:pt x="0" y="0"/>
                  </a:moveTo>
                  <a:lnTo>
                    <a:pt x="4921607" y="0"/>
                  </a:lnTo>
                  <a:lnTo>
                    <a:pt x="4921607"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7" name="Group 15">
            <a:extLst>
              <a:ext uri="{FF2B5EF4-FFF2-40B4-BE49-F238E27FC236}">
                <a16:creationId xmlns:a16="http://schemas.microsoft.com/office/drawing/2014/main" id="{A21A5543-C57A-8A8D-77E1-335C166D16E7}"/>
              </a:ext>
            </a:extLst>
          </p:cNvPr>
          <p:cNvGrpSpPr/>
          <p:nvPr/>
        </p:nvGrpSpPr>
        <p:grpSpPr>
          <a:xfrm>
            <a:off x="152400" y="190500"/>
            <a:ext cx="17983200" cy="9906000"/>
            <a:chOff x="0" y="0"/>
            <a:chExt cx="4913579" cy="2814838"/>
          </a:xfrm>
        </p:grpSpPr>
        <p:sp>
          <p:nvSpPr>
            <p:cNvPr id="18" name="Freeform 16">
              <a:extLst>
                <a:ext uri="{FF2B5EF4-FFF2-40B4-BE49-F238E27FC236}">
                  <a16:creationId xmlns:a16="http://schemas.microsoft.com/office/drawing/2014/main" id="{36A2FC02-944E-3FFE-31D2-8F6787CB7104}"/>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9" name="TextBox 17">
              <a:extLst>
                <a:ext uri="{FF2B5EF4-FFF2-40B4-BE49-F238E27FC236}">
                  <a16:creationId xmlns:a16="http://schemas.microsoft.com/office/drawing/2014/main" id="{982576BE-1502-20DD-3599-C4BAD941DBB3}"/>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06781" y="2861310"/>
            <a:ext cx="9469239" cy="6396990"/>
            <a:chOff x="0" y="0"/>
            <a:chExt cx="2493956" cy="1684804"/>
          </a:xfrm>
        </p:grpSpPr>
        <p:sp>
          <p:nvSpPr>
            <p:cNvPr id="3" name="Freeform 3"/>
            <p:cNvSpPr/>
            <p:nvPr/>
          </p:nvSpPr>
          <p:spPr>
            <a:xfrm>
              <a:off x="0" y="0"/>
              <a:ext cx="2493956" cy="1684804"/>
            </a:xfrm>
            <a:custGeom>
              <a:avLst/>
              <a:gdLst/>
              <a:ahLst/>
              <a:cxnLst/>
              <a:rect l="l" t="t" r="r" b="b"/>
              <a:pathLst>
                <a:path w="2493956" h="1684804">
                  <a:moveTo>
                    <a:pt x="0" y="0"/>
                  </a:moveTo>
                  <a:lnTo>
                    <a:pt x="2493956" y="0"/>
                  </a:lnTo>
                  <a:lnTo>
                    <a:pt x="2493956" y="1684804"/>
                  </a:lnTo>
                  <a:lnTo>
                    <a:pt x="0" y="1684804"/>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69287" y="3775563"/>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6" name="TextBox 6"/>
          <p:cNvSpPr txBox="1"/>
          <p:nvPr/>
        </p:nvSpPr>
        <p:spPr>
          <a:xfrm>
            <a:off x="6369287" y="5812155"/>
            <a:ext cx="5141079"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TT Commons Pro Bold"/>
              </a:rPr>
              <a:t>(VIDEO HIER)</a:t>
            </a:r>
          </a:p>
        </p:txBody>
      </p:sp>
      <p:grpSp>
        <p:nvGrpSpPr>
          <p:cNvPr id="7" name="Group 7"/>
          <p:cNvGrpSpPr/>
          <p:nvPr/>
        </p:nvGrpSpPr>
        <p:grpSpPr>
          <a:xfrm>
            <a:off x="-194342" y="-200295"/>
            <a:ext cx="18671484" cy="10687590"/>
            <a:chOff x="0" y="0"/>
            <a:chExt cx="4917593" cy="2814838"/>
          </a:xfrm>
        </p:grpSpPr>
        <p:sp>
          <p:nvSpPr>
            <p:cNvPr id="8" name="Freeform 8"/>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0" name="Group 10"/>
          <p:cNvGrpSpPr/>
          <p:nvPr/>
        </p:nvGrpSpPr>
        <p:grpSpPr>
          <a:xfrm>
            <a:off x="1060729" y="925272"/>
            <a:ext cx="16347163" cy="1465811"/>
            <a:chOff x="0" y="0"/>
            <a:chExt cx="4305426" cy="386057"/>
          </a:xfrm>
        </p:grpSpPr>
        <p:sp>
          <p:nvSpPr>
            <p:cNvPr id="11" name="Freeform 11"/>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3" name="Group 13"/>
          <p:cNvGrpSpPr/>
          <p:nvPr/>
        </p:nvGrpSpPr>
        <p:grpSpPr>
          <a:xfrm>
            <a:off x="967740" y="834785"/>
            <a:ext cx="16343175" cy="1470660"/>
            <a:chOff x="0" y="0"/>
            <a:chExt cx="4304375" cy="387334"/>
          </a:xfrm>
        </p:grpSpPr>
        <p:sp>
          <p:nvSpPr>
            <p:cNvPr id="14" name="Freeform 14"/>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6" name="TextBox 16"/>
          <p:cNvSpPr txBox="1"/>
          <p:nvPr/>
        </p:nvSpPr>
        <p:spPr>
          <a:xfrm>
            <a:off x="-773599" y="101578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DCCDFF"/>
                </a:solidFill>
                <a:latin typeface="Source Sans Pro Bold"/>
              </a:rPr>
              <a:t>(Sub)culturen in Nederland</a:t>
            </a:r>
          </a:p>
        </p:txBody>
      </p:sp>
      <p:sp>
        <p:nvSpPr>
          <p:cNvPr id="17" name="TextBox 17"/>
          <p:cNvSpPr txBox="1"/>
          <p:nvPr/>
        </p:nvSpPr>
        <p:spPr>
          <a:xfrm>
            <a:off x="-819319" y="96244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CEFFE8"/>
                </a:solidFill>
                <a:latin typeface="Source Sans Pro Bold"/>
              </a:rPr>
              <a:t>(Sub)culturen in Nederland</a:t>
            </a:r>
          </a:p>
        </p:txBody>
      </p:sp>
      <p:sp>
        <p:nvSpPr>
          <p:cNvPr id="18" name="TextBox 18"/>
          <p:cNvSpPr txBox="1"/>
          <p:nvPr/>
        </p:nvSpPr>
        <p:spPr>
          <a:xfrm>
            <a:off x="-895519" y="962445"/>
            <a:ext cx="19548771" cy="1070473"/>
          </a:xfrm>
          <a:prstGeom prst="rect">
            <a:avLst/>
          </a:prstGeom>
        </p:spPr>
        <p:txBody>
          <a:bodyPr lIns="0" tIns="0" rIns="0" bIns="0" rtlCol="0" anchor="t">
            <a:spAutoFit/>
          </a:bodyPr>
          <a:lstStyle/>
          <a:p>
            <a:pPr algn="ctr">
              <a:lnSpc>
                <a:spcPts val="8717"/>
              </a:lnSpc>
              <a:spcBef>
                <a:spcPct val="0"/>
              </a:spcBef>
            </a:pPr>
            <a:r>
              <a:rPr lang="en-US" sz="6226">
                <a:solidFill>
                  <a:srgbClr val="000000"/>
                </a:solidFill>
                <a:latin typeface="Source Sans Pro Bold"/>
              </a:rPr>
              <a:t>(Sub)culturen in Nederland</a:t>
            </a:r>
          </a:p>
        </p:txBody>
      </p:sp>
      <p:grpSp>
        <p:nvGrpSpPr>
          <p:cNvPr id="19" name="Group 15">
            <a:extLst>
              <a:ext uri="{FF2B5EF4-FFF2-40B4-BE49-F238E27FC236}">
                <a16:creationId xmlns:a16="http://schemas.microsoft.com/office/drawing/2014/main" id="{9A02E310-E1CF-E0DD-5F0D-0899A879E0A6}"/>
              </a:ext>
            </a:extLst>
          </p:cNvPr>
          <p:cNvGrpSpPr/>
          <p:nvPr/>
        </p:nvGrpSpPr>
        <p:grpSpPr>
          <a:xfrm>
            <a:off x="152400" y="190500"/>
            <a:ext cx="17983200" cy="9906000"/>
            <a:chOff x="0" y="0"/>
            <a:chExt cx="4913579" cy="2814838"/>
          </a:xfrm>
        </p:grpSpPr>
        <p:sp>
          <p:nvSpPr>
            <p:cNvPr id="20" name="Freeform 16">
              <a:extLst>
                <a:ext uri="{FF2B5EF4-FFF2-40B4-BE49-F238E27FC236}">
                  <a16:creationId xmlns:a16="http://schemas.microsoft.com/office/drawing/2014/main" id="{DF766D68-4196-6AD6-E372-1782D64BBE5F}"/>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1" name="TextBox 17">
              <a:extLst>
                <a:ext uri="{FF2B5EF4-FFF2-40B4-BE49-F238E27FC236}">
                  <a16:creationId xmlns:a16="http://schemas.microsoft.com/office/drawing/2014/main" id="{D1D49B53-C099-6A62-BFAF-17B5A0D7BDDB}"/>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2" name="Onlinemedia 4" title="Wat is cultuur? | Huh?!">
            <a:hlinkClick r:id="" action="ppaction://media"/>
            <a:extLst>
              <a:ext uri="{FF2B5EF4-FFF2-40B4-BE49-F238E27FC236}">
                <a16:creationId xmlns:a16="http://schemas.microsoft.com/office/drawing/2014/main" id="{2925E4B9-FC21-E8E9-57D9-E1873EF98751}"/>
              </a:ext>
            </a:extLst>
          </p:cNvPr>
          <p:cNvPicPr>
            <a:picLocks noRot="1" noChangeAspect="1"/>
          </p:cNvPicPr>
          <p:nvPr>
            <a:videoFile r:link="rId1"/>
          </p:nvPr>
        </p:nvPicPr>
        <p:blipFill>
          <a:blip r:embed="rId4"/>
          <a:stretch>
            <a:fillRect/>
          </a:stretch>
        </p:blipFill>
        <p:spPr>
          <a:xfrm>
            <a:off x="2539557" y="2592290"/>
            <a:ext cx="12333490" cy="69684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2"/>
                                        </p:tgtEl>
                                      </p:cBhvr>
                                    </p:cmd>
                                  </p:childTnLst>
                                </p:cTn>
                              </p:par>
                            </p:childTnLst>
                          </p:cTn>
                        </p:par>
                      </p:childTnLst>
                    </p:cTn>
                  </p:par>
                </p:childTnLst>
              </p:cTn>
              <p:nextCondLst>
                <p:cond evt="onClick" delay="0">
                  <p:tgtEl>
                    <p:spTgt spid="22"/>
                  </p:tgtEl>
                </p:cond>
              </p:nextCondLst>
            </p:seq>
            <p:video>
              <p:cMediaNode vol="80000">
                <p:cTn id="12" fill="hold" display="0">
                  <p:stCondLst>
                    <p:cond delay="indefinite"/>
                  </p:stCondLst>
                </p:cTn>
                <p:tgtEl>
                  <p:spTgt spid="2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1901501" y="3437181"/>
            <a:ext cx="7174220" cy="4496453"/>
            <a:chOff x="0" y="0"/>
            <a:chExt cx="3484193" cy="2183723"/>
          </a:xfrm>
        </p:grpSpPr>
        <p:sp>
          <p:nvSpPr>
            <p:cNvPr id="6" name="Freeform 6"/>
            <p:cNvSpPr/>
            <p:nvPr/>
          </p:nvSpPr>
          <p:spPr>
            <a:xfrm>
              <a:off x="0" y="0"/>
              <a:ext cx="3484193" cy="2183723"/>
            </a:xfrm>
            <a:custGeom>
              <a:avLst/>
              <a:gdLst/>
              <a:ahLst/>
              <a:cxnLst/>
              <a:rect l="l" t="t" r="r" b="b"/>
              <a:pathLst>
                <a:path w="3484193" h="2183723">
                  <a:moveTo>
                    <a:pt x="0" y="0"/>
                  </a:moveTo>
                  <a:lnTo>
                    <a:pt x="3484193" y="0"/>
                  </a:lnTo>
                  <a:lnTo>
                    <a:pt x="3484193" y="2183723"/>
                  </a:lnTo>
                  <a:lnTo>
                    <a:pt x="0" y="2183723"/>
                  </a:lnTo>
                  <a:close/>
                </a:path>
              </a:pathLst>
            </a:custGeom>
            <a:solidFill>
              <a:srgbClr val="DCCDFF"/>
            </a:solidFill>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726433" y="1581050"/>
            <a:ext cx="16713967" cy="1200051"/>
          </a:xfrm>
          <a:prstGeom prst="rect">
            <a:avLst/>
          </a:prstGeom>
        </p:spPr>
        <p:txBody>
          <a:bodyPr lIns="0" tIns="0" rIns="0" bIns="0" rtlCol="0" anchor="t">
            <a:spAutoFit/>
          </a:bodyPr>
          <a:lstStyle/>
          <a:p>
            <a:pPr>
              <a:lnSpc>
                <a:spcPts val="9478"/>
              </a:lnSpc>
            </a:pPr>
            <a:r>
              <a:rPr lang="en-US" sz="7898">
                <a:solidFill>
                  <a:srgbClr val="DCCDFF"/>
                </a:solidFill>
                <a:latin typeface="Source Sans Pro Bold"/>
              </a:rPr>
              <a:t>Dominante cultuur en subculturen</a:t>
            </a:r>
          </a:p>
        </p:txBody>
      </p:sp>
      <p:sp>
        <p:nvSpPr>
          <p:cNvPr id="9" name="TextBox 9"/>
          <p:cNvSpPr txBox="1"/>
          <p:nvPr/>
        </p:nvSpPr>
        <p:spPr>
          <a:xfrm>
            <a:off x="1687987" y="1531173"/>
            <a:ext cx="16713967" cy="1200051"/>
          </a:xfrm>
          <a:prstGeom prst="rect">
            <a:avLst/>
          </a:prstGeom>
        </p:spPr>
        <p:txBody>
          <a:bodyPr lIns="0" tIns="0" rIns="0" bIns="0" rtlCol="0" anchor="t">
            <a:spAutoFit/>
          </a:bodyPr>
          <a:lstStyle/>
          <a:p>
            <a:pPr>
              <a:lnSpc>
                <a:spcPts val="9478"/>
              </a:lnSpc>
            </a:pPr>
            <a:r>
              <a:rPr lang="en-US" sz="7898">
                <a:solidFill>
                  <a:srgbClr val="CEFFE8"/>
                </a:solidFill>
                <a:latin typeface="Source Sans Pro Bold"/>
              </a:rPr>
              <a:t>Dominante cultuur en subculturen</a:t>
            </a:r>
          </a:p>
        </p:txBody>
      </p:sp>
      <p:sp>
        <p:nvSpPr>
          <p:cNvPr id="10" name="TextBox 10"/>
          <p:cNvSpPr txBox="1"/>
          <p:nvPr/>
        </p:nvSpPr>
        <p:spPr>
          <a:xfrm>
            <a:off x="1644518" y="1531173"/>
            <a:ext cx="16713967" cy="1200051"/>
          </a:xfrm>
          <a:prstGeom prst="rect">
            <a:avLst/>
          </a:prstGeom>
        </p:spPr>
        <p:txBody>
          <a:bodyPr lIns="0" tIns="0" rIns="0" bIns="0" rtlCol="0" anchor="t">
            <a:spAutoFit/>
          </a:bodyPr>
          <a:lstStyle/>
          <a:p>
            <a:pPr>
              <a:lnSpc>
                <a:spcPts val="9478"/>
              </a:lnSpc>
            </a:pPr>
            <a:r>
              <a:rPr lang="en-US" sz="7898">
                <a:solidFill>
                  <a:srgbClr val="000000"/>
                </a:solidFill>
                <a:latin typeface="Source Sans Pro Bold"/>
              </a:rPr>
              <a:t>Dominante cultuur en subculturen</a:t>
            </a:r>
          </a:p>
        </p:txBody>
      </p:sp>
      <p:grpSp>
        <p:nvGrpSpPr>
          <p:cNvPr id="11" name="Group 11"/>
          <p:cNvGrpSpPr/>
          <p:nvPr/>
        </p:nvGrpSpPr>
        <p:grpSpPr>
          <a:xfrm>
            <a:off x="9464966" y="3437181"/>
            <a:ext cx="7174220" cy="4496453"/>
            <a:chOff x="0" y="0"/>
            <a:chExt cx="3484193" cy="2183723"/>
          </a:xfrm>
        </p:grpSpPr>
        <p:sp>
          <p:nvSpPr>
            <p:cNvPr id="12" name="Freeform 12"/>
            <p:cNvSpPr/>
            <p:nvPr/>
          </p:nvSpPr>
          <p:spPr>
            <a:xfrm>
              <a:off x="0" y="0"/>
              <a:ext cx="3484193" cy="2183723"/>
            </a:xfrm>
            <a:custGeom>
              <a:avLst/>
              <a:gdLst/>
              <a:ahLst/>
              <a:cxnLst/>
              <a:rect l="l" t="t" r="r" b="b"/>
              <a:pathLst>
                <a:path w="3484193" h="2183723">
                  <a:moveTo>
                    <a:pt x="0" y="0"/>
                  </a:moveTo>
                  <a:lnTo>
                    <a:pt x="3484193" y="0"/>
                  </a:lnTo>
                  <a:lnTo>
                    <a:pt x="3484193" y="2183723"/>
                  </a:lnTo>
                  <a:lnTo>
                    <a:pt x="0" y="2183723"/>
                  </a:lnTo>
                  <a:close/>
                </a:path>
              </a:pathLst>
            </a:custGeom>
            <a:solidFill>
              <a:srgbClr val="DCCDFF"/>
            </a:solidFill>
          </p:spPr>
          <p:txBody>
            <a:bodyPr/>
            <a:lstStyle/>
            <a:p>
              <a:endParaRPr lang="nl-NL"/>
            </a:p>
          </p:txBody>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9845388" y="3741097"/>
            <a:ext cx="6050418" cy="4802684"/>
          </a:xfrm>
          <a:prstGeom prst="rect">
            <a:avLst/>
          </a:prstGeom>
        </p:spPr>
        <p:txBody>
          <a:bodyPr lIns="0" tIns="0" rIns="0" bIns="0" rtlCol="0" anchor="t">
            <a:spAutoFit/>
          </a:bodyPr>
          <a:lstStyle/>
          <a:p>
            <a:pPr>
              <a:lnSpc>
                <a:spcPts val="3499"/>
              </a:lnSpc>
            </a:pPr>
            <a:endParaRPr/>
          </a:p>
          <a:p>
            <a:pPr>
              <a:lnSpc>
                <a:spcPts val="3499"/>
              </a:lnSpc>
            </a:pPr>
            <a:r>
              <a:rPr lang="en-US" sz="2499">
                <a:solidFill>
                  <a:srgbClr val="000000"/>
                </a:solidFill>
                <a:latin typeface="Source Sans Pro Bold"/>
              </a:rPr>
              <a:t>Subcultuur</a:t>
            </a:r>
          </a:p>
          <a:p>
            <a:pPr>
              <a:lnSpc>
                <a:spcPts val="3499"/>
              </a:lnSpc>
            </a:pPr>
            <a:r>
              <a:rPr lang="en-US" sz="2499">
                <a:solidFill>
                  <a:srgbClr val="000000"/>
                </a:solidFill>
                <a:latin typeface="Source Sans Pro"/>
              </a:rPr>
              <a:t>Binnen een dominante cultuur vind je meerdere subculturen. Dit zijn kleinere groepen mensen die veel dingen gemeen hebben met de dominante cultuur, maar ook op een aantal punten verschillen.</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 </a:t>
            </a:r>
          </a:p>
          <a:p>
            <a:pPr>
              <a:lnSpc>
                <a:spcPts val="3499"/>
              </a:lnSpc>
            </a:pPr>
            <a:endParaRPr lang="en-US" sz="2499">
              <a:solidFill>
                <a:srgbClr val="000000"/>
              </a:solidFill>
              <a:latin typeface="Source Sans Pro"/>
            </a:endParaRPr>
          </a:p>
          <a:p>
            <a:pPr>
              <a:lnSpc>
                <a:spcPts val="3499"/>
              </a:lnSpc>
              <a:spcBef>
                <a:spcPct val="0"/>
              </a:spcBef>
            </a:pPr>
            <a:endParaRPr lang="en-US" sz="2499">
              <a:solidFill>
                <a:srgbClr val="000000"/>
              </a:solidFill>
              <a:latin typeface="Source Sans Pro"/>
            </a:endParaRPr>
          </a:p>
        </p:txBody>
      </p:sp>
      <p:sp>
        <p:nvSpPr>
          <p:cNvPr id="15" name="TextBox 15"/>
          <p:cNvSpPr txBox="1"/>
          <p:nvPr/>
        </p:nvSpPr>
        <p:spPr>
          <a:xfrm>
            <a:off x="2613505" y="4222913"/>
            <a:ext cx="6050418" cy="2174379"/>
          </a:xfrm>
          <a:prstGeom prst="rect">
            <a:avLst/>
          </a:prstGeom>
        </p:spPr>
        <p:txBody>
          <a:bodyPr lIns="0" tIns="0" rIns="0" bIns="0" rtlCol="0" anchor="t">
            <a:spAutoFit/>
          </a:bodyPr>
          <a:lstStyle/>
          <a:p>
            <a:pPr algn="r">
              <a:lnSpc>
                <a:spcPts val="3499"/>
              </a:lnSpc>
            </a:pPr>
            <a:r>
              <a:rPr lang="en-US" sz="2499">
                <a:solidFill>
                  <a:srgbClr val="000000"/>
                </a:solidFill>
                <a:latin typeface="Source Sans Pro Bold"/>
              </a:rPr>
              <a:t>Dominante cultuur</a:t>
            </a:r>
          </a:p>
          <a:p>
            <a:pPr algn="r">
              <a:lnSpc>
                <a:spcPts val="3499"/>
              </a:lnSpc>
            </a:pPr>
            <a:r>
              <a:rPr lang="en-US" sz="2499">
                <a:solidFill>
                  <a:srgbClr val="000000"/>
                </a:solidFill>
                <a:latin typeface="Source Sans Pro"/>
              </a:rPr>
              <a:t>Dit is de cultuur die gevolgd wordt door de grootste groep mensen in een land. </a:t>
            </a:r>
          </a:p>
          <a:p>
            <a:pPr algn="r">
              <a:lnSpc>
                <a:spcPts val="3499"/>
              </a:lnSpc>
            </a:pPr>
            <a:endParaRPr lang="en-US" sz="2499">
              <a:solidFill>
                <a:srgbClr val="000000"/>
              </a:solidFill>
              <a:latin typeface="Source Sans Pro"/>
            </a:endParaRPr>
          </a:p>
          <a:p>
            <a:pPr algn="r">
              <a:lnSpc>
                <a:spcPts val="3499"/>
              </a:lnSpc>
              <a:spcBef>
                <a:spcPct val="0"/>
              </a:spcBef>
            </a:pPr>
            <a:endParaRPr lang="en-US" sz="2499">
              <a:solidFill>
                <a:srgbClr val="000000"/>
              </a:solidFill>
              <a:latin typeface="Source Sans Pro"/>
            </a:endParaRPr>
          </a:p>
        </p:txBody>
      </p:sp>
      <p:grpSp>
        <p:nvGrpSpPr>
          <p:cNvPr id="16" name="Group 16"/>
          <p:cNvGrpSpPr/>
          <p:nvPr/>
        </p:nvGrpSpPr>
        <p:grpSpPr>
          <a:xfrm>
            <a:off x="1726433" y="3567185"/>
            <a:ext cx="7221185" cy="4516444"/>
            <a:chOff x="0" y="0"/>
            <a:chExt cx="3507002" cy="2193432"/>
          </a:xfrm>
        </p:grpSpPr>
        <p:sp>
          <p:nvSpPr>
            <p:cNvPr id="17" name="Freeform 17"/>
            <p:cNvSpPr/>
            <p:nvPr/>
          </p:nvSpPr>
          <p:spPr>
            <a:xfrm>
              <a:off x="0" y="0"/>
              <a:ext cx="3507002" cy="2193432"/>
            </a:xfrm>
            <a:custGeom>
              <a:avLst/>
              <a:gdLst/>
              <a:ahLst/>
              <a:cxnLst/>
              <a:rect l="l" t="t" r="r" b="b"/>
              <a:pathLst>
                <a:path w="3507002" h="2193432">
                  <a:moveTo>
                    <a:pt x="0" y="0"/>
                  </a:moveTo>
                  <a:lnTo>
                    <a:pt x="3507002" y="0"/>
                  </a:lnTo>
                  <a:lnTo>
                    <a:pt x="3507002"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18" name="TextBox 1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9" name="Group 19"/>
          <p:cNvGrpSpPr/>
          <p:nvPr/>
        </p:nvGrpSpPr>
        <p:grpSpPr>
          <a:xfrm>
            <a:off x="9636222" y="3567185"/>
            <a:ext cx="7221185" cy="4516444"/>
            <a:chOff x="0" y="0"/>
            <a:chExt cx="3507002" cy="2193432"/>
          </a:xfrm>
        </p:grpSpPr>
        <p:sp>
          <p:nvSpPr>
            <p:cNvPr id="20" name="Freeform 20"/>
            <p:cNvSpPr/>
            <p:nvPr/>
          </p:nvSpPr>
          <p:spPr>
            <a:xfrm>
              <a:off x="0" y="0"/>
              <a:ext cx="3507002" cy="2193432"/>
            </a:xfrm>
            <a:custGeom>
              <a:avLst/>
              <a:gdLst/>
              <a:ahLst/>
              <a:cxnLst/>
              <a:rect l="l" t="t" r="r" b="b"/>
              <a:pathLst>
                <a:path w="3507002" h="2193432">
                  <a:moveTo>
                    <a:pt x="0" y="0"/>
                  </a:moveTo>
                  <a:lnTo>
                    <a:pt x="3507002" y="0"/>
                  </a:lnTo>
                  <a:lnTo>
                    <a:pt x="3507002"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22" name="Group 22"/>
          <p:cNvGrpSpPr/>
          <p:nvPr/>
        </p:nvGrpSpPr>
        <p:grpSpPr>
          <a:xfrm>
            <a:off x="-191742" y="-200295"/>
            <a:ext cx="18671484" cy="10687590"/>
            <a:chOff x="0" y="0"/>
            <a:chExt cx="4917593" cy="2814838"/>
          </a:xfrm>
        </p:grpSpPr>
        <p:sp>
          <p:nvSpPr>
            <p:cNvPr id="23" name="Freeform 23"/>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4" name="TextBox 2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25" name="Group 15">
            <a:extLst>
              <a:ext uri="{FF2B5EF4-FFF2-40B4-BE49-F238E27FC236}">
                <a16:creationId xmlns:a16="http://schemas.microsoft.com/office/drawing/2014/main" id="{625A9DBF-822E-664D-9A59-74584DF07E5F}"/>
              </a:ext>
            </a:extLst>
          </p:cNvPr>
          <p:cNvGrpSpPr/>
          <p:nvPr/>
        </p:nvGrpSpPr>
        <p:grpSpPr>
          <a:xfrm>
            <a:off x="152400" y="190500"/>
            <a:ext cx="17983200" cy="9906000"/>
            <a:chOff x="0" y="0"/>
            <a:chExt cx="4913579" cy="2814838"/>
          </a:xfrm>
        </p:grpSpPr>
        <p:sp>
          <p:nvSpPr>
            <p:cNvPr id="26" name="Freeform 16">
              <a:extLst>
                <a:ext uri="{FF2B5EF4-FFF2-40B4-BE49-F238E27FC236}">
                  <a16:creationId xmlns:a16="http://schemas.microsoft.com/office/drawing/2014/main" id="{BA9D9F4D-3543-D0BE-4840-2FBDA3155C8A}"/>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7" name="TextBox 17">
              <a:extLst>
                <a:ext uri="{FF2B5EF4-FFF2-40B4-BE49-F238E27FC236}">
                  <a16:creationId xmlns:a16="http://schemas.microsoft.com/office/drawing/2014/main" id="{1E9158DA-DBAF-BA8D-CBEC-B8A154A7D16E}"/>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8" name="Afbeelding 27" descr="Afbeelding met symbool&#10;&#10;Automatisch gegenereerde beschrijving">
            <a:extLst>
              <a:ext uri="{FF2B5EF4-FFF2-40B4-BE49-F238E27FC236}">
                <a16:creationId xmlns:a16="http://schemas.microsoft.com/office/drawing/2014/main" id="{979FE705-479C-8D40-6D6D-1358D4F92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71" y="446287"/>
            <a:ext cx="766455" cy="7664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874547" y="2797416"/>
            <a:ext cx="8819091" cy="4496453"/>
            <a:chOff x="0" y="0"/>
            <a:chExt cx="4283032" cy="2183723"/>
          </a:xfrm>
        </p:grpSpPr>
        <p:sp>
          <p:nvSpPr>
            <p:cNvPr id="3" name="Freeform 3"/>
            <p:cNvSpPr/>
            <p:nvPr/>
          </p:nvSpPr>
          <p:spPr>
            <a:xfrm>
              <a:off x="0" y="0"/>
              <a:ext cx="4283032" cy="2183723"/>
            </a:xfrm>
            <a:custGeom>
              <a:avLst/>
              <a:gdLst/>
              <a:ahLst/>
              <a:cxnLst/>
              <a:rect l="l" t="t" r="r" b="b"/>
              <a:pathLst>
                <a:path w="4283032" h="2183723">
                  <a:moveTo>
                    <a:pt x="0" y="0"/>
                  </a:moveTo>
                  <a:lnTo>
                    <a:pt x="4283032" y="0"/>
                  </a:lnTo>
                  <a:lnTo>
                    <a:pt x="4283032"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5449382" y="3771110"/>
            <a:ext cx="7389236" cy="2209713"/>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Opdracht: bij welke subculturen hoor jij? </a:t>
            </a:r>
          </a:p>
        </p:txBody>
      </p:sp>
      <p:grpSp>
        <p:nvGrpSpPr>
          <p:cNvPr id="6" name="Group 6"/>
          <p:cNvGrpSpPr/>
          <p:nvPr/>
        </p:nvGrpSpPr>
        <p:grpSpPr>
          <a:xfrm>
            <a:off x="4720313" y="2973140"/>
            <a:ext cx="8847374" cy="4516444"/>
            <a:chOff x="0" y="0"/>
            <a:chExt cx="4296768" cy="2193432"/>
          </a:xfrm>
        </p:grpSpPr>
        <p:sp>
          <p:nvSpPr>
            <p:cNvPr id="7" name="Freeform 7"/>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11210058" y="5818898"/>
            <a:ext cx="2483580" cy="1401674"/>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#5</a:t>
            </a:r>
          </a:p>
        </p:txBody>
      </p:sp>
      <p:pic>
        <p:nvPicPr>
          <p:cNvPr id="10" name="Afbeelding 9" descr="Afbeelding met symbool&#10;&#10;Automatisch gegenereerde beschrijving">
            <a:extLst>
              <a:ext uri="{FF2B5EF4-FFF2-40B4-BE49-F238E27FC236}">
                <a16:creationId xmlns:a16="http://schemas.microsoft.com/office/drawing/2014/main" id="{969ED8DA-F02F-E4EC-8204-FD79D5D07D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9038" y="3086100"/>
            <a:ext cx="766455" cy="7664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15400836" y="3073687"/>
            <a:ext cx="1407299" cy="1343222"/>
            <a:chOff x="0" y="0"/>
            <a:chExt cx="370647" cy="353771"/>
          </a:xfrm>
        </p:grpSpPr>
        <p:sp>
          <p:nvSpPr>
            <p:cNvPr id="3" name="Freeform 3"/>
            <p:cNvSpPr/>
            <p:nvPr/>
          </p:nvSpPr>
          <p:spPr>
            <a:xfrm>
              <a:off x="0" y="0"/>
              <a:ext cx="370647" cy="353771"/>
            </a:xfrm>
            <a:custGeom>
              <a:avLst/>
              <a:gdLst/>
              <a:ahLst/>
              <a:cxnLst/>
              <a:rect l="l" t="t" r="r" b="b"/>
              <a:pathLst>
                <a:path w="370647" h="353771">
                  <a:moveTo>
                    <a:pt x="0" y="0"/>
                  </a:moveTo>
                  <a:lnTo>
                    <a:pt x="370647" y="0"/>
                  </a:lnTo>
                  <a:lnTo>
                    <a:pt x="370647" y="353771"/>
                  </a:lnTo>
                  <a:lnTo>
                    <a:pt x="0" y="353771"/>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936566" y="499509"/>
            <a:ext cx="16713967" cy="2071750"/>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Brainstorm: eigen keuze, wat houdt dat eigenlijk in?</a:t>
            </a:r>
          </a:p>
        </p:txBody>
      </p:sp>
      <p:sp>
        <p:nvSpPr>
          <p:cNvPr id="6" name="TextBox 6"/>
          <p:cNvSpPr txBox="1"/>
          <p:nvPr/>
        </p:nvSpPr>
        <p:spPr>
          <a:xfrm>
            <a:off x="904237" y="532063"/>
            <a:ext cx="16713967" cy="2071525"/>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(Sub)culturen in Nederland: verschillende normen en waarden &amp; regels en gewoontes</a:t>
            </a:r>
          </a:p>
        </p:txBody>
      </p:sp>
      <p:sp>
        <p:nvSpPr>
          <p:cNvPr id="7" name="TextBox 7"/>
          <p:cNvSpPr txBox="1"/>
          <p:nvPr/>
        </p:nvSpPr>
        <p:spPr>
          <a:xfrm>
            <a:off x="851177" y="499734"/>
            <a:ext cx="16713967" cy="2071525"/>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(Sub)culturen in Nederland: verschillende normen en waarden &amp; regels en gewoontes</a:t>
            </a:r>
          </a:p>
        </p:txBody>
      </p:sp>
      <p:sp>
        <p:nvSpPr>
          <p:cNvPr id="8" name="TextBox 8"/>
          <p:cNvSpPr txBox="1"/>
          <p:nvPr/>
        </p:nvSpPr>
        <p:spPr>
          <a:xfrm>
            <a:off x="936566" y="2856011"/>
            <a:ext cx="13624698" cy="7430989"/>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Iedereen om ons heen hoort dus bij verschillende families en subculturen, die weer verschillende normen en waarden, regels en gewoontes, hebben. In de algemene Nederlandse cultuur wordt de vrijheid van keuze door het individu heel belangrijk gevonden. Maar sommige families en subculturen binnen Nederland vinden het belangrijk om juist gezamenlijk als groep keuzes te maken. Het ene is niet beter dan het ander. In alle soorten (sub)culturen zit iets moois.</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Bold"/>
              </a:rPr>
              <a:t>Een voorbeeld: </a:t>
            </a:r>
            <a:r>
              <a:rPr lang="en-US" sz="2499">
                <a:solidFill>
                  <a:srgbClr val="000000"/>
                </a:solidFill>
                <a:latin typeface="Source Sans Pro"/>
              </a:rPr>
              <a:t>Sommige jongeren vinden dat ze zelf moeten kunnen uitkiezen met wie ze verkering hebben en dat andere daar niks mee te maken hebben. Dit is oké. Sommige jongeren vinden het juist fijn als hun familie, hun ouders, goedkeuren met wie ze verkering hebben. Dat is ook oké. Het enige wat belangrijk is, is dat iemand niet gedwongen wordt. Wanneer bijvoorbeeld ouders of familie hun oudere kind dwingen om verkering met iemand te hebben, terwijl de jongere dat zelf helemaal niet wil, dan is dat niet goed. Dat mag niet volgens de wet. </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Het is dus belangrijk om aan de ene kant te accepteren en begrijpen dat iedereen weer andere normen en waarden, regels en gewoontes, heeft. En aan de andere kant, heeft ook ieder persoon bepaalde rechten en moet diegene beschermt worden als er iets gebeurt wat niet mag.</a:t>
            </a:r>
          </a:p>
          <a:p>
            <a:pPr>
              <a:lnSpc>
                <a:spcPts val="3499"/>
              </a:lnSpc>
              <a:spcBef>
                <a:spcPct val="0"/>
              </a:spcBef>
            </a:pPr>
            <a:endParaRPr lang="en-US" sz="2499">
              <a:solidFill>
                <a:srgbClr val="000000"/>
              </a:solidFill>
              <a:latin typeface="Source Sans Pro"/>
            </a:endParaRPr>
          </a:p>
        </p:txBody>
      </p:sp>
      <p:sp>
        <p:nvSpPr>
          <p:cNvPr id="9" name="TextBox 9"/>
          <p:cNvSpPr txBox="1"/>
          <p:nvPr/>
        </p:nvSpPr>
        <p:spPr>
          <a:xfrm>
            <a:off x="15353065" y="3039242"/>
            <a:ext cx="1502840" cy="1269237"/>
          </a:xfrm>
          <a:prstGeom prst="rect">
            <a:avLst/>
          </a:prstGeom>
        </p:spPr>
        <p:txBody>
          <a:bodyPr lIns="0" tIns="0" rIns="0" bIns="0" rtlCol="0" anchor="t">
            <a:spAutoFit/>
          </a:bodyPr>
          <a:lstStyle/>
          <a:p>
            <a:pPr algn="ctr">
              <a:lnSpc>
                <a:spcPts val="10359"/>
              </a:lnSpc>
              <a:spcBef>
                <a:spcPct val="0"/>
              </a:spcBef>
            </a:pPr>
            <a:r>
              <a:rPr lang="en-US" sz="7399">
                <a:solidFill>
                  <a:srgbClr val="D9701F"/>
                </a:solidFill>
                <a:latin typeface="TT Commons Pro Bold"/>
              </a:rPr>
              <a:t>#6</a:t>
            </a:r>
          </a:p>
        </p:txBody>
      </p:sp>
      <p:grpSp>
        <p:nvGrpSpPr>
          <p:cNvPr id="10" name="Group 10"/>
          <p:cNvGrpSpPr/>
          <p:nvPr/>
        </p:nvGrpSpPr>
        <p:grpSpPr>
          <a:xfrm>
            <a:off x="15326017" y="2995427"/>
            <a:ext cx="1432268" cy="1385018"/>
            <a:chOff x="0" y="0"/>
            <a:chExt cx="695587" cy="672640"/>
          </a:xfrm>
        </p:grpSpPr>
        <p:sp>
          <p:nvSpPr>
            <p:cNvPr id="11" name="Freeform 11"/>
            <p:cNvSpPr/>
            <p:nvPr/>
          </p:nvSpPr>
          <p:spPr>
            <a:xfrm>
              <a:off x="0" y="0"/>
              <a:ext cx="695587" cy="672640"/>
            </a:xfrm>
            <a:custGeom>
              <a:avLst/>
              <a:gdLst/>
              <a:ahLst/>
              <a:cxnLst/>
              <a:rect l="l" t="t" r="r" b="b"/>
              <a:pathLst>
                <a:path w="695587" h="672640">
                  <a:moveTo>
                    <a:pt x="0" y="0"/>
                  </a:moveTo>
                  <a:lnTo>
                    <a:pt x="695587" y="0"/>
                  </a:lnTo>
                  <a:lnTo>
                    <a:pt x="695587" y="672640"/>
                  </a:lnTo>
                  <a:lnTo>
                    <a:pt x="0" y="672640"/>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2" name="TextBox 12"/>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3" name="TextBox 13"/>
          <p:cNvSpPr txBox="1"/>
          <p:nvPr/>
        </p:nvSpPr>
        <p:spPr>
          <a:xfrm>
            <a:off x="14964012" y="4483584"/>
            <a:ext cx="2156278" cy="345922"/>
          </a:xfrm>
          <a:prstGeom prst="rect">
            <a:avLst/>
          </a:prstGeom>
        </p:spPr>
        <p:txBody>
          <a:bodyPr lIns="0" tIns="0" rIns="0" bIns="0" rtlCol="0" anchor="t">
            <a:spAutoFit/>
          </a:bodyPr>
          <a:lstStyle/>
          <a:p>
            <a:pPr algn="ctr">
              <a:lnSpc>
                <a:spcPts val="2887"/>
              </a:lnSpc>
              <a:spcBef>
                <a:spcPct val="0"/>
              </a:spcBef>
            </a:pPr>
            <a:r>
              <a:rPr lang="en-US" sz="2062">
                <a:solidFill>
                  <a:srgbClr val="D9701F"/>
                </a:solidFill>
                <a:latin typeface="Source Sans Pro Bold"/>
              </a:rPr>
              <a:t>Lees je mee?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rot="-178220">
            <a:off x="1828094" y="2398716"/>
            <a:ext cx="4817235" cy="5695418"/>
            <a:chOff x="0" y="0"/>
            <a:chExt cx="4238366" cy="5011020"/>
          </a:xfrm>
        </p:grpSpPr>
        <p:sp>
          <p:nvSpPr>
            <p:cNvPr id="3" name="Freeform 3"/>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920898" y="2512325"/>
            <a:ext cx="4642861" cy="5458177"/>
          </a:xfrm>
          <a:custGeom>
            <a:avLst/>
            <a:gdLst/>
            <a:ahLst/>
            <a:cxnLst/>
            <a:rect l="l" t="t" r="r" b="b"/>
            <a:pathLst>
              <a:path w="4642861" h="5458177">
                <a:moveTo>
                  <a:pt x="0" y="0"/>
                </a:moveTo>
                <a:lnTo>
                  <a:pt x="4642861" y="0"/>
                </a:lnTo>
                <a:lnTo>
                  <a:pt x="4642861" y="5458177"/>
                </a:lnTo>
                <a:lnTo>
                  <a:pt x="0" y="5458177"/>
                </a:lnTo>
                <a:lnTo>
                  <a:pt x="0" y="0"/>
                </a:lnTo>
                <a:close/>
              </a:path>
            </a:pathLst>
          </a:custGeom>
          <a:blipFill>
            <a:blip r:embed="rId2"/>
            <a:stretch>
              <a:fillRect l="-41618" r="-41833" b="-4032"/>
            </a:stretch>
          </a:blipFill>
        </p:spPr>
        <p:txBody>
          <a:bodyPr/>
          <a:lstStyle/>
          <a:p>
            <a:endParaRPr lang="nl-NL"/>
          </a:p>
        </p:txBody>
      </p:sp>
      <p:grpSp>
        <p:nvGrpSpPr>
          <p:cNvPr id="6" name="Group 6"/>
          <p:cNvGrpSpPr/>
          <p:nvPr/>
        </p:nvGrpSpPr>
        <p:grpSpPr>
          <a:xfrm>
            <a:off x="1828094" y="2447318"/>
            <a:ext cx="4817235" cy="5598215"/>
            <a:chOff x="0" y="0"/>
            <a:chExt cx="4238366" cy="4925497"/>
          </a:xfrm>
        </p:grpSpPr>
        <p:sp>
          <p:nvSpPr>
            <p:cNvPr id="7" name="Freeform 7"/>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rot="-178220">
            <a:off x="8242018" y="2393704"/>
            <a:ext cx="4817235" cy="5695418"/>
            <a:chOff x="0" y="0"/>
            <a:chExt cx="4238366" cy="5011020"/>
          </a:xfrm>
        </p:grpSpPr>
        <p:sp>
          <p:nvSpPr>
            <p:cNvPr id="10" name="Freeform 10"/>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8334822" y="2507313"/>
            <a:ext cx="4642861" cy="5458177"/>
          </a:xfrm>
          <a:custGeom>
            <a:avLst/>
            <a:gdLst/>
            <a:ahLst/>
            <a:cxnLst/>
            <a:rect l="l" t="t" r="r" b="b"/>
            <a:pathLst>
              <a:path w="4642861" h="5458177">
                <a:moveTo>
                  <a:pt x="0" y="0"/>
                </a:moveTo>
                <a:lnTo>
                  <a:pt x="4642862" y="0"/>
                </a:lnTo>
                <a:lnTo>
                  <a:pt x="4642862" y="5458177"/>
                </a:lnTo>
                <a:lnTo>
                  <a:pt x="0" y="5458177"/>
                </a:lnTo>
                <a:lnTo>
                  <a:pt x="0" y="0"/>
                </a:lnTo>
                <a:close/>
              </a:path>
            </a:pathLst>
          </a:custGeom>
          <a:blipFill>
            <a:blip r:embed="rId2"/>
            <a:stretch>
              <a:fillRect l="-41618" r="-41833" b="-4032"/>
            </a:stretch>
          </a:blipFill>
        </p:spPr>
        <p:txBody>
          <a:bodyPr/>
          <a:lstStyle/>
          <a:p>
            <a:endParaRPr lang="nl-NL"/>
          </a:p>
        </p:txBody>
      </p:sp>
      <p:grpSp>
        <p:nvGrpSpPr>
          <p:cNvPr id="13" name="Group 13"/>
          <p:cNvGrpSpPr/>
          <p:nvPr/>
        </p:nvGrpSpPr>
        <p:grpSpPr>
          <a:xfrm>
            <a:off x="8242018" y="2442306"/>
            <a:ext cx="4817235" cy="5598215"/>
            <a:chOff x="0" y="0"/>
            <a:chExt cx="4238366" cy="4925497"/>
          </a:xfrm>
        </p:grpSpPr>
        <p:sp>
          <p:nvSpPr>
            <p:cNvPr id="14" name="Freeform 14"/>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rot="1130389">
            <a:off x="14468385" y="2401437"/>
            <a:ext cx="1161382" cy="2195051"/>
          </a:xfrm>
          <a:custGeom>
            <a:avLst/>
            <a:gdLst/>
            <a:ahLst/>
            <a:cxnLst/>
            <a:rect l="l" t="t" r="r" b="b"/>
            <a:pathLst>
              <a:path w="1161382" h="2195051">
                <a:moveTo>
                  <a:pt x="0" y="0"/>
                </a:moveTo>
                <a:lnTo>
                  <a:pt x="1161382" y="0"/>
                </a:lnTo>
                <a:lnTo>
                  <a:pt x="1161382" y="2195051"/>
                </a:lnTo>
                <a:lnTo>
                  <a:pt x="0" y="2195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7" name="Freeform 17"/>
          <p:cNvSpPr/>
          <p:nvPr/>
        </p:nvSpPr>
        <p:spPr>
          <a:xfrm>
            <a:off x="1894840" y="2512325"/>
            <a:ext cx="4668919" cy="5453165"/>
          </a:xfrm>
          <a:custGeom>
            <a:avLst/>
            <a:gdLst/>
            <a:ahLst/>
            <a:cxnLst/>
            <a:rect l="l" t="t" r="r" b="b"/>
            <a:pathLst>
              <a:path w="4668919" h="5453165">
                <a:moveTo>
                  <a:pt x="0" y="0"/>
                </a:moveTo>
                <a:lnTo>
                  <a:pt x="4668919" y="0"/>
                </a:lnTo>
                <a:lnTo>
                  <a:pt x="4668919" y="5453165"/>
                </a:lnTo>
                <a:lnTo>
                  <a:pt x="0" y="5453165"/>
                </a:lnTo>
                <a:lnTo>
                  <a:pt x="0" y="0"/>
                </a:lnTo>
                <a:close/>
              </a:path>
            </a:pathLst>
          </a:custGeom>
          <a:blipFill>
            <a:blip r:embed="rId5"/>
            <a:stretch>
              <a:fillRect l="-8398" r="-8398"/>
            </a:stretch>
          </a:blipFill>
        </p:spPr>
        <p:txBody>
          <a:bodyPr/>
          <a:lstStyle/>
          <a:p>
            <a:endParaRPr lang="nl-NL"/>
          </a:p>
        </p:txBody>
      </p:sp>
      <p:sp>
        <p:nvSpPr>
          <p:cNvPr id="18" name="Freeform 18"/>
          <p:cNvSpPr/>
          <p:nvPr/>
        </p:nvSpPr>
        <p:spPr>
          <a:xfrm>
            <a:off x="8334822" y="2512325"/>
            <a:ext cx="4684426" cy="5453165"/>
          </a:xfrm>
          <a:custGeom>
            <a:avLst/>
            <a:gdLst/>
            <a:ahLst/>
            <a:cxnLst/>
            <a:rect l="l" t="t" r="r" b="b"/>
            <a:pathLst>
              <a:path w="4684426" h="5453165">
                <a:moveTo>
                  <a:pt x="0" y="0"/>
                </a:moveTo>
                <a:lnTo>
                  <a:pt x="4684426" y="0"/>
                </a:lnTo>
                <a:lnTo>
                  <a:pt x="4684426" y="5453165"/>
                </a:lnTo>
                <a:lnTo>
                  <a:pt x="0" y="5453165"/>
                </a:lnTo>
                <a:lnTo>
                  <a:pt x="0" y="0"/>
                </a:lnTo>
                <a:close/>
              </a:path>
            </a:pathLst>
          </a:custGeom>
          <a:blipFill>
            <a:blip r:embed="rId6"/>
            <a:stretch>
              <a:fillRect l="-8205" r="-8205"/>
            </a:stretch>
          </a:blipFill>
        </p:spPr>
        <p:txBody>
          <a:bodyPr/>
          <a:lstStyle/>
          <a:p>
            <a:endParaRPr lang="nl-NL"/>
          </a:p>
        </p:txBody>
      </p:sp>
      <p:sp>
        <p:nvSpPr>
          <p:cNvPr id="19" name="TextBox 19"/>
          <p:cNvSpPr txBox="1"/>
          <p:nvPr/>
        </p:nvSpPr>
        <p:spPr>
          <a:xfrm>
            <a:off x="1555489" y="704969"/>
            <a:ext cx="20554447" cy="1323909"/>
          </a:xfrm>
          <a:prstGeom prst="rect">
            <a:avLst/>
          </a:prstGeom>
        </p:spPr>
        <p:txBody>
          <a:bodyPr lIns="0" tIns="0" rIns="0" bIns="0" rtlCol="0" anchor="t">
            <a:spAutoFit/>
          </a:bodyPr>
          <a:lstStyle/>
          <a:p>
            <a:pPr>
              <a:lnSpc>
                <a:spcPts val="10440"/>
              </a:lnSpc>
            </a:pPr>
            <a:r>
              <a:rPr lang="en-US" sz="8700">
                <a:solidFill>
                  <a:srgbClr val="CEFFE8"/>
                </a:solidFill>
                <a:latin typeface="Source Sans Pro Bold"/>
              </a:rPr>
              <a:t>Het verhaal van Lucas of Jamila</a:t>
            </a:r>
          </a:p>
        </p:txBody>
      </p:sp>
      <p:sp>
        <p:nvSpPr>
          <p:cNvPr id="20" name="TextBox 20"/>
          <p:cNvSpPr txBox="1"/>
          <p:nvPr/>
        </p:nvSpPr>
        <p:spPr>
          <a:xfrm>
            <a:off x="1920898" y="8313940"/>
            <a:ext cx="4408689" cy="1447271"/>
          </a:xfrm>
          <a:prstGeom prst="rect">
            <a:avLst/>
          </a:prstGeom>
        </p:spPr>
        <p:txBody>
          <a:bodyPr lIns="0" tIns="0" rIns="0" bIns="0" rtlCol="0" anchor="t">
            <a:spAutoFit/>
          </a:bodyPr>
          <a:lstStyle/>
          <a:p>
            <a:pPr>
              <a:lnSpc>
                <a:spcPts val="2852"/>
              </a:lnSpc>
            </a:pPr>
            <a:r>
              <a:rPr lang="en-US" sz="2377">
                <a:solidFill>
                  <a:srgbClr val="FFFFFF"/>
                </a:solidFill>
                <a:latin typeface="Source Sans Pro Bold"/>
              </a:rPr>
              <a:t>Lucas (20): 'Mijn ouders schrokken zich kapot toen ik vertelde dat ik homoseksuele gevoelens heb'</a:t>
            </a:r>
          </a:p>
        </p:txBody>
      </p:sp>
      <p:sp>
        <p:nvSpPr>
          <p:cNvPr id="21" name="TextBox 21"/>
          <p:cNvSpPr txBox="1"/>
          <p:nvPr/>
        </p:nvSpPr>
        <p:spPr>
          <a:xfrm>
            <a:off x="8446291" y="8313940"/>
            <a:ext cx="4408689" cy="1447271"/>
          </a:xfrm>
          <a:prstGeom prst="rect">
            <a:avLst/>
          </a:prstGeom>
        </p:spPr>
        <p:txBody>
          <a:bodyPr lIns="0" tIns="0" rIns="0" bIns="0" rtlCol="0" anchor="t">
            <a:spAutoFit/>
          </a:bodyPr>
          <a:lstStyle/>
          <a:p>
            <a:pPr>
              <a:lnSpc>
                <a:spcPts val="2852"/>
              </a:lnSpc>
            </a:pPr>
            <a:r>
              <a:rPr lang="en-US" sz="2377">
                <a:solidFill>
                  <a:srgbClr val="FFFFFF"/>
                </a:solidFill>
                <a:latin typeface="Source Sans Pro Bold"/>
              </a:rPr>
              <a:t>Jamila (22): 'Mijn ouders deden er alles aan om te voorkomen dat ik van het juiste pad zou afwijken'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sp>
        <p:nvSpPr>
          <p:cNvPr id="2" name="TextBox 2"/>
          <p:cNvSpPr txBox="1"/>
          <p:nvPr/>
        </p:nvSpPr>
        <p:spPr>
          <a:xfrm>
            <a:off x="1110587" y="937834"/>
            <a:ext cx="15604520" cy="3498850"/>
          </a:xfrm>
          <a:prstGeom prst="rect">
            <a:avLst/>
          </a:prstGeom>
        </p:spPr>
        <p:txBody>
          <a:bodyPr lIns="0" tIns="0" rIns="0" bIns="0" rtlCol="0" anchor="t">
            <a:spAutoFit/>
          </a:bodyPr>
          <a:lstStyle/>
          <a:p>
            <a:pPr>
              <a:lnSpc>
                <a:spcPts val="3500"/>
              </a:lnSpc>
              <a:spcBef>
                <a:spcPct val="0"/>
              </a:spcBef>
            </a:pPr>
            <a:r>
              <a:rPr lang="en-US" sz="2500">
                <a:solidFill>
                  <a:srgbClr val="000000"/>
                </a:solidFill>
                <a:latin typeface="Source Sans Pro"/>
              </a:rPr>
              <a:t>In Nederland mogen veel kinderen en jongeren eigen keuzes maken. Bijvoorbeeld over welke kleding ze willen dragen, van wie ze houden, wat en waar ze gaan studeren, waar ze in geloven. Maar dit geldt niet voor iedereen. Iedereen heeft verschillende normen en waarden, regels en gewoontes. Ook jij en je klasgenoten – en jullie families – verschillen daarin.</a:t>
            </a:r>
          </a:p>
          <a:p>
            <a:pPr>
              <a:lnSpc>
                <a:spcPts val="3500"/>
              </a:lnSpc>
              <a:spcBef>
                <a:spcPct val="0"/>
              </a:spcBef>
            </a:pPr>
            <a:endParaRPr lang="en-US" sz="2500">
              <a:solidFill>
                <a:srgbClr val="000000"/>
              </a:solidFill>
              <a:latin typeface="Source Sans Pro"/>
            </a:endParaRPr>
          </a:p>
          <a:p>
            <a:pPr>
              <a:lnSpc>
                <a:spcPts val="3500"/>
              </a:lnSpc>
              <a:spcBef>
                <a:spcPct val="0"/>
              </a:spcBef>
            </a:pPr>
            <a:r>
              <a:rPr lang="en-US" sz="2500">
                <a:solidFill>
                  <a:srgbClr val="000000"/>
                </a:solidFill>
                <a:latin typeface="Source Sans Pro"/>
              </a:rPr>
              <a:t>Wat is logisch en normaal, wat is anders dan je kent maar wel oké en wat is schadelijk en mag niet volgens de Nederlandse wet?</a:t>
            </a:r>
          </a:p>
          <a:p>
            <a:pPr>
              <a:lnSpc>
                <a:spcPts val="3500"/>
              </a:lnSpc>
              <a:spcBef>
                <a:spcPct val="0"/>
              </a:spcBef>
            </a:pPr>
            <a:endParaRPr lang="en-US" sz="2500">
              <a:solidFill>
                <a:srgbClr val="000000"/>
              </a:solidFill>
              <a:latin typeface="Source Sans Pro"/>
            </a:endParaRPr>
          </a:p>
        </p:txBody>
      </p:sp>
      <p:grpSp>
        <p:nvGrpSpPr>
          <p:cNvPr id="3" name="Group 3"/>
          <p:cNvGrpSpPr/>
          <p:nvPr/>
        </p:nvGrpSpPr>
        <p:grpSpPr>
          <a:xfrm>
            <a:off x="4754346" y="4571762"/>
            <a:ext cx="3970626" cy="4991821"/>
            <a:chOff x="0" y="0"/>
            <a:chExt cx="1736991" cy="2183723"/>
          </a:xfrm>
        </p:grpSpPr>
        <p:sp>
          <p:nvSpPr>
            <p:cNvPr id="4" name="Freeform 4"/>
            <p:cNvSpPr/>
            <p:nvPr/>
          </p:nvSpPr>
          <p:spPr>
            <a:xfrm>
              <a:off x="0" y="0"/>
              <a:ext cx="1736991" cy="2183723"/>
            </a:xfrm>
            <a:custGeom>
              <a:avLst/>
              <a:gdLst/>
              <a:ahLst/>
              <a:cxnLst/>
              <a:rect l="l" t="t" r="r" b="b"/>
              <a:pathLst>
                <a:path w="1736991" h="2183723">
                  <a:moveTo>
                    <a:pt x="0" y="0"/>
                  </a:moveTo>
                  <a:lnTo>
                    <a:pt x="1736991" y="0"/>
                  </a:lnTo>
                  <a:lnTo>
                    <a:pt x="1736991" y="2183723"/>
                  </a:lnTo>
                  <a:lnTo>
                    <a:pt x="0" y="2183723"/>
                  </a:lnTo>
                  <a:close/>
                </a:path>
              </a:pathLst>
            </a:custGeom>
            <a:solidFill>
              <a:srgbClr val="CEFFE8"/>
            </a:solidFill>
          </p:spPr>
          <p:txBody>
            <a:bodyPr/>
            <a:lstStyle/>
            <a:p>
              <a:endParaRPr lang="nl-NL"/>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4837853" y="4969676"/>
            <a:ext cx="3887119" cy="3789045"/>
          </a:xfrm>
          <a:prstGeom prst="rect">
            <a:avLst/>
          </a:prstGeom>
        </p:spPr>
        <p:txBody>
          <a:bodyPr lIns="0" tIns="0" rIns="0" bIns="0" rtlCol="0" anchor="t">
            <a:spAutoFit/>
          </a:bodyPr>
          <a:lstStyle/>
          <a:p>
            <a:pPr>
              <a:lnSpc>
                <a:spcPts val="3779"/>
              </a:lnSpc>
              <a:spcBef>
                <a:spcPct val="0"/>
              </a:spcBef>
            </a:pPr>
            <a:r>
              <a:rPr lang="en-US" sz="2700">
                <a:solidFill>
                  <a:srgbClr val="000000"/>
                </a:solidFill>
                <a:latin typeface="Source Sans Pro Bold"/>
              </a:rPr>
              <a:t>Les 1: Wat is (keuze)vrijheid? Mensenrechten, (sub)culturen en verschillende normen &amp; waarden </a:t>
            </a:r>
          </a:p>
          <a:p>
            <a:pPr>
              <a:lnSpc>
                <a:spcPts val="3779"/>
              </a:lnSpc>
              <a:spcBef>
                <a:spcPct val="0"/>
              </a:spcBef>
            </a:pPr>
            <a:endParaRPr lang="en-US" sz="2700">
              <a:solidFill>
                <a:srgbClr val="000000"/>
              </a:solidFill>
              <a:latin typeface="Source Sans Pro Bold"/>
            </a:endParaRPr>
          </a:p>
          <a:p>
            <a:pPr>
              <a:lnSpc>
                <a:spcPts val="3779"/>
              </a:lnSpc>
              <a:spcBef>
                <a:spcPct val="0"/>
              </a:spcBef>
            </a:pPr>
            <a:endParaRPr lang="en-US" sz="2700">
              <a:solidFill>
                <a:srgbClr val="000000"/>
              </a:solidFill>
              <a:latin typeface="Source Sans Pro Bold"/>
            </a:endParaRPr>
          </a:p>
        </p:txBody>
      </p:sp>
      <p:grpSp>
        <p:nvGrpSpPr>
          <p:cNvPr id="7" name="Group 7"/>
          <p:cNvGrpSpPr/>
          <p:nvPr/>
        </p:nvGrpSpPr>
        <p:grpSpPr>
          <a:xfrm>
            <a:off x="4612011" y="4436684"/>
            <a:ext cx="3995836" cy="4995891"/>
            <a:chOff x="0" y="0"/>
            <a:chExt cx="1748019" cy="2185504"/>
          </a:xfrm>
        </p:grpSpPr>
        <p:sp>
          <p:nvSpPr>
            <p:cNvPr id="8" name="Freeform 8"/>
            <p:cNvSpPr/>
            <p:nvPr/>
          </p:nvSpPr>
          <p:spPr>
            <a:xfrm>
              <a:off x="0" y="0"/>
              <a:ext cx="1748019" cy="2185504"/>
            </a:xfrm>
            <a:custGeom>
              <a:avLst/>
              <a:gdLst/>
              <a:ahLst/>
              <a:cxnLst/>
              <a:rect l="l" t="t" r="r" b="b"/>
              <a:pathLst>
                <a:path w="1748019" h="2185504">
                  <a:moveTo>
                    <a:pt x="0" y="0"/>
                  </a:moveTo>
                  <a:lnTo>
                    <a:pt x="1748019" y="0"/>
                  </a:lnTo>
                  <a:lnTo>
                    <a:pt x="1748019" y="2185504"/>
                  </a:lnTo>
                  <a:lnTo>
                    <a:pt x="0" y="2185504"/>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0" name="Group 10"/>
          <p:cNvGrpSpPr/>
          <p:nvPr/>
        </p:nvGrpSpPr>
        <p:grpSpPr>
          <a:xfrm rot="-5400000">
            <a:off x="8442172" y="5336331"/>
            <a:ext cx="668536" cy="388580"/>
            <a:chOff x="0" y="0"/>
            <a:chExt cx="618361" cy="359416"/>
          </a:xfrm>
        </p:grpSpPr>
        <p:sp>
          <p:nvSpPr>
            <p:cNvPr id="11" name="Freeform 11"/>
            <p:cNvSpPr/>
            <p:nvPr/>
          </p:nvSpPr>
          <p:spPr>
            <a:xfrm>
              <a:off x="0" y="0"/>
              <a:ext cx="618361" cy="359416"/>
            </a:xfrm>
            <a:custGeom>
              <a:avLst/>
              <a:gdLst/>
              <a:ahLst/>
              <a:cxnLst/>
              <a:rect l="l" t="t" r="r" b="b"/>
              <a:pathLst>
                <a:path w="618361" h="359416">
                  <a:moveTo>
                    <a:pt x="309181" y="359416"/>
                  </a:moveTo>
                  <a:lnTo>
                    <a:pt x="618361" y="0"/>
                  </a:lnTo>
                  <a:lnTo>
                    <a:pt x="0" y="0"/>
                  </a:lnTo>
                  <a:lnTo>
                    <a:pt x="309181" y="359416"/>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12" name="TextBox 12"/>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13" name="Group 13"/>
          <p:cNvGrpSpPr/>
          <p:nvPr/>
        </p:nvGrpSpPr>
        <p:grpSpPr>
          <a:xfrm rot="-5400000">
            <a:off x="8338702" y="5316492"/>
            <a:ext cx="720033" cy="428258"/>
            <a:chOff x="0" y="0"/>
            <a:chExt cx="618361" cy="367787"/>
          </a:xfrm>
        </p:grpSpPr>
        <p:sp>
          <p:nvSpPr>
            <p:cNvPr id="14" name="Freeform 14"/>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CEFFE8"/>
            </a:solidFill>
            <a:ln w="38100" cap="sq">
              <a:solidFill>
                <a:srgbClr val="CEFFE8"/>
              </a:solidFill>
              <a:prstDash val="solid"/>
              <a:miter/>
            </a:ln>
          </p:spPr>
          <p:txBody>
            <a:bodyPr/>
            <a:lstStyle/>
            <a:p>
              <a:endParaRPr lang="nl-NL"/>
            </a:p>
          </p:txBody>
        </p:sp>
        <p:sp>
          <p:nvSpPr>
            <p:cNvPr id="15" name="TextBox 15"/>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16" name="Group 16"/>
          <p:cNvGrpSpPr/>
          <p:nvPr/>
        </p:nvGrpSpPr>
        <p:grpSpPr>
          <a:xfrm rot="-5400000">
            <a:off x="8660972" y="5436684"/>
            <a:ext cx="315875" cy="187875"/>
            <a:chOff x="0" y="0"/>
            <a:chExt cx="618361" cy="367787"/>
          </a:xfrm>
        </p:grpSpPr>
        <p:sp>
          <p:nvSpPr>
            <p:cNvPr id="17" name="Freeform 17"/>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DCCDFF"/>
            </a:solidFill>
            <a:ln cap="sq">
              <a:noFill/>
              <a:prstDash val="solid"/>
              <a:miter/>
            </a:ln>
          </p:spPr>
          <p:txBody>
            <a:bodyPr/>
            <a:lstStyle/>
            <a:p>
              <a:endParaRPr lang="nl-NL"/>
            </a:p>
          </p:txBody>
        </p:sp>
        <p:sp>
          <p:nvSpPr>
            <p:cNvPr id="18" name="TextBox 18"/>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19" name="Group 19"/>
          <p:cNvGrpSpPr/>
          <p:nvPr/>
        </p:nvGrpSpPr>
        <p:grpSpPr>
          <a:xfrm>
            <a:off x="9459605" y="4469672"/>
            <a:ext cx="3970626" cy="4991821"/>
            <a:chOff x="0" y="0"/>
            <a:chExt cx="1736991" cy="2183723"/>
          </a:xfrm>
        </p:grpSpPr>
        <p:sp>
          <p:nvSpPr>
            <p:cNvPr id="20" name="Freeform 20"/>
            <p:cNvSpPr/>
            <p:nvPr/>
          </p:nvSpPr>
          <p:spPr>
            <a:xfrm>
              <a:off x="0" y="0"/>
              <a:ext cx="1736991" cy="2183723"/>
            </a:xfrm>
            <a:custGeom>
              <a:avLst/>
              <a:gdLst/>
              <a:ahLst/>
              <a:cxnLst/>
              <a:rect l="l" t="t" r="r" b="b"/>
              <a:pathLst>
                <a:path w="1736991" h="2183723">
                  <a:moveTo>
                    <a:pt x="0" y="0"/>
                  </a:moveTo>
                  <a:lnTo>
                    <a:pt x="1736991" y="0"/>
                  </a:lnTo>
                  <a:lnTo>
                    <a:pt x="1736991" y="2183723"/>
                  </a:lnTo>
                  <a:lnTo>
                    <a:pt x="0" y="2183723"/>
                  </a:lnTo>
                  <a:close/>
                </a:path>
              </a:pathLst>
            </a:custGeom>
            <a:solidFill>
              <a:srgbClr val="CEFFE8"/>
            </a:solidFill>
          </p:spPr>
          <p:txBody>
            <a:bodyPr/>
            <a:lstStyle/>
            <a:p>
              <a:endParaRPr lang="nl-NL"/>
            </a:p>
          </p:txBody>
        </p:sp>
        <p:sp>
          <p:nvSpPr>
            <p:cNvPr id="21" name="TextBox 2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22" name="TextBox 22"/>
          <p:cNvSpPr txBox="1"/>
          <p:nvPr/>
        </p:nvSpPr>
        <p:spPr>
          <a:xfrm>
            <a:off x="9620043" y="4842810"/>
            <a:ext cx="3390290" cy="5172902"/>
          </a:xfrm>
          <a:prstGeom prst="rect">
            <a:avLst/>
          </a:prstGeom>
        </p:spPr>
        <p:txBody>
          <a:bodyPr lIns="0" tIns="0" rIns="0" bIns="0" rtlCol="0" anchor="t">
            <a:spAutoFit/>
          </a:bodyPr>
          <a:lstStyle/>
          <a:p>
            <a:pPr>
              <a:lnSpc>
                <a:spcPts val="3734"/>
              </a:lnSpc>
            </a:pPr>
            <a:r>
              <a:rPr lang="en-US" sz="2667">
                <a:solidFill>
                  <a:srgbClr val="000000"/>
                </a:solidFill>
                <a:latin typeface="Source Sans Pro Bold"/>
              </a:rPr>
              <a:t>Les 2: Hoe zit het met de keuzevrijheid van jou en je klasgenoten? </a:t>
            </a:r>
          </a:p>
          <a:p>
            <a:pPr>
              <a:lnSpc>
                <a:spcPts val="3734"/>
              </a:lnSpc>
            </a:pPr>
            <a:endParaRPr lang="en-US" sz="2667">
              <a:solidFill>
                <a:srgbClr val="000000"/>
              </a:solidFill>
              <a:latin typeface="Source Sans Pro Bold"/>
            </a:endParaRPr>
          </a:p>
          <a:p>
            <a:pPr>
              <a:lnSpc>
                <a:spcPts val="3734"/>
              </a:lnSpc>
            </a:pPr>
            <a:r>
              <a:rPr lang="en-US" sz="2667">
                <a:solidFill>
                  <a:srgbClr val="000000"/>
                </a:solidFill>
                <a:latin typeface="Source Sans Pro Bold"/>
              </a:rPr>
              <a:t>Regels: wat is logisch en normaal, en wat is echt niet goed voor iemand.</a:t>
            </a:r>
          </a:p>
          <a:p>
            <a:pPr>
              <a:lnSpc>
                <a:spcPts val="3594"/>
              </a:lnSpc>
              <a:spcBef>
                <a:spcPct val="0"/>
              </a:spcBef>
            </a:pPr>
            <a:r>
              <a:rPr lang="en-US" sz="2567">
                <a:solidFill>
                  <a:srgbClr val="000000"/>
                </a:solidFill>
                <a:latin typeface="Source Sans Pro Bold"/>
              </a:rPr>
              <a:t> </a:t>
            </a:r>
          </a:p>
          <a:p>
            <a:pPr>
              <a:lnSpc>
                <a:spcPts val="3594"/>
              </a:lnSpc>
              <a:spcBef>
                <a:spcPct val="0"/>
              </a:spcBef>
            </a:pPr>
            <a:endParaRPr lang="en-US" sz="2567">
              <a:solidFill>
                <a:srgbClr val="000000"/>
              </a:solidFill>
              <a:latin typeface="Source Sans Pro Bold"/>
            </a:endParaRPr>
          </a:p>
          <a:p>
            <a:pPr>
              <a:lnSpc>
                <a:spcPts val="4574"/>
              </a:lnSpc>
              <a:spcBef>
                <a:spcPct val="0"/>
              </a:spcBef>
            </a:pPr>
            <a:endParaRPr lang="en-US" sz="2567">
              <a:solidFill>
                <a:srgbClr val="000000"/>
              </a:solidFill>
              <a:latin typeface="Source Sans Pro Bold"/>
            </a:endParaRPr>
          </a:p>
        </p:txBody>
      </p:sp>
      <p:grpSp>
        <p:nvGrpSpPr>
          <p:cNvPr id="23" name="Group 23"/>
          <p:cNvGrpSpPr/>
          <p:nvPr/>
        </p:nvGrpSpPr>
        <p:grpSpPr>
          <a:xfrm>
            <a:off x="9317270" y="4334595"/>
            <a:ext cx="3995836" cy="4995891"/>
            <a:chOff x="0" y="0"/>
            <a:chExt cx="1748019" cy="2185504"/>
          </a:xfrm>
        </p:grpSpPr>
        <p:sp>
          <p:nvSpPr>
            <p:cNvPr id="24" name="Freeform 24"/>
            <p:cNvSpPr/>
            <p:nvPr/>
          </p:nvSpPr>
          <p:spPr>
            <a:xfrm>
              <a:off x="0" y="0"/>
              <a:ext cx="1748019" cy="2185504"/>
            </a:xfrm>
            <a:custGeom>
              <a:avLst/>
              <a:gdLst/>
              <a:ahLst/>
              <a:cxnLst/>
              <a:rect l="l" t="t" r="r" b="b"/>
              <a:pathLst>
                <a:path w="1748019" h="2185504">
                  <a:moveTo>
                    <a:pt x="0" y="0"/>
                  </a:moveTo>
                  <a:lnTo>
                    <a:pt x="1748019" y="0"/>
                  </a:lnTo>
                  <a:lnTo>
                    <a:pt x="1748019" y="2185504"/>
                  </a:lnTo>
                  <a:lnTo>
                    <a:pt x="0" y="2185504"/>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25" name="TextBox 2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26" name="Group 26"/>
          <p:cNvGrpSpPr/>
          <p:nvPr/>
        </p:nvGrpSpPr>
        <p:grpSpPr>
          <a:xfrm rot="-5400000">
            <a:off x="13147432" y="5234242"/>
            <a:ext cx="668536" cy="388580"/>
            <a:chOff x="0" y="0"/>
            <a:chExt cx="618361" cy="359416"/>
          </a:xfrm>
        </p:grpSpPr>
        <p:sp>
          <p:nvSpPr>
            <p:cNvPr id="27" name="Freeform 27"/>
            <p:cNvSpPr/>
            <p:nvPr/>
          </p:nvSpPr>
          <p:spPr>
            <a:xfrm>
              <a:off x="0" y="0"/>
              <a:ext cx="618361" cy="359416"/>
            </a:xfrm>
            <a:custGeom>
              <a:avLst/>
              <a:gdLst/>
              <a:ahLst/>
              <a:cxnLst/>
              <a:rect l="l" t="t" r="r" b="b"/>
              <a:pathLst>
                <a:path w="618361" h="359416">
                  <a:moveTo>
                    <a:pt x="309181" y="359416"/>
                  </a:moveTo>
                  <a:lnTo>
                    <a:pt x="618361" y="0"/>
                  </a:lnTo>
                  <a:lnTo>
                    <a:pt x="0" y="0"/>
                  </a:lnTo>
                  <a:lnTo>
                    <a:pt x="309181" y="359416"/>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28" name="TextBox 28"/>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29" name="Group 29"/>
          <p:cNvGrpSpPr/>
          <p:nvPr/>
        </p:nvGrpSpPr>
        <p:grpSpPr>
          <a:xfrm rot="-5400000">
            <a:off x="13043961" y="5214403"/>
            <a:ext cx="720033" cy="428258"/>
            <a:chOff x="0" y="0"/>
            <a:chExt cx="618361" cy="367787"/>
          </a:xfrm>
        </p:grpSpPr>
        <p:sp>
          <p:nvSpPr>
            <p:cNvPr id="30" name="Freeform 30"/>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CEFFE8"/>
            </a:solidFill>
            <a:ln w="38100" cap="sq">
              <a:solidFill>
                <a:srgbClr val="CEFFE8"/>
              </a:solidFill>
              <a:prstDash val="solid"/>
              <a:miter/>
            </a:ln>
          </p:spPr>
          <p:txBody>
            <a:bodyPr/>
            <a:lstStyle/>
            <a:p>
              <a:endParaRPr lang="nl-NL"/>
            </a:p>
          </p:txBody>
        </p:sp>
        <p:sp>
          <p:nvSpPr>
            <p:cNvPr id="31" name="TextBox 31"/>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grpSp>
        <p:nvGrpSpPr>
          <p:cNvPr id="32" name="Group 32"/>
          <p:cNvGrpSpPr/>
          <p:nvPr/>
        </p:nvGrpSpPr>
        <p:grpSpPr>
          <a:xfrm rot="-5400000">
            <a:off x="13366232" y="5334594"/>
            <a:ext cx="315875" cy="187875"/>
            <a:chOff x="0" y="0"/>
            <a:chExt cx="618361" cy="367787"/>
          </a:xfrm>
        </p:grpSpPr>
        <p:sp>
          <p:nvSpPr>
            <p:cNvPr id="33" name="Freeform 33"/>
            <p:cNvSpPr/>
            <p:nvPr/>
          </p:nvSpPr>
          <p:spPr>
            <a:xfrm>
              <a:off x="0" y="0"/>
              <a:ext cx="618361" cy="367787"/>
            </a:xfrm>
            <a:custGeom>
              <a:avLst/>
              <a:gdLst/>
              <a:ahLst/>
              <a:cxnLst/>
              <a:rect l="l" t="t" r="r" b="b"/>
              <a:pathLst>
                <a:path w="618361" h="367787">
                  <a:moveTo>
                    <a:pt x="309181" y="367787"/>
                  </a:moveTo>
                  <a:lnTo>
                    <a:pt x="618361" y="0"/>
                  </a:lnTo>
                  <a:lnTo>
                    <a:pt x="0" y="0"/>
                  </a:lnTo>
                  <a:lnTo>
                    <a:pt x="309181" y="367787"/>
                  </a:lnTo>
                  <a:close/>
                </a:path>
              </a:pathLst>
            </a:custGeom>
            <a:solidFill>
              <a:srgbClr val="DCCDFF"/>
            </a:solidFill>
            <a:ln cap="sq">
              <a:noFill/>
              <a:prstDash val="solid"/>
              <a:miter/>
            </a:ln>
          </p:spPr>
          <p:txBody>
            <a:bodyPr/>
            <a:lstStyle/>
            <a:p>
              <a:endParaRPr lang="nl-NL"/>
            </a:p>
          </p:txBody>
        </p:sp>
        <p:sp>
          <p:nvSpPr>
            <p:cNvPr id="34" name="TextBox 34"/>
            <p:cNvSpPr txBox="1"/>
            <p:nvPr/>
          </p:nvSpPr>
          <p:spPr>
            <a:xfrm>
              <a:off x="127000" y="22225"/>
              <a:ext cx="558800" cy="358775"/>
            </a:xfrm>
            <a:prstGeom prst="rect">
              <a:avLst/>
            </a:prstGeom>
          </p:spPr>
          <p:txBody>
            <a:bodyPr lIns="50800" tIns="50800" rIns="50800" bIns="50800" rtlCol="0" anchor="ctr"/>
            <a:lstStyle/>
            <a:p>
              <a:pPr algn="ctr">
                <a:lnSpc>
                  <a:spcPts val="2100"/>
                </a:lnSpc>
              </a:pPr>
              <a:endParaRPr/>
            </a:p>
          </p:txBody>
        </p:sp>
      </p:grpSp>
      <p:sp>
        <p:nvSpPr>
          <p:cNvPr id="35" name="Freeform 35"/>
          <p:cNvSpPr/>
          <p:nvPr/>
        </p:nvSpPr>
        <p:spPr>
          <a:xfrm rot="-2700000">
            <a:off x="1641414" y="4052337"/>
            <a:ext cx="1026474" cy="3068266"/>
          </a:xfrm>
          <a:custGeom>
            <a:avLst/>
            <a:gdLst/>
            <a:ahLst/>
            <a:cxnLst/>
            <a:rect l="l" t="t" r="r" b="b"/>
            <a:pathLst>
              <a:path w="1026474" h="3068266">
                <a:moveTo>
                  <a:pt x="0" y="0"/>
                </a:moveTo>
                <a:lnTo>
                  <a:pt x="1026474" y="0"/>
                </a:lnTo>
                <a:lnTo>
                  <a:pt x="1026474" y="3068265"/>
                </a:lnTo>
                <a:lnTo>
                  <a:pt x="0" y="30682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rot="-178220">
            <a:off x="9468026" y="3753236"/>
            <a:ext cx="4774674" cy="5645098"/>
            <a:chOff x="0" y="0"/>
            <a:chExt cx="4238366" cy="5011020"/>
          </a:xfrm>
        </p:grpSpPr>
        <p:sp>
          <p:nvSpPr>
            <p:cNvPr id="3" name="Freeform 3"/>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9560010" y="3865841"/>
            <a:ext cx="4601841" cy="5409953"/>
          </a:xfrm>
          <a:custGeom>
            <a:avLst/>
            <a:gdLst/>
            <a:ahLst/>
            <a:cxnLst/>
            <a:rect l="l" t="t" r="r" b="b"/>
            <a:pathLst>
              <a:path w="4601841" h="5409953">
                <a:moveTo>
                  <a:pt x="0" y="0"/>
                </a:moveTo>
                <a:lnTo>
                  <a:pt x="4601841" y="0"/>
                </a:lnTo>
                <a:lnTo>
                  <a:pt x="4601841" y="5409953"/>
                </a:lnTo>
                <a:lnTo>
                  <a:pt x="0" y="5409953"/>
                </a:lnTo>
                <a:lnTo>
                  <a:pt x="0" y="0"/>
                </a:lnTo>
                <a:close/>
              </a:path>
            </a:pathLst>
          </a:custGeom>
          <a:blipFill>
            <a:blip r:embed="rId2"/>
            <a:stretch>
              <a:fillRect l="-41618" r="-41833" b="-4032"/>
            </a:stretch>
          </a:blipFill>
        </p:spPr>
        <p:txBody>
          <a:bodyPr/>
          <a:lstStyle/>
          <a:p>
            <a:endParaRPr lang="nl-NL"/>
          </a:p>
        </p:txBody>
      </p:sp>
      <p:grpSp>
        <p:nvGrpSpPr>
          <p:cNvPr id="6" name="Group 6"/>
          <p:cNvGrpSpPr/>
          <p:nvPr/>
        </p:nvGrpSpPr>
        <p:grpSpPr>
          <a:xfrm>
            <a:off x="9468026" y="3801408"/>
            <a:ext cx="4774674" cy="5548753"/>
            <a:chOff x="0" y="0"/>
            <a:chExt cx="4238366" cy="4925497"/>
          </a:xfrm>
        </p:grpSpPr>
        <p:sp>
          <p:nvSpPr>
            <p:cNvPr id="7" name="Freeform 7"/>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9534182" y="3865841"/>
            <a:ext cx="4627669" cy="5404986"/>
          </a:xfrm>
          <a:custGeom>
            <a:avLst/>
            <a:gdLst/>
            <a:ahLst/>
            <a:cxnLst/>
            <a:rect l="l" t="t" r="r" b="b"/>
            <a:pathLst>
              <a:path w="4627669" h="5404986">
                <a:moveTo>
                  <a:pt x="0" y="0"/>
                </a:moveTo>
                <a:lnTo>
                  <a:pt x="4627669" y="0"/>
                </a:lnTo>
                <a:lnTo>
                  <a:pt x="4627669" y="5404986"/>
                </a:lnTo>
                <a:lnTo>
                  <a:pt x="0" y="5404986"/>
                </a:lnTo>
                <a:lnTo>
                  <a:pt x="0" y="0"/>
                </a:lnTo>
                <a:close/>
              </a:path>
            </a:pathLst>
          </a:custGeom>
          <a:blipFill>
            <a:blip r:embed="rId3"/>
            <a:stretch>
              <a:fillRect l="-8398" r="-8398"/>
            </a:stretch>
          </a:blipFill>
        </p:spPr>
        <p:txBody>
          <a:bodyPr/>
          <a:lstStyle/>
          <a:p>
            <a:endParaRPr lang="nl-NL"/>
          </a:p>
        </p:txBody>
      </p:sp>
      <p:sp>
        <p:nvSpPr>
          <p:cNvPr id="10" name="TextBox 10"/>
          <p:cNvSpPr txBox="1"/>
          <p:nvPr/>
        </p:nvSpPr>
        <p:spPr>
          <a:xfrm>
            <a:off x="597325" y="2461273"/>
            <a:ext cx="12817410" cy="903665"/>
          </a:xfrm>
          <a:prstGeom prst="rect">
            <a:avLst/>
          </a:prstGeom>
        </p:spPr>
        <p:txBody>
          <a:bodyPr lIns="0" tIns="0" rIns="0" bIns="0" rtlCol="0" anchor="t">
            <a:spAutoFit/>
          </a:bodyPr>
          <a:lstStyle/>
          <a:p>
            <a:pPr algn="ctr">
              <a:lnSpc>
                <a:spcPts val="7409"/>
              </a:lnSpc>
              <a:spcBef>
                <a:spcPct val="0"/>
              </a:spcBef>
            </a:pPr>
            <a:r>
              <a:rPr lang="en-US" sz="5292">
                <a:solidFill>
                  <a:srgbClr val="CEFFE8"/>
                </a:solidFill>
                <a:latin typeface="Source Sans Pro Bold"/>
              </a:rPr>
              <a:t>Blik op het verhaal van Lucas of Jamila</a:t>
            </a:r>
          </a:p>
        </p:txBody>
      </p:sp>
      <p:grpSp>
        <p:nvGrpSpPr>
          <p:cNvPr id="11" name="Group 11"/>
          <p:cNvGrpSpPr/>
          <p:nvPr/>
        </p:nvGrpSpPr>
        <p:grpSpPr>
          <a:xfrm rot="-178220">
            <a:off x="13531211" y="1563363"/>
            <a:ext cx="3887609" cy="4596320"/>
            <a:chOff x="0" y="0"/>
            <a:chExt cx="4238366" cy="5011020"/>
          </a:xfrm>
        </p:grpSpPr>
        <p:sp>
          <p:nvSpPr>
            <p:cNvPr id="12" name="Freeform 12"/>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606107" y="1655047"/>
            <a:ext cx="3746885" cy="4404862"/>
          </a:xfrm>
          <a:custGeom>
            <a:avLst/>
            <a:gdLst/>
            <a:ahLst/>
            <a:cxnLst/>
            <a:rect l="l" t="t" r="r" b="b"/>
            <a:pathLst>
              <a:path w="3746885" h="4404862">
                <a:moveTo>
                  <a:pt x="0" y="0"/>
                </a:moveTo>
                <a:lnTo>
                  <a:pt x="3746885" y="0"/>
                </a:lnTo>
                <a:lnTo>
                  <a:pt x="3746885" y="4404862"/>
                </a:lnTo>
                <a:lnTo>
                  <a:pt x="0" y="4404862"/>
                </a:lnTo>
                <a:lnTo>
                  <a:pt x="0" y="0"/>
                </a:lnTo>
                <a:close/>
              </a:path>
            </a:pathLst>
          </a:custGeom>
          <a:blipFill>
            <a:blip r:embed="rId2"/>
            <a:stretch>
              <a:fillRect l="-41618" r="-41833" b="-4032"/>
            </a:stretch>
          </a:blipFill>
        </p:spPr>
        <p:txBody>
          <a:bodyPr/>
          <a:lstStyle/>
          <a:p>
            <a:endParaRPr lang="nl-NL"/>
          </a:p>
        </p:txBody>
      </p:sp>
      <p:grpSp>
        <p:nvGrpSpPr>
          <p:cNvPr id="15" name="Group 15"/>
          <p:cNvGrpSpPr/>
          <p:nvPr/>
        </p:nvGrpSpPr>
        <p:grpSpPr>
          <a:xfrm>
            <a:off x="13531211" y="1602585"/>
            <a:ext cx="3887609" cy="4517875"/>
            <a:chOff x="0" y="0"/>
            <a:chExt cx="4238366" cy="4925497"/>
          </a:xfrm>
        </p:grpSpPr>
        <p:sp>
          <p:nvSpPr>
            <p:cNvPr id="16" name="Freeform 16"/>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8" name="Freeform 18"/>
          <p:cNvSpPr/>
          <p:nvPr/>
        </p:nvSpPr>
        <p:spPr>
          <a:xfrm>
            <a:off x="13606107" y="1659092"/>
            <a:ext cx="3780429" cy="4400818"/>
          </a:xfrm>
          <a:custGeom>
            <a:avLst/>
            <a:gdLst/>
            <a:ahLst/>
            <a:cxnLst/>
            <a:rect l="l" t="t" r="r" b="b"/>
            <a:pathLst>
              <a:path w="3780429" h="4400818">
                <a:moveTo>
                  <a:pt x="0" y="0"/>
                </a:moveTo>
                <a:lnTo>
                  <a:pt x="3780428" y="0"/>
                </a:lnTo>
                <a:lnTo>
                  <a:pt x="3780428" y="4400817"/>
                </a:lnTo>
                <a:lnTo>
                  <a:pt x="0" y="4400817"/>
                </a:lnTo>
                <a:lnTo>
                  <a:pt x="0" y="0"/>
                </a:lnTo>
                <a:close/>
              </a:path>
            </a:pathLst>
          </a:custGeom>
          <a:blipFill>
            <a:blip r:embed="rId4"/>
            <a:stretch>
              <a:fillRect l="-8205" r="-8205"/>
            </a:stretch>
          </a:blipFill>
        </p:spPr>
        <p:txBody>
          <a:bodyPr/>
          <a:lstStyle/>
          <a:p>
            <a:endParaRPr lang="nl-NL"/>
          </a:p>
        </p:txBody>
      </p:sp>
      <p:sp>
        <p:nvSpPr>
          <p:cNvPr id="19" name="TextBox 19"/>
          <p:cNvSpPr txBox="1"/>
          <p:nvPr/>
        </p:nvSpPr>
        <p:spPr>
          <a:xfrm>
            <a:off x="719245" y="2461273"/>
            <a:ext cx="12497370" cy="903665"/>
          </a:xfrm>
          <a:prstGeom prst="rect">
            <a:avLst/>
          </a:prstGeom>
        </p:spPr>
        <p:txBody>
          <a:bodyPr lIns="0" tIns="0" rIns="0" bIns="0" rtlCol="0" anchor="t">
            <a:spAutoFit/>
          </a:bodyPr>
          <a:lstStyle/>
          <a:p>
            <a:pPr algn="ctr">
              <a:lnSpc>
                <a:spcPts val="7409"/>
              </a:lnSpc>
              <a:spcBef>
                <a:spcPct val="0"/>
              </a:spcBef>
            </a:pPr>
            <a:r>
              <a:rPr lang="en-US" sz="5292">
                <a:solidFill>
                  <a:srgbClr val="000000"/>
                </a:solidFill>
                <a:latin typeface="Source Sans Pro Bold"/>
              </a:rPr>
              <a:t>Blik op het verhaal van Lucas of Jamila</a:t>
            </a:r>
          </a:p>
        </p:txBody>
      </p:sp>
      <p:sp>
        <p:nvSpPr>
          <p:cNvPr id="20" name="TextBox 20"/>
          <p:cNvSpPr txBox="1"/>
          <p:nvPr/>
        </p:nvSpPr>
        <p:spPr>
          <a:xfrm>
            <a:off x="1028700" y="3933876"/>
            <a:ext cx="5792986" cy="538323"/>
          </a:xfrm>
          <a:prstGeom prst="rect">
            <a:avLst/>
          </a:prstGeom>
        </p:spPr>
        <p:txBody>
          <a:bodyPr lIns="0" tIns="0" rIns="0" bIns="0" rtlCol="0" anchor="t">
            <a:spAutoFit/>
          </a:bodyPr>
          <a:lstStyle/>
          <a:p>
            <a:pPr algn="ctr">
              <a:lnSpc>
                <a:spcPts val="4407"/>
              </a:lnSpc>
              <a:spcBef>
                <a:spcPct val="0"/>
              </a:spcBef>
            </a:pPr>
            <a:r>
              <a:rPr lang="en-US" sz="3148">
                <a:solidFill>
                  <a:srgbClr val="D9701F"/>
                </a:solidFill>
                <a:latin typeface="Source Sans Pro Bold"/>
              </a:rPr>
              <a:t>Wat gebeurt er in het verhaal?</a:t>
            </a:r>
          </a:p>
        </p:txBody>
      </p:sp>
      <p:sp>
        <p:nvSpPr>
          <p:cNvPr id="21" name="TextBox 21"/>
          <p:cNvSpPr txBox="1"/>
          <p:nvPr/>
        </p:nvSpPr>
        <p:spPr>
          <a:xfrm>
            <a:off x="6969603" y="3499968"/>
            <a:ext cx="2207450" cy="1196298"/>
          </a:xfrm>
          <a:prstGeom prst="rect">
            <a:avLst/>
          </a:prstGeom>
        </p:spPr>
        <p:txBody>
          <a:bodyPr lIns="0" tIns="0" rIns="0" bIns="0" rtlCol="0" anchor="t">
            <a:spAutoFit/>
          </a:bodyPr>
          <a:lstStyle/>
          <a:p>
            <a:pPr algn="ctr">
              <a:lnSpc>
                <a:spcPts val="9810"/>
              </a:lnSpc>
              <a:spcBef>
                <a:spcPct val="0"/>
              </a:spcBef>
            </a:pPr>
            <a:r>
              <a:rPr lang="en-US" sz="7007">
                <a:solidFill>
                  <a:srgbClr val="D9701F"/>
                </a:solidFill>
                <a:latin typeface="TT Commons Pro Bold"/>
              </a:rPr>
              <a:t>#7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rot="1871463">
            <a:off x="34321" y="-1982265"/>
            <a:ext cx="26651979" cy="23320481"/>
            <a:chOff x="0" y="0"/>
            <a:chExt cx="812800" cy="711200"/>
          </a:xfrm>
        </p:grpSpPr>
        <p:sp>
          <p:nvSpPr>
            <p:cNvPr id="3" name="Freeform 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CEFFE8"/>
            </a:solidFill>
          </p:spPr>
          <p:txBody>
            <a:bodyPr/>
            <a:lstStyle/>
            <a:p>
              <a:endParaRPr lang="nl-NL"/>
            </a:p>
          </p:txBody>
        </p:sp>
        <p:sp>
          <p:nvSpPr>
            <p:cNvPr id="4" name="TextBox 4"/>
            <p:cNvSpPr txBox="1"/>
            <p:nvPr/>
          </p:nvSpPr>
          <p:spPr>
            <a:xfrm>
              <a:off x="127000" y="301625"/>
              <a:ext cx="558800" cy="3587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75129" y="3972886"/>
            <a:ext cx="10795793" cy="3190875"/>
          </a:xfrm>
          <a:prstGeom prst="rect">
            <a:avLst/>
          </a:prstGeom>
        </p:spPr>
        <p:txBody>
          <a:bodyPr lIns="0" tIns="0" rIns="0" bIns="0" rtlCol="0" anchor="t">
            <a:spAutoFit/>
          </a:bodyPr>
          <a:lstStyle/>
          <a:p>
            <a:pPr>
              <a:lnSpc>
                <a:spcPts val="17645"/>
              </a:lnSpc>
            </a:pPr>
            <a:r>
              <a:rPr lang="en-US" sz="14704">
                <a:solidFill>
                  <a:srgbClr val="6D61A8"/>
                </a:solidFill>
                <a:latin typeface="Source Sans Pro Bold"/>
              </a:rPr>
              <a:t>Debat</a:t>
            </a:r>
          </a:p>
          <a:p>
            <a:pPr>
              <a:lnSpc>
                <a:spcPts val="7567"/>
              </a:lnSpc>
            </a:pPr>
            <a:endParaRPr lang="en-US" sz="14704">
              <a:solidFill>
                <a:srgbClr val="6D61A8"/>
              </a:solidFill>
              <a:latin typeface="Source Sans Pro Bold"/>
            </a:endParaRPr>
          </a:p>
        </p:txBody>
      </p:sp>
      <p:sp>
        <p:nvSpPr>
          <p:cNvPr id="6" name="TextBox 6"/>
          <p:cNvSpPr txBox="1"/>
          <p:nvPr/>
        </p:nvSpPr>
        <p:spPr>
          <a:xfrm>
            <a:off x="6463507" y="3904507"/>
            <a:ext cx="10795793" cy="3190875"/>
          </a:xfrm>
          <a:prstGeom prst="rect">
            <a:avLst/>
          </a:prstGeom>
        </p:spPr>
        <p:txBody>
          <a:bodyPr lIns="0" tIns="0" rIns="0" bIns="0" rtlCol="0" anchor="t">
            <a:spAutoFit/>
          </a:bodyPr>
          <a:lstStyle/>
          <a:p>
            <a:pPr>
              <a:lnSpc>
                <a:spcPts val="17645"/>
              </a:lnSpc>
            </a:pPr>
            <a:r>
              <a:rPr lang="en-US" sz="14704">
                <a:solidFill>
                  <a:srgbClr val="000000"/>
                </a:solidFill>
                <a:latin typeface="Source Sans Pro Bold"/>
              </a:rPr>
              <a:t>Debat</a:t>
            </a:r>
          </a:p>
          <a:p>
            <a:pPr>
              <a:lnSpc>
                <a:spcPts val="7567"/>
              </a:lnSpc>
            </a:pPr>
            <a:endParaRPr lang="en-US" sz="14704">
              <a:solidFill>
                <a:srgbClr val="000000"/>
              </a:solidFill>
              <a:latin typeface="Source Sans Pro Bold"/>
            </a:endParaRPr>
          </a:p>
        </p:txBody>
      </p:sp>
      <p:sp>
        <p:nvSpPr>
          <p:cNvPr id="7" name="AutoShape 7"/>
          <p:cNvSpPr/>
          <p:nvPr/>
        </p:nvSpPr>
        <p:spPr>
          <a:xfrm flipV="1">
            <a:off x="-798995" y="16636"/>
            <a:ext cx="19336347" cy="10787459"/>
          </a:xfrm>
          <a:prstGeom prst="line">
            <a:avLst/>
          </a:prstGeom>
          <a:ln w="38100" cap="flat">
            <a:solidFill>
              <a:srgbClr val="000000"/>
            </a:solidFill>
            <a:prstDash val="solid"/>
            <a:headEnd type="none" w="sm" len="sm"/>
            <a:tailEnd type="none" w="sm" len="sm"/>
          </a:ln>
        </p:spPr>
        <p:txBody>
          <a:bodyPr/>
          <a:lstStyle/>
          <a:p>
            <a:endParaRPr lang="nl-NL"/>
          </a:p>
        </p:txBody>
      </p:sp>
      <p:sp>
        <p:nvSpPr>
          <p:cNvPr id="8" name="TextBox 8"/>
          <p:cNvSpPr txBox="1"/>
          <p:nvPr/>
        </p:nvSpPr>
        <p:spPr>
          <a:xfrm>
            <a:off x="4475854" y="8347948"/>
            <a:ext cx="9746719" cy="2612430"/>
          </a:xfrm>
          <a:prstGeom prst="rect">
            <a:avLst/>
          </a:prstGeom>
        </p:spPr>
        <p:txBody>
          <a:bodyPr lIns="0" tIns="0" rIns="0" bIns="0" rtlCol="0" anchor="t">
            <a:spAutoFit/>
          </a:bodyPr>
          <a:lstStyle/>
          <a:p>
            <a:pPr algn="ctr">
              <a:lnSpc>
                <a:spcPts val="3499"/>
              </a:lnSpc>
            </a:pPr>
            <a:r>
              <a:rPr lang="en-US" sz="2499">
                <a:solidFill>
                  <a:srgbClr val="000000"/>
                </a:solidFill>
                <a:latin typeface="Source Sans Pro Bold"/>
              </a:rPr>
              <a:t>Er worden ons regels / beperkingen opgelegd door de overheid, door school en door onze ouders. Je mag lang niet alles doen. Wanneer spreken we nou echt van vrijheidsbeperking (beperkt in de vrijheid)?</a:t>
            </a:r>
          </a:p>
          <a:p>
            <a:pPr algn="ctr">
              <a:lnSpc>
                <a:spcPts val="3499"/>
              </a:lnSpc>
            </a:pPr>
            <a:r>
              <a:rPr lang="en-US" sz="2499">
                <a:solidFill>
                  <a:srgbClr val="000000"/>
                </a:solidFill>
                <a:latin typeface="Source Sans Pro Bold"/>
              </a:rPr>
              <a:t> </a:t>
            </a:r>
          </a:p>
          <a:p>
            <a:pPr algn="ctr">
              <a:lnSpc>
                <a:spcPts val="3499"/>
              </a:lnSpc>
            </a:pPr>
            <a:endParaRPr lang="en-US" sz="2499">
              <a:solidFill>
                <a:srgbClr val="000000"/>
              </a:solidFill>
              <a:latin typeface="Source Sans Pro Bold"/>
            </a:endParaRPr>
          </a:p>
          <a:p>
            <a:pPr algn="ctr">
              <a:lnSpc>
                <a:spcPts val="3499"/>
              </a:lnSpc>
              <a:spcBef>
                <a:spcPct val="0"/>
              </a:spcBef>
            </a:pPr>
            <a:endParaRPr lang="en-US" sz="2499">
              <a:solidFill>
                <a:srgbClr val="000000"/>
              </a:solidFill>
              <a:latin typeface="Source Sans Pro Bold"/>
            </a:endParaRPr>
          </a:p>
        </p:txBody>
      </p:sp>
      <p:pic>
        <p:nvPicPr>
          <p:cNvPr id="9" name="Afbeelding 8" descr="Afbeelding met symbool&#10;&#10;Automatisch gegenereerde beschrijving">
            <a:extLst>
              <a:ext uri="{FF2B5EF4-FFF2-40B4-BE49-F238E27FC236}">
                <a16:creationId xmlns:a16="http://schemas.microsoft.com/office/drawing/2014/main" id="{A045D1AD-0EBD-920D-B4F3-F6BA9EDDC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495300"/>
            <a:ext cx="766455" cy="7664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Freeform 2"/>
          <p:cNvSpPr/>
          <p:nvPr/>
        </p:nvSpPr>
        <p:spPr>
          <a:xfrm>
            <a:off x="7379085" y="5786511"/>
            <a:ext cx="3529829" cy="3322452"/>
          </a:xfrm>
          <a:custGeom>
            <a:avLst/>
            <a:gdLst/>
            <a:ahLst/>
            <a:cxnLst/>
            <a:rect l="l" t="t" r="r" b="b"/>
            <a:pathLst>
              <a:path w="3529829" h="3322452">
                <a:moveTo>
                  <a:pt x="0" y="0"/>
                </a:moveTo>
                <a:lnTo>
                  <a:pt x="3529830" y="0"/>
                </a:lnTo>
                <a:lnTo>
                  <a:pt x="3529830" y="3322452"/>
                </a:lnTo>
                <a:lnTo>
                  <a:pt x="0" y="33224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4218072" y="1993747"/>
            <a:ext cx="12497516" cy="1422330"/>
          </a:xfrm>
          <a:prstGeom prst="rect">
            <a:avLst/>
          </a:prstGeom>
        </p:spPr>
        <p:txBody>
          <a:bodyPr lIns="0" tIns="0" rIns="0" bIns="0" rtlCol="0" anchor="t">
            <a:spAutoFit/>
          </a:bodyPr>
          <a:lstStyle/>
          <a:p>
            <a:pPr>
              <a:lnSpc>
                <a:spcPts val="11260"/>
              </a:lnSpc>
            </a:pPr>
            <a:r>
              <a:rPr lang="en-US" sz="9383">
                <a:solidFill>
                  <a:srgbClr val="FFFFFF"/>
                </a:solidFill>
                <a:latin typeface="Source Sans Pro Bold"/>
              </a:rPr>
              <a:t>Debat – Stelling 1</a:t>
            </a:r>
          </a:p>
        </p:txBody>
      </p:sp>
      <p:sp>
        <p:nvSpPr>
          <p:cNvPr id="4" name="TextBox 4"/>
          <p:cNvSpPr txBox="1"/>
          <p:nvPr/>
        </p:nvSpPr>
        <p:spPr>
          <a:xfrm>
            <a:off x="4666549" y="3358927"/>
            <a:ext cx="8069853" cy="1140798"/>
          </a:xfrm>
          <a:prstGeom prst="rect">
            <a:avLst/>
          </a:prstGeom>
        </p:spPr>
        <p:txBody>
          <a:bodyPr lIns="0" tIns="0" rIns="0" bIns="0" rtlCol="0" anchor="t">
            <a:spAutoFit/>
          </a:bodyPr>
          <a:lstStyle/>
          <a:p>
            <a:pPr algn="ctr">
              <a:lnSpc>
                <a:spcPts val="4676"/>
              </a:lnSpc>
              <a:spcBef>
                <a:spcPct val="0"/>
              </a:spcBef>
            </a:pPr>
            <a:r>
              <a:rPr lang="en-US" sz="3340">
                <a:solidFill>
                  <a:srgbClr val="FFFFFF"/>
                </a:solidFill>
                <a:latin typeface="Source Sans Pro"/>
              </a:rPr>
              <a:t>Het is normaal dat ouders meebeslissen wat voor studie hun kind gaat doen.</a:t>
            </a:r>
          </a:p>
        </p:txBody>
      </p:sp>
      <p:pic>
        <p:nvPicPr>
          <p:cNvPr id="5" name="Afbeelding 4" descr="Afbeelding met symbool&#10;&#10;Automatisch gegenereerde beschrijving">
            <a:extLst>
              <a:ext uri="{FF2B5EF4-FFF2-40B4-BE49-F238E27FC236}">
                <a16:creationId xmlns:a16="http://schemas.microsoft.com/office/drawing/2014/main" id="{D686FB1F-EE3E-5847-3369-DB90D0CA1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19100"/>
            <a:ext cx="766455" cy="7664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Freeform 2"/>
          <p:cNvSpPr/>
          <p:nvPr/>
        </p:nvSpPr>
        <p:spPr>
          <a:xfrm>
            <a:off x="7376580" y="5524099"/>
            <a:ext cx="3534840" cy="3534840"/>
          </a:xfrm>
          <a:custGeom>
            <a:avLst/>
            <a:gdLst/>
            <a:ahLst/>
            <a:cxnLst/>
            <a:rect l="l" t="t" r="r" b="b"/>
            <a:pathLst>
              <a:path w="3534840" h="3534840">
                <a:moveTo>
                  <a:pt x="0" y="0"/>
                </a:moveTo>
                <a:lnTo>
                  <a:pt x="3534840" y="0"/>
                </a:lnTo>
                <a:lnTo>
                  <a:pt x="3534840" y="3534840"/>
                </a:lnTo>
                <a:lnTo>
                  <a:pt x="0" y="35348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4181824" y="1885004"/>
            <a:ext cx="12497516" cy="1422330"/>
          </a:xfrm>
          <a:prstGeom prst="rect">
            <a:avLst/>
          </a:prstGeom>
        </p:spPr>
        <p:txBody>
          <a:bodyPr lIns="0" tIns="0" rIns="0" bIns="0" rtlCol="0" anchor="t">
            <a:spAutoFit/>
          </a:bodyPr>
          <a:lstStyle/>
          <a:p>
            <a:pPr>
              <a:lnSpc>
                <a:spcPts val="11260"/>
              </a:lnSpc>
            </a:pPr>
            <a:r>
              <a:rPr lang="en-US" sz="9383">
                <a:solidFill>
                  <a:srgbClr val="FFFFFF"/>
                </a:solidFill>
                <a:latin typeface="Source Sans Pro Bold"/>
              </a:rPr>
              <a:t>Debat – Stelling 2</a:t>
            </a:r>
          </a:p>
        </p:txBody>
      </p:sp>
      <p:sp>
        <p:nvSpPr>
          <p:cNvPr id="4" name="TextBox 4"/>
          <p:cNvSpPr txBox="1"/>
          <p:nvPr/>
        </p:nvSpPr>
        <p:spPr>
          <a:xfrm>
            <a:off x="4630302" y="3250185"/>
            <a:ext cx="8069853" cy="1725044"/>
          </a:xfrm>
          <a:prstGeom prst="rect">
            <a:avLst/>
          </a:prstGeom>
        </p:spPr>
        <p:txBody>
          <a:bodyPr lIns="0" tIns="0" rIns="0" bIns="0" rtlCol="0" anchor="t">
            <a:spAutoFit/>
          </a:bodyPr>
          <a:lstStyle/>
          <a:p>
            <a:pPr algn="ctr">
              <a:lnSpc>
                <a:spcPts val="4676"/>
              </a:lnSpc>
            </a:pPr>
            <a:r>
              <a:rPr lang="en-US" sz="3340">
                <a:solidFill>
                  <a:srgbClr val="FFFFFF"/>
                </a:solidFill>
                <a:latin typeface="Source Sans Pro"/>
              </a:rPr>
              <a:t>Als je kleding draagt die volgens jouw ouders niet oké is, mogen zij dat verbieden. </a:t>
            </a:r>
          </a:p>
          <a:p>
            <a:pPr algn="ctr">
              <a:lnSpc>
                <a:spcPts val="4676"/>
              </a:lnSpc>
              <a:spcBef>
                <a:spcPct val="0"/>
              </a:spcBef>
            </a:pPr>
            <a:endParaRPr lang="en-US" sz="3340">
              <a:solidFill>
                <a:srgbClr val="FFFFFF"/>
              </a:solidFill>
              <a:latin typeface="Source Sans Pro"/>
            </a:endParaRPr>
          </a:p>
        </p:txBody>
      </p:sp>
      <p:pic>
        <p:nvPicPr>
          <p:cNvPr id="5" name="Afbeelding 4" descr="Afbeelding met symbool&#10;&#10;Automatisch gegenereerde beschrijving">
            <a:extLst>
              <a:ext uri="{FF2B5EF4-FFF2-40B4-BE49-F238E27FC236}">
                <a16:creationId xmlns:a16="http://schemas.microsoft.com/office/drawing/2014/main" id="{385C8675-9D6C-8553-4FE7-486B8F534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95300"/>
            <a:ext cx="766455" cy="7664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Freeform 2"/>
          <p:cNvSpPr/>
          <p:nvPr/>
        </p:nvSpPr>
        <p:spPr>
          <a:xfrm>
            <a:off x="7236754" y="6227966"/>
            <a:ext cx="3400662" cy="2794726"/>
          </a:xfrm>
          <a:custGeom>
            <a:avLst/>
            <a:gdLst/>
            <a:ahLst/>
            <a:cxnLst/>
            <a:rect l="l" t="t" r="r" b="b"/>
            <a:pathLst>
              <a:path w="3400662" h="2794726">
                <a:moveTo>
                  <a:pt x="0" y="0"/>
                </a:moveTo>
                <a:lnTo>
                  <a:pt x="3400662" y="0"/>
                </a:lnTo>
                <a:lnTo>
                  <a:pt x="3400662" y="2794725"/>
                </a:lnTo>
                <a:lnTo>
                  <a:pt x="0" y="279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4199948" y="1812509"/>
            <a:ext cx="12497516" cy="1422330"/>
          </a:xfrm>
          <a:prstGeom prst="rect">
            <a:avLst/>
          </a:prstGeom>
        </p:spPr>
        <p:txBody>
          <a:bodyPr lIns="0" tIns="0" rIns="0" bIns="0" rtlCol="0" anchor="t">
            <a:spAutoFit/>
          </a:bodyPr>
          <a:lstStyle/>
          <a:p>
            <a:pPr>
              <a:lnSpc>
                <a:spcPts val="11260"/>
              </a:lnSpc>
            </a:pPr>
            <a:r>
              <a:rPr lang="en-US" sz="9383">
                <a:solidFill>
                  <a:srgbClr val="FFFFFF"/>
                </a:solidFill>
                <a:latin typeface="Source Sans Pro Bold"/>
              </a:rPr>
              <a:t>Debat – Stelling 3</a:t>
            </a:r>
          </a:p>
        </p:txBody>
      </p:sp>
      <p:sp>
        <p:nvSpPr>
          <p:cNvPr id="4" name="TextBox 4"/>
          <p:cNvSpPr txBox="1"/>
          <p:nvPr/>
        </p:nvSpPr>
        <p:spPr>
          <a:xfrm>
            <a:off x="4086589" y="3177690"/>
            <a:ext cx="9700991" cy="2893538"/>
          </a:xfrm>
          <a:prstGeom prst="rect">
            <a:avLst/>
          </a:prstGeom>
        </p:spPr>
        <p:txBody>
          <a:bodyPr lIns="0" tIns="0" rIns="0" bIns="0" rtlCol="0" anchor="t">
            <a:spAutoFit/>
          </a:bodyPr>
          <a:lstStyle/>
          <a:p>
            <a:pPr algn="ctr">
              <a:lnSpc>
                <a:spcPts val="4676"/>
              </a:lnSpc>
            </a:pPr>
            <a:r>
              <a:rPr lang="en-US" sz="3340">
                <a:solidFill>
                  <a:srgbClr val="FFFFFF"/>
                </a:solidFill>
                <a:latin typeface="Source Sans Pro"/>
              </a:rPr>
              <a:t>Ouders moeten de partner van hun kind goedkeuren voordat hun kind met diegene gaat trouwen of samenwonen.</a:t>
            </a:r>
          </a:p>
          <a:p>
            <a:pPr algn="ctr">
              <a:lnSpc>
                <a:spcPts val="4676"/>
              </a:lnSpc>
            </a:pPr>
            <a:endParaRPr lang="en-US" sz="3340">
              <a:solidFill>
                <a:srgbClr val="FFFFFF"/>
              </a:solidFill>
              <a:latin typeface="Source Sans Pro"/>
            </a:endParaRPr>
          </a:p>
          <a:p>
            <a:pPr algn="ctr">
              <a:lnSpc>
                <a:spcPts val="4676"/>
              </a:lnSpc>
              <a:spcBef>
                <a:spcPct val="0"/>
              </a:spcBef>
            </a:pPr>
            <a:endParaRPr lang="en-US" sz="3340">
              <a:solidFill>
                <a:srgbClr val="FFFFFF"/>
              </a:solidFill>
              <a:latin typeface="Source Sans Pro"/>
            </a:endParaRPr>
          </a:p>
        </p:txBody>
      </p:sp>
      <p:pic>
        <p:nvPicPr>
          <p:cNvPr id="5" name="Afbeelding 4" descr="Afbeelding met symbool&#10;&#10;Automatisch gegenereerde beschrijving">
            <a:extLst>
              <a:ext uri="{FF2B5EF4-FFF2-40B4-BE49-F238E27FC236}">
                <a16:creationId xmlns:a16="http://schemas.microsoft.com/office/drawing/2014/main" id="{36E46E8E-405A-62C3-6151-F3A53ED5F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495300"/>
            <a:ext cx="766455" cy="7664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Freeform 2"/>
          <p:cNvSpPr/>
          <p:nvPr/>
        </p:nvSpPr>
        <p:spPr>
          <a:xfrm>
            <a:off x="8221007" y="4806444"/>
            <a:ext cx="3178683" cy="4114800"/>
          </a:xfrm>
          <a:custGeom>
            <a:avLst/>
            <a:gdLst/>
            <a:ahLst/>
            <a:cxnLst/>
            <a:rect l="l" t="t" r="r" b="b"/>
            <a:pathLst>
              <a:path w="3178683" h="4114800">
                <a:moveTo>
                  <a:pt x="0" y="0"/>
                </a:moveTo>
                <a:lnTo>
                  <a:pt x="3178683" y="0"/>
                </a:lnTo>
                <a:lnTo>
                  <a:pt x="317868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4199948" y="1812509"/>
            <a:ext cx="12497516" cy="1422330"/>
          </a:xfrm>
          <a:prstGeom prst="rect">
            <a:avLst/>
          </a:prstGeom>
        </p:spPr>
        <p:txBody>
          <a:bodyPr lIns="0" tIns="0" rIns="0" bIns="0" rtlCol="0" anchor="t">
            <a:spAutoFit/>
          </a:bodyPr>
          <a:lstStyle/>
          <a:p>
            <a:pPr>
              <a:lnSpc>
                <a:spcPts val="11260"/>
              </a:lnSpc>
            </a:pPr>
            <a:r>
              <a:rPr lang="en-US" sz="9383">
                <a:solidFill>
                  <a:srgbClr val="FFFFFF"/>
                </a:solidFill>
                <a:latin typeface="Source Sans Pro Bold"/>
              </a:rPr>
              <a:t>Debat – Stelling 4</a:t>
            </a:r>
          </a:p>
        </p:txBody>
      </p:sp>
      <p:sp>
        <p:nvSpPr>
          <p:cNvPr id="4" name="TextBox 4"/>
          <p:cNvSpPr txBox="1"/>
          <p:nvPr/>
        </p:nvSpPr>
        <p:spPr>
          <a:xfrm>
            <a:off x="4086589" y="3177690"/>
            <a:ext cx="9700991" cy="2309291"/>
          </a:xfrm>
          <a:prstGeom prst="rect">
            <a:avLst/>
          </a:prstGeom>
        </p:spPr>
        <p:txBody>
          <a:bodyPr lIns="0" tIns="0" rIns="0" bIns="0" rtlCol="0" anchor="t">
            <a:spAutoFit/>
          </a:bodyPr>
          <a:lstStyle/>
          <a:p>
            <a:pPr algn="ctr">
              <a:lnSpc>
                <a:spcPts val="4676"/>
              </a:lnSpc>
            </a:pPr>
            <a:r>
              <a:rPr lang="en-US" sz="3340">
                <a:solidFill>
                  <a:srgbClr val="FFFFFF"/>
                </a:solidFill>
                <a:latin typeface="Source Sans Pro"/>
              </a:rPr>
              <a:t>Als kind hoor je te geloven wat jouw familie gelooft.</a:t>
            </a:r>
          </a:p>
          <a:p>
            <a:pPr algn="ctr">
              <a:lnSpc>
                <a:spcPts val="4676"/>
              </a:lnSpc>
            </a:pPr>
            <a:endParaRPr lang="en-US" sz="3340">
              <a:solidFill>
                <a:srgbClr val="FFFFFF"/>
              </a:solidFill>
              <a:latin typeface="Source Sans Pro"/>
            </a:endParaRPr>
          </a:p>
          <a:p>
            <a:pPr algn="ctr">
              <a:lnSpc>
                <a:spcPts val="4676"/>
              </a:lnSpc>
            </a:pPr>
            <a:endParaRPr lang="en-US" sz="3340">
              <a:solidFill>
                <a:srgbClr val="FFFFFF"/>
              </a:solidFill>
              <a:latin typeface="Source Sans Pro"/>
            </a:endParaRPr>
          </a:p>
          <a:p>
            <a:pPr algn="ctr">
              <a:lnSpc>
                <a:spcPts val="4676"/>
              </a:lnSpc>
              <a:spcBef>
                <a:spcPct val="0"/>
              </a:spcBef>
            </a:pPr>
            <a:endParaRPr lang="en-US" sz="3340">
              <a:solidFill>
                <a:srgbClr val="FFFFFF"/>
              </a:solidFill>
              <a:latin typeface="Source Sans Pro"/>
            </a:endParaRPr>
          </a:p>
        </p:txBody>
      </p:sp>
      <p:pic>
        <p:nvPicPr>
          <p:cNvPr id="5" name="Afbeelding 4" descr="Afbeelding met symbool&#10;&#10;Automatisch gegenereerde beschrijving">
            <a:extLst>
              <a:ext uri="{FF2B5EF4-FFF2-40B4-BE49-F238E27FC236}">
                <a16:creationId xmlns:a16="http://schemas.microsoft.com/office/drawing/2014/main" id="{4DB36BDC-67CE-573B-1386-FFF905223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19100"/>
            <a:ext cx="766455" cy="7664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63904" y="3198593"/>
            <a:ext cx="8294037" cy="8479034"/>
          </a:xfrm>
          <a:custGeom>
            <a:avLst/>
            <a:gdLst/>
            <a:ahLst/>
            <a:cxnLst/>
            <a:rect l="l" t="t" r="r" b="b"/>
            <a:pathLst>
              <a:path w="8294037" h="8479034">
                <a:moveTo>
                  <a:pt x="0" y="0"/>
                </a:moveTo>
                <a:lnTo>
                  <a:pt x="8294036" y="0"/>
                </a:lnTo>
                <a:lnTo>
                  <a:pt x="8294036" y="8479033"/>
                </a:lnTo>
                <a:lnTo>
                  <a:pt x="0" y="84790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8027598" y="713497"/>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4" name="TextBox 4"/>
          <p:cNvSpPr txBox="1"/>
          <p:nvPr/>
        </p:nvSpPr>
        <p:spPr>
          <a:xfrm>
            <a:off x="7986820" y="678901"/>
            <a:ext cx="2337015" cy="1228725"/>
          </a:xfrm>
          <a:prstGeom prst="rect">
            <a:avLst/>
          </a:prstGeom>
        </p:spPr>
        <p:txBody>
          <a:bodyPr lIns="0" tIns="0" rIns="0" bIns="0" rtlCol="0" anchor="t">
            <a:spAutoFit/>
          </a:bodyPr>
          <a:lstStyle/>
          <a:p>
            <a:pPr>
              <a:lnSpc>
                <a:spcPts val="9721"/>
              </a:lnSpc>
            </a:pPr>
            <a:r>
              <a:rPr lang="en-US" sz="8101">
                <a:solidFill>
                  <a:srgbClr val="CEFFE8"/>
                </a:solidFill>
                <a:latin typeface="Source Sans Pro Bold"/>
              </a:rPr>
              <a:t>Quiz</a:t>
            </a:r>
          </a:p>
        </p:txBody>
      </p:sp>
      <p:sp>
        <p:nvSpPr>
          <p:cNvPr id="5" name="TextBox 5"/>
          <p:cNvSpPr txBox="1"/>
          <p:nvPr/>
        </p:nvSpPr>
        <p:spPr>
          <a:xfrm>
            <a:off x="7923387" y="678901"/>
            <a:ext cx="2337015" cy="1228725"/>
          </a:xfrm>
          <a:prstGeom prst="rect">
            <a:avLst/>
          </a:prstGeom>
        </p:spPr>
        <p:txBody>
          <a:bodyPr lIns="0" tIns="0" rIns="0" bIns="0" rtlCol="0" anchor="t">
            <a:spAutoFit/>
          </a:bodyPr>
          <a:lstStyle/>
          <a:p>
            <a:pPr>
              <a:lnSpc>
                <a:spcPts val="9721"/>
              </a:lnSpc>
            </a:pPr>
            <a:r>
              <a:rPr lang="en-US" sz="8101">
                <a:solidFill>
                  <a:srgbClr val="000000"/>
                </a:solidFill>
                <a:latin typeface="Source Sans Pro Bold"/>
              </a:rPr>
              <a:t>Quiz</a:t>
            </a:r>
          </a:p>
        </p:txBody>
      </p:sp>
      <p:grpSp>
        <p:nvGrpSpPr>
          <p:cNvPr id="6" name="Group 6"/>
          <p:cNvGrpSpPr/>
          <p:nvPr/>
        </p:nvGrpSpPr>
        <p:grpSpPr>
          <a:xfrm>
            <a:off x="1028700" y="678901"/>
            <a:ext cx="16230600" cy="1491441"/>
            <a:chOff x="0" y="0"/>
            <a:chExt cx="4274726" cy="392808"/>
          </a:xfrm>
        </p:grpSpPr>
        <p:sp>
          <p:nvSpPr>
            <p:cNvPr id="7" name="Freeform 7"/>
            <p:cNvSpPr/>
            <p:nvPr/>
          </p:nvSpPr>
          <p:spPr>
            <a:xfrm>
              <a:off x="0" y="0"/>
              <a:ext cx="4274726" cy="392808"/>
            </a:xfrm>
            <a:custGeom>
              <a:avLst/>
              <a:gdLst/>
              <a:ahLst/>
              <a:cxnLst/>
              <a:rect l="l" t="t" r="r" b="b"/>
              <a:pathLst>
                <a:path w="4274726" h="392808">
                  <a:moveTo>
                    <a:pt x="0" y="0"/>
                  </a:moveTo>
                  <a:lnTo>
                    <a:pt x="4274726" y="0"/>
                  </a:lnTo>
                  <a:lnTo>
                    <a:pt x="4274726" y="392808"/>
                  </a:lnTo>
                  <a:lnTo>
                    <a:pt x="0" y="392808"/>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947301" y="588413"/>
            <a:ext cx="16215022" cy="1470660"/>
            <a:chOff x="0" y="0"/>
            <a:chExt cx="4270623" cy="387334"/>
          </a:xfrm>
        </p:grpSpPr>
        <p:sp>
          <p:nvSpPr>
            <p:cNvPr id="10" name="Freeform 10"/>
            <p:cNvSpPr/>
            <p:nvPr/>
          </p:nvSpPr>
          <p:spPr>
            <a:xfrm>
              <a:off x="0" y="0"/>
              <a:ext cx="4270623" cy="387334"/>
            </a:xfrm>
            <a:custGeom>
              <a:avLst/>
              <a:gdLst/>
              <a:ahLst/>
              <a:cxnLst/>
              <a:rect l="l" t="t" r="r" b="b"/>
              <a:pathLst>
                <a:path w="4270623" h="387334">
                  <a:moveTo>
                    <a:pt x="0" y="0"/>
                  </a:moveTo>
                  <a:lnTo>
                    <a:pt x="4270623" y="0"/>
                  </a:lnTo>
                  <a:lnTo>
                    <a:pt x="4270623"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134369" y="-198934"/>
            <a:ext cx="18625764" cy="10687590"/>
            <a:chOff x="0" y="0"/>
            <a:chExt cx="4905551" cy="2814838"/>
          </a:xfrm>
        </p:grpSpPr>
        <p:sp>
          <p:nvSpPr>
            <p:cNvPr id="13" name="Freeform 13"/>
            <p:cNvSpPr/>
            <p:nvPr/>
          </p:nvSpPr>
          <p:spPr>
            <a:xfrm>
              <a:off x="0" y="0"/>
              <a:ext cx="4905551" cy="2814838"/>
            </a:xfrm>
            <a:custGeom>
              <a:avLst/>
              <a:gdLst/>
              <a:ahLst/>
              <a:cxnLst/>
              <a:rect l="l" t="t" r="r" b="b"/>
              <a:pathLst>
                <a:path w="4905551" h="2814838">
                  <a:moveTo>
                    <a:pt x="0" y="0"/>
                  </a:moveTo>
                  <a:lnTo>
                    <a:pt x="4905551" y="0"/>
                  </a:lnTo>
                  <a:lnTo>
                    <a:pt x="4905551"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947301" y="2776417"/>
            <a:ext cx="5306550" cy="422176"/>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Source Sans Pro"/>
              </a:rPr>
              <a:t>Welk groepje heeft er het beste opgelet?</a:t>
            </a:r>
          </a:p>
        </p:txBody>
      </p:sp>
      <p:grpSp>
        <p:nvGrpSpPr>
          <p:cNvPr id="16" name="Group 15">
            <a:extLst>
              <a:ext uri="{FF2B5EF4-FFF2-40B4-BE49-F238E27FC236}">
                <a16:creationId xmlns:a16="http://schemas.microsoft.com/office/drawing/2014/main" id="{69563C7E-5217-36C8-3B34-BFB049F4D120}"/>
              </a:ext>
            </a:extLst>
          </p:cNvPr>
          <p:cNvGrpSpPr/>
          <p:nvPr/>
        </p:nvGrpSpPr>
        <p:grpSpPr>
          <a:xfrm>
            <a:off x="152400" y="190500"/>
            <a:ext cx="17983200" cy="9906000"/>
            <a:chOff x="0" y="0"/>
            <a:chExt cx="4913579" cy="2814838"/>
          </a:xfrm>
        </p:grpSpPr>
        <p:sp>
          <p:nvSpPr>
            <p:cNvPr id="17" name="Freeform 16">
              <a:extLst>
                <a:ext uri="{FF2B5EF4-FFF2-40B4-BE49-F238E27FC236}">
                  <a16:creationId xmlns:a16="http://schemas.microsoft.com/office/drawing/2014/main" id="{05D4F975-2345-036A-78E8-9CC014C7E5E9}"/>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dirty="0"/>
            </a:p>
          </p:txBody>
        </p:sp>
        <p:sp>
          <p:nvSpPr>
            <p:cNvPr id="18" name="TextBox 17">
              <a:extLst>
                <a:ext uri="{FF2B5EF4-FFF2-40B4-BE49-F238E27FC236}">
                  <a16:creationId xmlns:a16="http://schemas.microsoft.com/office/drawing/2014/main" id="{6CE19867-12D2-BFB3-D234-ACA34C7BFC31}"/>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19" name="Afbeelding 18" descr="Afbeelding met symbool&#10;&#10;Automatisch gegenereerde beschrijving">
            <a:extLst>
              <a:ext uri="{FF2B5EF4-FFF2-40B4-BE49-F238E27FC236}">
                <a16:creationId xmlns:a16="http://schemas.microsoft.com/office/drawing/2014/main" id="{C83DDB94-7E17-381B-B8BC-054254369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545" y="795645"/>
            <a:ext cx="766455" cy="7664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612227" y="2895273"/>
            <a:ext cx="8851420" cy="4496453"/>
            <a:chOff x="0" y="0"/>
            <a:chExt cx="4298733" cy="2183723"/>
          </a:xfrm>
        </p:grpSpPr>
        <p:sp>
          <p:nvSpPr>
            <p:cNvPr id="3" name="Freeform 3"/>
            <p:cNvSpPr/>
            <p:nvPr/>
          </p:nvSpPr>
          <p:spPr>
            <a:xfrm>
              <a:off x="0" y="0"/>
              <a:ext cx="4298733" cy="2183723"/>
            </a:xfrm>
            <a:custGeom>
              <a:avLst/>
              <a:gdLst/>
              <a:ahLst/>
              <a:cxnLst/>
              <a:rect l="l" t="t" r="r" b="b"/>
              <a:pathLst>
                <a:path w="4298733" h="2183723">
                  <a:moveTo>
                    <a:pt x="0" y="0"/>
                  </a:moveTo>
                  <a:lnTo>
                    <a:pt x="4298733" y="0"/>
                  </a:lnTo>
                  <a:lnTo>
                    <a:pt x="4298733"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4619602" y="3480016"/>
            <a:ext cx="8844044" cy="3333531"/>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Wat weten we nu &amp; waarom is dat belangrijk? </a:t>
            </a:r>
          </a:p>
        </p:txBody>
      </p:sp>
      <p:grpSp>
        <p:nvGrpSpPr>
          <p:cNvPr id="6" name="Group 6"/>
          <p:cNvGrpSpPr/>
          <p:nvPr/>
        </p:nvGrpSpPr>
        <p:grpSpPr>
          <a:xfrm>
            <a:off x="4720313" y="2973140"/>
            <a:ext cx="8847374" cy="4516444"/>
            <a:chOff x="0" y="0"/>
            <a:chExt cx="4296768" cy="2193432"/>
          </a:xfrm>
        </p:grpSpPr>
        <p:sp>
          <p:nvSpPr>
            <p:cNvPr id="7" name="Freeform 7"/>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11773489" y="5990053"/>
            <a:ext cx="1343753" cy="1401674"/>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550883" y="748976"/>
            <a:ext cx="16940877" cy="8997004"/>
            <a:chOff x="0" y="0"/>
            <a:chExt cx="8227415" cy="4369437"/>
          </a:xfrm>
        </p:grpSpPr>
        <p:sp>
          <p:nvSpPr>
            <p:cNvPr id="6" name="Freeform 6"/>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1609391" y="6159580"/>
            <a:ext cx="4282762" cy="2554084"/>
          </a:xfrm>
          <a:custGeom>
            <a:avLst/>
            <a:gdLst/>
            <a:ahLst/>
            <a:cxnLst/>
            <a:rect l="l" t="t" r="r" b="b"/>
            <a:pathLst>
              <a:path w="4282762" h="2554084">
                <a:moveTo>
                  <a:pt x="0" y="0"/>
                </a:moveTo>
                <a:lnTo>
                  <a:pt x="4282762" y="0"/>
                </a:lnTo>
                <a:lnTo>
                  <a:pt x="4282762" y="2554083"/>
                </a:lnTo>
                <a:lnTo>
                  <a:pt x="0" y="25540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Freeform 9"/>
          <p:cNvSpPr/>
          <p:nvPr/>
        </p:nvSpPr>
        <p:spPr>
          <a:xfrm>
            <a:off x="11480875" y="6103558"/>
            <a:ext cx="4282762" cy="2554084"/>
          </a:xfrm>
          <a:custGeom>
            <a:avLst/>
            <a:gdLst/>
            <a:ahLst/>
            <a:cxnLst/>
            <a:rect l="l" t="t" r="r" b="b"/>
            <a:pathLst>
              <a:path w="4282762" h="2554084">
                <a:moveTo>
                  <a:pt x="0" y="0"/>
                </a:moveTo>
                <a:lnTo>
                  <a:pt x="4282762" y="0"/>
                </a:lnTo>
                <a:lnTo>
                  <a:pt x="4282762" y="2554084"/>
                </a:lnTo>
                <a:lnTo>
                  <a:pt x="0" y="25540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0" name="TextBox 10"/>
          <p:cNvSpPr txBox="1"/>
          <p:nvPr/>
        </p:nvSpPr>
        <p:spPr>
          <a:xfrm>
            <a:off x="1112082" y="1261301"/>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Vooruitblik volgende les</a:t>
            </a:r>
          </a:p>
        </p:txBody>
      </p:sp>
      <p:sp>
        <p:nvSpPr>
          <p:cNvPr id="11" name="TextBox 11"/>
          <p:cNvSpPr txBox="1"/>
          <p:nvPr/>
        </p:nvSpPr>
        <p:spPr>
          <a:xfrm>
            <a:off x="1092765" y="1226820"/>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Vooruitblik volgende les</a:t>
            </a:r>
          </a:p>
        </p:txBody>
      </p:sp>
      <p:sp>
        <p:nvSpPr>
          <p:cNvPr id="12" name="TextBox 12"/>
          <p:cNvSpPr txBox="1"/>
          <p:nvPr/>
        </p:nvSpPr>
        <p:spPr>
          <a:xfrm>
            <a:off x="1028700" y="1226820"/>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Vooruitblik volgende les</a:t>
            </a:r>
          </a:p>
        </p:txBody>
      </p:sp>
      <p:sp>
        <p:nvSpPr>
          <p:cNvPr id="13" name="TextBox 13"/>
          <p:cNvSpPr txBox="1"/>
          <p:nvPr/>
        </p:nvSpPr>
        <p:spPr>
          <a:xfrm>
            <a:off x="1028700" y="2444115"/>
            <a:ext cx="10661997" cy="860227"/>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Hoe zit het eigenlijk met keuzevrijheid en regels bij ons: bij jou en je klasgenoten? Wat zijn verschillen en wat is hetzelfde?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1121830" y="1105666"/>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Afsluiting</a:t>
            </a:r>
          </a:p>
        </p:txBody>
      </p:sp>
      <p:grpSp>
        <p:nvGrpSpPr>
          <p:cNvPr id="6" name="Group 6"/>
          <p:cNvGrpSpPr/>
          <p:nvPr/>
        </p:nvGrpSpPr>
        <p:grpSpPr>
          <a:xfrm>
            <a:off x="550883" y="748976"/>
            <a:ext cx="16940877" cy="8997004"/>
            <a:chOff x="0" y="0"/>
            <a:chExt cx="8227415" cy="4369437"/>
          </a:xfrm>
        </p:grpSpPr>
        <p:sp>
          <p:nvSpPr>
            <p:cNvPr id="7" name="Freeform 7"/>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0828814" y="3896123"/>
            <a:ext cx="5885827" cy="5362177"/>
          </a:xfrm>
          <a:custGeom>
            <a:avLst/>
            <a:gdLst/>
            <a:ahLst/>
            <a:cxnLst/>
            <a:rect l="l" t="t" r="r" b="b"/>
            <a:pathLst>
              <a:path w="5885827" h="5362177">
                <a:moveTo>
                  <a:pt x="0" y="0"/>
                </a:moveTo>
                <a:lnTo>
                  <a:pt x="5885826" y="0"/>
                </a:lnTo>
                <a:lnTo>
                  <a:pt x="5885826" y="5362177"/>
                </a:lnTo>
                <a:lnTo>
                  <a:pt x="0" y="5362177"/>
                </a:lnTo>
                <a:lnTo>
                  <a:pt x="0" y="0"/>
                </a:lnTo>
                <a:close/>
              </a:path>
            </a:pathLst>
          </a:custGeom>
          <a:blipFill>
            <a:blip r:embed="rId2"/>
            <a:stretch>
              <a:fillRect/>
            </a:stretch>
          </a:blipFill>
        </p:spPr>
        <p:txBody>
          <a:bodyPr/>
          <a:lstStyle/>
          <a:p>
            <a:endParaRPr lang="nl-NL"/>
          </a:p>
        </p:txBody>
      </p:sp>
      <p:sp>
        <p:nvSpPr>
          <p:cNvPr id="10" name="TextBox 10"/>
          <p:cNvSpPr txBox="1"/>
          <p:nvPr/>
        </p:nvSpPr>
        <p:spPr>
          <a:xfrm>
            <a:off x="1082582" y="1066417"/>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Afsluiting</a:t>
            </a:r>
          </a:p>
        </p:txBody>
      </p:sp>
      <p:sp>
        <p:nvSpPr>
          <p:cNvPr id="11" name="TextBox 11"/>
          <p:cNvSpPr txBox="1"/>
          <p:nvPr/>
        </p:nvSpPr>
        <p:spPr>
          <a:xfrm>
            <a:off x="1028700" y="1028700"/>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Afsluiting</a:t>
            </a:r>
          </a:p>
        </p:txBody>
      </p:sp>
      <p:sp>
        <p:nvSpPr>
          <p:cNvPr id="12" name="TextBox 12"/>
          <p:cNvSpPr txBox="1"/>
          <p:nvPr/>
        </p:nvSpPr>
        <p:spPr>
          <a:xfrm>
            <a:off x="1028700" y="2387230"/>
            <a:ext cx="7992622" cy="5240734"/>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Het kan zijn dat je nog veel na moet denken over wat er besproken is of er een keertje verder over wil praten. Misschien heb jij of iemand die jij kent vaak niet de vrijheid om zelf keuzes te maken. Je bent altijd welkom om met mij of een andere leerkracht daarover verder te kletsen. </a:t>
            </a:r>
          </a:p>
          <a:p>
            <a:pPr>
              <a:lnSpc>
                <a:spcPts val="3499"/>
              </a:lnSpc>
              <a:spcBef>
                <a:spcPct val="0"/>
              </a:spcBef>
            </a:pPr>
            <a:endParaRPr lang="en-US" sz="2499">
              <a:solidFill>
                <a:srgbClr val="000000"/>
              </a:solidFill>
              <a:latin typeface="Source Sans Pro"/>
            </a:endParaRPr>
          </a:p>
          <a:p>
            <a:pPr>
              <a:lnSpc>
                <a:spcPts val="3499"/>
              </a:lnSpc>
              <a:spcBef>
                <a:spcPct val="0"/>
              </a:spcBef>
            </a:pPr>
            <a:r>
              <a:rPr lang="en-US" sz="2499">
                <a:solidFill>
                  <a:srgbClr val="000000"/>
                </a:solidFill>
                <a:latin typeface="Source Sans Pro"/>
              </a:rPr>
              <a:t>Je kan ook online en anoniem praten via de Chat met Fier. Daar kunnen ze naar jouw verhaal en zorgen luisteren en als je dat wilt jou advies en hulp geven. </a:t>
            </a:r>
          </a:p>
          <a:p>
            <a:pPr>
              <a:lnSpc>
                <a:spcPts val="3499"/>
              </a:lnSpc>
              <a:spcBef>
                <a:spcPct val="0"/>
              </a:spcBef>
            </a:pPr>
            <a:endParaRPr lang="en-US" sz="2499">
              <a:solidFill>
                <a:srgbClr val="000000"/>
              </a:solidFill>
              <a:latin typeface="Source Sans Pro"/>
            </a:endParaRPr>
          </a:p>
          <a:p>
            <a:pPr>
              <a:lnSpc>
                <a:spcPts val="3499"/>
              </a:lnSpc>
              <a:spcBef>
                <a:spcPct val="0"/>
              </a:spcBef>
            </a:pPr>
            <a:r>
              <a:rPr lang="en-US" sz="2499">
                <a:solidFill>
                  <a:srgbClr val="000000"/>
                </a:solidFill>
                <a:latin typeface="Source Sans Pro Bold"/>
              </a:rPr>
              <a:t>Online en anoniem praten via de Chat met Fier: </a:t>
            </a:r>
            <a:r>
              <a:rPr lang="en-US" sz="2499" u="sng">
                <a:solidFill>
                  <a:srgbClr val="000000"/>
                </a:solidFill>
                <a:latin typeface="Source Sans Pro Bold"/>
                <a:hlinkClick r:id="rId3" tooltip="http://chatmetfier.nl"/>
              </a:rPr>
              <a:t>Chat met Fier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2137" y="678901"/>
            <a:ext cx="16347163" cy="1465811"/>
            <a:chOff x="0" y="0"/>
            <a:chExt cx="4305426" cy="386057"/>
          </a:xfrm>
        </p:grpSpPr>
        <p:sp>
          <p:nvSpPr>
            <p:cNvPr id="3" name="Freeform 3"/>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819148" y="588413"/>
            <a:ext cx="16343175" cy="1470660"/>
            <a:chOff x="0" y="0"/>
            <a:chExt cx="4304375" cy="387334"/>
          </a:xfrm>
        </p:grpSpPr>
        <p:sp>
          <p:nvSpPr>
            <p:cNvPr id="6" name="Freeform 6"/>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3820959" y="581912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Freeform 9"/>
          <p:cNvSpPr/>
          <p:nvPr/>
        </p:nvSpPr>
        <p:spPr>
          <a:xfrm>
            <a:off x="13691569" y="572504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0" name="TextBox 10"/>
          <p:cNvSpPr txBox="1"/>
          <p:nvPr/>
        </p:nvSpPr>
        <p:spPr>
          <a:xfrm>
            <a:off x="1868968" y="747893"/>
            <a:ext cx="14652010"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Wat is het doel van deze lessen?</a:t>
            </a:r>
          </a:p>
        </p:txBody>
      </p:sp>
      <p:sp>
        <p:nvSpPr>
          <p:cNvPr id="11" name="TextBox 11"/>
          <p:cNvSpPr txBox="1"/>
          <p:nvPr/>
        </p:nvSpPr>
        <p:spPr>
          <a:xfrm>
            <a:off x="1796473" y="684461"/>
            <a:ext cx="14652010" cy="1228725"/>
          </a:xfrm>
          <a:prstGeom prst="rect">
            <a:avLst/>
          </a:prstGeom>
        </p:spPr>
        <p:txBody>
          <a:bodyPr lIns="0" tIns="0" rIns="0" bIns="0" rtlCol="0" anchor="t">
            <a:spAutoFit/>
          </a:bodyPr>
          <a:lstStyle/>
          <a:p>
            <a:pPr>
              <a:lnSpc>
                <a:spcPts val="9721"/>
              </a:lnSpc>
            </a:pPr>
            <a:r>
              <a:rPr lang="en-US" sz="8101">
                <a:solidFill>
                  <a:srgbClr val="CEFFE8"/>
                </a:solidFill>
                <a:latin typeface="Source Sans Pro Bold"/>
              </a:rPr>
              <a:t>Wat is het doel van deze lessen?</a:t>
            </a:r>
          </a:p>
        </p:txBody>
      </p:sp>
      <p:grpSp>
        <p:nvGrpSpPr>
          <p:cNvPr id="12" name="Group 12"/>
          <p:cNvGrpSpPr/>
          <p:nvPr/>
        </p:nvGrpSpPr>
        <p:grpSpPr>
          <a:xfrm>
            <a:off x="-199362" y="-200295"/>
            <a:ext cx="18686724" cy="10687590"/>
            <a:chOff x="0" y="0"/>
            <a:chExt cx="4921606" cy="2814838"/>
          </a:xfrm>
        </p:grpSpPr>
        <p:sp>
          <p:nvSpPr>
            <p:cNvPr id="13" name="Freeform 13"/>
            <p:cNvSpPr/>
            <p:nvPr/>
          </p:nvSpPr>
          <p:spPr>
            <a:xfrm>
              <a:off x="0" y="0"/>
              <a:ext cx="4921607" cy="2814838"/>
            </a:xfrm>
            <a:custGeom>
              <a:avLst/>
              <a:gdLst/>
              <a:ahLst/>
              <a:cxnLst/>
              <a:rect l="l" t="t" r="r" b="b"/>
              <a:pathLst>
                <a:path w="4921607" h="2814838">
                  <a:moveTo>
                    <a:pt x="0" y="0"/>
                  </a:moveTo>
                  <a:lnTo>
                    <a:pt x="4921607" y="0"/>
                  </a:lnTo>
                  <a:lnTo>
                    <a:pt x="4921607"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1767022" y="670868"/>
            <a:ext cx="14652010" cy="1228725"/>
          </a:xfrm>
          <a:prstGeom prst="rect">
            <a:avLst/>
          </a:prstGeom>
        </p:spPr>
        <p:txBody>
          <a:bodyPr lIns="0" tIns="0" rIns="0" bIns="0" rtlCol="0" anchor="t">
            <a:spAutoFit/>
          </a:bodyPr>
          <a:lstStyle/>
          <a:p>
            <a:pPr>
              <a:lnSpc>
                <a:spcPts val="9721"/>
              </a:lnSpc>
            </a:pPr>
            <a:r>
              <a:rPr lang="en-US" sz="8101">
                <a:solidFill>
                  <a:srgbClr val="000000"/>
                </a:solidFill>
                <a:latin typeface="Source Sans Pro Bold"/>
              </a:rPr>
              <a:t>Wat is het doel van deze lessen?</a:t>
            </a:r>
          </a:p>
        </p:txBody>
      </p:sp>
      <p:sp>
        <p:nvSpPr>
          <p:cNvPr id="16" name="Freeform 16"/>
          <p:cNvSpPr/>
          <p:nvPr/>
        </p:nvSpPr>
        <p:spPr>
          <a:xfrm>
            <a:off x="13615218" y="565594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17" name="TextBox 17"/>
          <p:cNvSpPr txBox="1"/>
          <p:nvPr/>
        </p:nvSpPr>
        <p:spPr>
          <a:xfrm>
            <a:off x="706424" y="2679119"/>
            <a:ext cx="12522133" cy="3926582"/>
          </a:xfrm>
          <a:prstGeom prst="rect">
            <a:avLst/>
          </a:prstGeom>
        </p:spPr>
        <p:txBody>
          <a:bodyPr lIns="0" tIns="0" rIns="0" bIns="0" rtlCol="0" anchor="t">
            <a:spAutoFit/>
          </a:bodyPr>
          <a:lstStyle/>
          <a:p>
            <a:pPr marL="539749" lvl="1" indent="-269875">
              <a:lnSpc>
                <a:spcPts val="3499"/>
              </a:lnSpc>
              <a:buFont typeface="Arial"/>
              <a:buChar char="•"/>
            </a:pPr>
            <a:r>
              <a:rPr lang="en-US" sz="2499">
                <a:solidFill>
                  <a:srgbClr val="000000"/>
                </a:solidFill>
                <a:latin typeface="Source Sans Pro"/>
              </a:rPr>
              <a:t>Je leert wat (keuze)vrijheid is. Je leert dat jij bepaalde rechten hebt binnen Nederland. </a:t>
            </a:r>
          </a:p>
          <a:p>
            <a:pPr>
              <a:lnSpc>
                <a:spcPts val="3499"/>
              </a:lnSpc>
            </a:pPr>
            <a:endParaRPr lang="en-US" sz="2499">
              <a:solidFill>
                <a:srgbClr val="000000"/>
              </a:solidFill>
              <a:latin typeface="Source Sans Pro"/>
            </a:endParaRPr>
          </a:p>
          <a:p>
            <a:pPr marL="539749" lvl="1" indent="-269875">
              <a:lnSpc>
                <a:spcPts val="3499"/>
              </a:lnSpc>
              <a:buFont typeface="Arial"/>
              <a:buChar char="•"/>
            </a:pPr>
            <a:r>
              <a:rPr lang="en-US" sz="2499">
                <a:solidFill>
                  <a:srgbClr val="000000"/>
                </a:solidFill>
                <a:latin typeface="Source Sans Pro"/>
              </a:rPr>
              <a:t>Je leert dat er in Nederland verschillende (sub)culturen zijn met verschillende normen en waarden, regels en gewoontes. Ook leer je over de verschillen hierin tussen jou en jouw klasgenoten.</a:t>
            </a:r>
          </a:p>
          <a:p>
            <a:pPr>
              <a:lnSpc>
                <a:spcPts val="3499"/>
              </a:lnSpc>
            </a:pPr>
            <a:endParaRPr lang="en-US" sz="2499">
              <a:solidFill>
                <a:srgbClr val="000000"/>
              </a:solidFill>
              <a:latin typeface="Source Sans Pro"/>
            </a:endParaRPr>
          </a:p>
          <a:p>
            <a:pPr marL="539749" lvl="1" indent="-269875">
              <a:lnSpc>
                <a:spcPts val="3499"/>
              </a:lnSpc>
              <a:buFont typeface="Arial"/>
              <a:buChar char="•"/>
            </a:pPr>
            <a:r>
              <a:rPr lang="en-US" sz="2499">
                <a:solidFill>
                  <a:srgbClr val="000000"/>
                </a:solidFill>
                <a:latin typeface="Source Sans Pro"/>
              </a:rPr>
              <a:t>Je leert dat er ook mensen zijn in Nederland die teveel in hun vrijheid worden beperkt door hun familie en omgeving. </a:t>
            </a:r>
          </a:p>
          <a:p>
            <a:pPr>
              <a:lnSpc>
                <a:spcPts val="3499"/>
              </a:lnSpc>
              <a:spcBef>
                <a:spcPct val="0"/>
              </a:spcBef>
            </a:pPr>
            <a:endParaRPr lang="en-US" sz="2499">
              <a:solidFill>
                <a:srgbClr val="000000"/>
              </a:solidFill>
              <a:latin typeface="Source Sans Pro"/>
            </a:endParaRPr>
          </a:p>
        </p:txBody>
      </p:sp>
      <p:grpSp>
        <p:nvGrpSpPr>
          <p:cNvPr id="18" name="Group 15">
            <a:extLst>
              <a:ext uri="{FF2B5EF4-FFF2-40B4-BE49-F238E27FC236}">
                <a16:creationId xmlns:a16="http://schemas.microsoft.com/office/drawing/2014/main" id="{F00AA21C-CEA6-DBF9-AACE-AC87ECED6CE9}"/>
              </a:ext>
            </a:extLst>
          </p:cNvPr>
          <p:cNvGrpSpPr/>
          <p:nvPr/>
        </p:nvGrpSpPr>
        <p:grpSpPr>
          <a:xfrm>
            <a:off x="152400" y="190500"/>
            <a:ext cx="17983200" cy="9906000"/>
            <a:chOff x="0" y="0"/>
            <a:chExt cx="4913579" cy="2814838"/>
          </a:xfrm>
        </p:grpSpPr>
        <p:sp>
          <p:nvSpPr>
            <p:cNvPr id="19" name="Freeform 16">
              <a:extLst>
                <a:ext uri="{FF2B5EF4-FFF2-40B4-BE49-F238E27FC236}">
                  <a16:creationId xmlns:a16="http://schemas.microsoft.com/office/drawing/2014/main" id="{0DC5AE04-CB7B-3903-7055-9F8E515C1A45}"/>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0" name="TextBox 17">
              <a:extLst>
                <a:ext uri="{FF2B5EF4-FFF2-40B4-BE49-F238E27FC236}">
                  <a16:creationId xmlns:a16="http://schemas.microsoft.com/office/drawing/2014/main" id="{05FE8CC7-CC23-338D-B0EB-418A7C94274D}"/>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8486" y="2319627"/>
            <a:ext cx="14652010" cy="5715000"/>
          </a:xfrm>
          <a:prstGeom prst="rect">
            <a:avLst/>
          </a:prstGeom>
        </p:spPr>
        <p:txBody>
          <a:bodyPr lIns="0" tIns="0" rIns="0" bIns="0" rtlCol="0" anchor="t">
            <a:spAutoFit/>
          </a:bodyPr>
          <a:lstStyle/>
          <a:p>
            <a:pPr algn="ctr">
              <a:lnSpc>
                <a:spcPts val="15000"/>
              </a:lnSpc>
            </a:pPr>
            <a:r>
              <a:rPr lang="en-US" sz="12500">
                <a:solidFill>
                  <a:srgbClr val="DCCDFF"/>
                </a:solidFill>
                <a:latin typeface="Source Sans Pro Bold"/>
              </a:rPr>
              <a:t>Keuzevrijheid: rechten &amp; verschillen</a:t>
            </a:r>
          </a:p>
        </p:txBody>
      </p:sp>
      <p:sp>
        <p:nvSpPr>
          <p:cNvPr id="3" name="TextBox 3"/>
          <p:cNvSpPr txBox="1"/>
          <p:nvPr/>
        </p:nvSpPr>
        <p:spPr>
          <a:xfrm>
            <a:off x="1830610" y="2252373"/>
            <a:ext cx="14652010" cy="5715000"/>
          </a:xfrm>
          <a:prstGeom prst="rect">
            <a:avLst/>
          </a:prstGeom>
        </p:spPr>
        <p:txBody>
          <a:bodyPr lIns="0" tIns="0" rIns="0" bIns="0" rtlCol="0" anchor="t">
            <a:spAutoFit/>
          </a:bodyPr>
          <a:lstStyle/>
          <a:p>
            <a:pPr algn="ctr">
              <a:lnSpc>
                <a:spcPts val="15000"/>
              </a:lnSpc>
            </a:pPr>
            <a:r>
              <a:rPr lang="en-US" sz="12500">
                <a:solidFill>
                  <a:srgbClr val="CEFFE8"/>
                </a:solidFill>
                <a:latin typeface="Source Sans Pro Bold"/>
              </a:rPr>
              <a:t>Keuzevrijheid: rechten &amp; verschillen</a:t>
            </a:r>
          </a:p>
        </p:txBody>
      </p:sp>
      <p:sp>
        <p:nvSpPr>
          <p:cNvPr id="4" name="TextBox 4"/>
          <p:cNvSpPr txBox="1"/>
          <p:nvPr/>
        </p:nvSpPr>
        <p:spPr>
          <a:xfrm>
            <a:off x="1727504" y="2252373"/>
            <a:ext cx="14652010" cy="5715000"/>
          </a:xfrm>
          <a:prstGeom prst="rect">
            <a:avLst/>
          </a:prstGeom>
        </p:spPr>
        <p:txBody>
          <a:bodyPr lIns="0" tIns="0" rIns="0" bIns="0" rtlCol="0" anchor="t">
            <a:spAutoFit/>
          </a:bodyPr>
          <a:lstStyle/>
          <a:p>
            <a:pPr algn="ctr">
              <a:lnSpc>
                <a:spcPts val="15000"/>
              </a:lnSpc>
            </a:pPr>
            <a:r>
              <a:rPr lang="en-US" sz="12500">
                <a:solidFill>
                  <a:srgbClr val="000000"/>
                </a:solidFill>
                <a:latin typeface="Source Sans Pro Bold"/>
              </a:rPr>
              <a:t>Keuzevrijheid: rechten &amp; verschillen</a:t>
            </a:r>
          </a:p>
        </p:txBody>
      </p:sp>
      <p:grpSp>
        <p:nvGrpSpPr>
          <p:cNvPr id="5" name="Group 5"/>
          <p:cNvGrpSpPr/>
          <p:nvPr/>
        </p:nvGrpSpPr>
        <p:grpSpPr>
          <a:xfrm>
            <a:off x="1983010" y="1734405"/>
            <a:ext cx="14548904" cy="7187552"/>
            <a:chOff x="0" y="0"/>
            <a:chExt cx="19398539" cy="9583403"/>
          </a:xfrm>
        </p:grpSpPr>
        <p:sp>
          <p:nvSpPr>
            <p:cNvPr id="6" name="AutoShape 6"/>
            <p:cNvSpPr/>
            <p:nvPr/>
          </p:nvSpPr>
          <p:spPr>
            <a:xfrm>
              <a:off x="22715" y="9560580"/>
              <a:ext cx="19353162" cy="0"/>
            </a:xfrm>
            <a:prstGeom prst="line">
              <a:avLst/>
            </a:prstGeom>
            <a:ln w="45323" cap="flat">
              <a:solidFill>
                <a:srgbClr val="DCCDFF"/>
              </a:solidFill>
              <a:prstDash val="solid"/>
              <a:headEnd type="none" w="sm" len="sm"/>
              <a:tailEnd type="none" w="sm" len="sm"/>
            </a:ln>
          </p:spPr>
          <p:txBody>
            <a:bodyPr/>
            <a:lstStyle/>
            <a:p>
              <a:endParaRPr lang="nl-NL"/>
            </a:p>
          </p:txBody>
        </p:sp>
        <p:sp>
          <p:nvSpPr>
            <p:cNvPr id="7" name="AutoShape 7"/>
            <p:cNvSpPr/>
            <p:nvPr/>
          </p:nvSpPr>
          <p:spPr>
            <a:xfrm flipV="1">
              <a:off x="22662" y="22715"/>
              <a:ext cx="19307786" cy="0"/>
            </a:xfrm>
            <a:prstGeom prst="line">
              <a:avLst/>
            </a:prstGeom>
            <a:ln w="45323" cap="flat">
              <a:solidFill>
                <a:srgbClr val="DCCDFF"/>
              </a:solidFill>
              <a:prstDash val="solid"/>
              <a:headEnd type="none" w="sm" len="sm"/>
              <a:tailEnd type="none" w="sm" len="sm"/>
            </a:ln>
          </p:spPr>
          <p:txBody>
            <a:bodyPr/>
            <a:lstStyle/>
            <a:p>
              <a:endParaRPr lang="nl-NL"/>
            </a:p>
          </p:txBody>
        </p:sp>
        <p:sp>
          <p:nvSpPr>
            <p:cNvPr id="8" name="AutoShape 8"/>
            <p:cNvSpPr/>
            <p:nvPr/>
          </p:nvSpPr>
          <p:spPr>
            <a:xfrm flipV="1">
              <a:off x="22662" y="54"/>
              <a:ext cx="22662" cy="9560772"/>
            </a:xfrm>
            <a:prstGeom prst="line">
              <a:avLst/>
            </a:prstGeom>
            <a:ln w="45323" cap="flat">
              <a:solidFill>
                <a:srgbClr val="DCCDFF"/>
              </a:solidFill>
              <a:prstDash val="solid"/>
              <a:headEnd type="none" w="sm" len="sm"/>
              <a:tailEnd type="none" w="sm" len="sm"/>
            </a:ln>
          </p:spPr>
          <p:txBody>
            <a:bodyPr/>
            <a:lstStyle/>
            <a:p>
              <a:endParaRPr lang="nl-NL"/>
            </a:p>
          </p:txBody>
        </p:sp>
        <p:sp>
          <p:nvSpPr>
            <p:cNvPr id="9" name="AutoShape 9"/>
            <p:cNvSpPr/>
            <p:nvPr/>
          </p:nvSpPr>
          <p:spPr>
            <a:xfrm flipH="1" flipV="1">
              <a:off x="19353162" y="108"/>
              <a:ext cx="22715" cy="9583241"/>
            </a:xfrm>
            <a:prstGeom prst="line">
              <a:avLst/>
            </a:prstGeom>
            <a:ln w="45323" cap="flat">
              <a:solidFill>
                <a:srgbClr val="DCCDFF"/>
              </a:solidFill>
              <a:prstDash val="solid"/>
              <a:headEnd type="none" w="sm" len="sm"/>
              <a:tailEnd type="none" w="sm" len="sm"/>
            </a:ln>
          </p:spPr>
          <p:txBody>
            <a:bodyPr/>
            <a:lstStyle/>
            <a:p>
              <a:endParaRPr lang="nl-NL"/>
            </a:p>
          </p:txBody>
        </p:sp>
      </p:grpSp>
      <p:grpSp>
        <p:nvGrpSpPr>
          <p:cNvPr id="10" name="Group 10"/>
          <p:cNvGrpSpPr/>
          <p:nvPr/>
        </p:nvGrpSpPr>
        <p:grpSpPr>
          <a:xfrm>
            <a:off x="1830610" y="1582005"/>
            <a:ext cx="14548904" cy="7187552"/>
            <a:chOff x="0" y="0"/>
            <a:chExt cx="19398539" cy="9583403"/>
          </a:xfrm>
        </p:grpSpPr>
        <p:sp>
          <p:nvSpPr>
            <p:cNvPr id="11" name="AutoShape 11"/>
            <p:cNvSpPr/>
            <p:nvPr/>
          </p:nvSpPr>
          <p:spPr>
            <a:xfrm>
              <a:off x="22715" y="9560580"/>
              <a:ext cx="19353162" cy="0"/>
            </a:xfrm>
            <a:prstGeom prst="line">
              <a:avLst/>
            </a:prstGeom>
            <a:ln w="45323" cap="flat">
              <a:solidFill>
                <a:srgbClr val="000000"/>
              </a:solidFill>
              <a:prstDash val="solid"/>
              <a:headEnd type="none" w="sm" len="sm"/>
              <a:tailEnd type="none" w="sm" len="sm"/>
            </a:ln>
          </p:spPr>
          <p:txBody>
            <a:bodyPr/>
            <a:lstStyle/>
            <a:p>
              <a:endParaRPr lang="nl-NL"/>
            </a:p>
          </p:txBody>
        </p:sp>
        <p:sp>
          <p:nvSpPr>
            <p:cNvPr id="12" name="AutoShape 12"/>
            <p:cNvSpPr/>
            <p:nvPr/>
          </p:nvSpPr>
          <p:spPr>
            <a:xfrm flipV="1">
              <a:off x="22662" y="22715"/>
              <a:ext cx="19307786" cy="0"/>
            </a:xfrm>
            <a:prstGeom prst="line">
              <a:avLst/>
            </a:prstGeom>
            <a:ln w="45323" cap="flat">
              <a:solidFill>
                <a:srgbClr val="000000"/>
              </a:solidFill>
              <a:prstDash val="solid"/>
              <a:headEnd type="none" w="sm" len="sm"/>
              <a:tailEnd type="none" w="sm" len="sm"/>
            </a:ln>
          </p:spPr>
          <p:txBody>
            <a:bodyPr/>
            <a:lstStyle/>
            <a:p>
              <a:endParaRPr lang="nl-NL"/>
            </a:p>
          </p:txBody>
        </p:sp>
        <p:sp>
          <p:nvSpPr>
            <p:cNvPr id="13" name="AutoShape 13"/>
            <p:cNvSpPr/>
            <p:nvPr/>
          </p:nvSpPr>
          <p:spPr>
            <a:xfrm flipV="1">
              <a:off x="22662" y="54"/>
              <a:ext cx="22662" cy="9560772"/>
            </a:xfrm>
            <a:prstGeom prst="line">
              <a:avLst/>
            </a:prstGeom>
            <a:ln w="45323" cap="flat">
              <a:solidFill>
                <a:srgbClr val="000000"/>
              </a:solidFill>
              <a:prstDash val="solid"/>
              <a:headEnd type="none" w="sm" len="sm"/>
              <a:tailEnd type="none" w="sm" len="sm"/>
            </a:ln>
          </p:spPr>
          <p:txBody>
            <a:bodyPr/>
            <a:lstStyle/>
            <a:p>
              <a:endParaRPr lang="nl-NL"/>
            </a:p>
          </p:txBody>
        </p:sp>
        <p:sp>
          <p:nvSpPr>
            <p:cNvPr id="14" name="AutoShape 14"/>
            <p:cNvSpPr/>
            <p:nvPr/>
          </p:nvSpPr>
          <p:spPr>
            <a:xfrm flipH="1" flipV="1">
              <a:off x="19353162" y="108"/>
              <a:ext cx="22715" cy="9583241"/>
            </a:xfrm>
            <a:prstGeom prst="line">
              <a:avLst/>
            </a:prstGeom>
            <a:ln w="45323" cap="flat">
              <a:solidFill>
                <a:srgbClr val="000000"/>
              </a:solidFill>
              <a:prstDash val="solid"/>
              <a:headEnd type="none" w="sm" len="sm"/>
              <a:tailEnd type="none" w="sm" len="sm"/>
            </a:ln>
          </p:spPr>
          <p:txBody>
            <a:bodyPr/>
            <a:lstStyle/>
            <a:p>
              <a:endParaRPr lang="nl-NL"/>
            </a:p>
          </p:txBody>
        </p:sp>
      </p:grpSp>
      <p:grpSp>
        <p:nvGrpSpPr>
          <p:cNvPr id="15" name="Group 15"/>
          <p:cNvGrpSpPr/>
          <p:nvPr/>
        </p:nvGrpSpPr>
        <p:grpSpPr>
          <a:xfrm>
            <a:off x="-171507" y="-200295"/>
            <a:ext cx="18656244" cy="10687590"/>
            <a:chOff x="0" y="0"/>
            <a:chExt cx="4913579" cy="2814838"/>
          </a:xfrm>
        </p:grpSpPr>
        <p:sp>
          <p:nvSpPr>
            <p:cNvPr id="16" name="Freeform 16"/>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TextBox 2"/>
          <p:cNvSpPr txBox="1"/>
          <p:nvPr/>
        </p:nvSpPr>
        <p:spPr>
          <a:xfrm>
            <a:off x="771806" y="3670036"/>
            <a:ext cx="16744388" cy="2832628"/>
          </a:xfrm>
          <a:prstGeom prst="rect">
            <a:avLst/>
          </a:prstGeom>
        </p:spPr>
        <p:txBody>
          <a:bodyPr lIns="0" tIns="0" rIns="0" bIns="0" rtlCol="0" anchor="t">
            <a:spAutoFit/>
          </a:bodyPr>
          <a:lstStyle/>
          <a:p>
            <a:pPr algn="ctr">
              <a:lnSpc>
                <a:spcPts val="7515"/>
              </a:lnSpc>
              <a:spcBef>
                <a:spcPct val="0"/>
              </a:spcBef>
            </a:pPr>
            <a:r>
              <a:rPr lang="en-US" sz="5368">
                <a:solidFill>
                  <a:srgbClr val="FFFFFF"/>
                </a:solidFill>
                <a:latin typeface="Source Sans Pro Bold"/>
              </a:rPr>
              <a:t>Les 2: Hoe zit het met de keuzevrijheid van jou en je klasgenoten? Regels: wat is logisch en normaal, en wat is echt niet goed voor iemand.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550883" y="748976"/>
            <a:ext cx="16940877" cy="8997004"/>
            <a:chOff x="0" y="0"/>
            <a:chExt cx="8227415" cy="4369437"/>
          </a:xfrm>
        </p:grpSpPr>
        <p:sp>
          <p:nvSpPr>
            <p:cNvPr id="6" name="Freeform 6"/>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1215435" y="5607090"/>
            <a:ext cx="5360395" cy="3497657"/>
          </a:xfrm>
          <a:custGeom>
            <a:avLst/>
            <a:gdLst/>
            <a:ahLst/>
            <a:cxnLst/>
            <a:rect l="l" t="t" r="r" b="b"/>
            <a:pathLst>
              <a:path w="5360395" h="3497657">
                <a:moveTo>
                  <a:pt x="0" y="0"/>
                </a:moveTo>
                <a:lnTo>
                  <a:pt x="5360394" y="0"/>
                </a:lnTo>
                <a:lnTo>
                  <a:pt x="5360394" y="3497658"/>
                </a:lnTo>
                <a:lnTo>
                  <a:pt x="0" y="3497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TextBox 9"/>
          <p:cNvSpPr txBox="1"/>
          <p:nvPr/>
        </p:nvSpPr>
        <p:spPr>
          <a:xfrm>
            <a:off x="1165860" y="1346595"/>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Terugblik op de vorige les</a:t>
            </a:r>
          </a:p>
        </p:txBody>
      </p:sp>
      <p:sp>
        <p:nvSpPr>
          <p:cNvPr id="10" name="TextBox 10"/>
          <p:cNvSpPr txBox="1"/>
          <p:nvPr/>
        </p:nvSpPr>
        <p:spPr>
          <a:xfrm>
            <a:off x="1097280" y="1285635"/>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Terugblik op de vorige les</a:t>
            </a:r>
          </a:p>
        </p:txBody>
      </p:sp>
      <p:sp>
        <p:nvSpPr>
          <p:cNvPr id="11" name="TextBox 11"/>
          <p:cNvSpPr txBox="1"/>
          <p:nvPr/>
        </p:nvSpPr>
        <p:spPr>
          <a:xfrm>
            <a:off x="1028700" y="1285635"/>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Terugblik op de vorige les</a:t>
            </a:r>
          </a:p>
        </p:txBody>
      </p:sp>
      <p:sp>
        <p:nvSpPr>
          <p:cNvPr id="12" name="TextBox 12"/>
          <p:cNvSpPr txBox="1"/>
          <p:nvPr/>
        </p:nvSpPr>
        <p:spPr>
          <a:xfrm>
            <a:off x="1165860" y="2625353"/>
            <a:ext cx="10661997" cy="4802684"/>
          </a:xfrm>
          <a:prstGeom prst="rect">
            <a:avLst/>
          </a:prstGeom>
        </p:spPr>
        <p:txBody>
          <a:bodyPr lIns="0" tIns="0" rIns="0" bIns="0" rtlCol="0" anchor="t">
            <a:spAutoFit/>
          </a:bodyPr>
          <a:lstStyle/>
          <a:p>
            <a:pPr>
              <a:lnSpc>
                <a:spcPts val="3499"/>
              </a:lnSpc>
            </a:pPr>
            <a:r>
              <a:rPr lang="en-US" sz="2499">
                <a:solidFill>
                  <a:srgbClr val="000000"/>
                </a:solidFill>
                <a:latin typeface="Source Sans Pro Bold"/>
              </a:rPr>
              <a:t>De afgelopen les hebben we gesproken over…</a:t>
            </a:r>
          </a:p>
          <a:p>
            <a:pPr>
              <a:lnSpc>
                <a:spcPts val="3499"/>
              </a:lnSpc>
            </a:pPr>
            <a:endParaRPr lang="en-US" sz="2499">
              <a:solidFill>
                <a:srgbClr val="000000"/>
              </a:solidFill>
              <a:latin typeface="Source Sans Pro Bold"/>
            </a:endParaRPr>
          </a:p>
          <a:p>
            <a:pPr>
              <a:lnSpc>
                <a:spcPts val="3499"/>
              </a:lnSpc>
            </a:pPr>
            <a:r>
              <a:rPr lang="en-US" sz="2499">
                <a:solidFill>
                  <a:srgbClr val="000000"/>
                </a:solidFill>
                <a:latin typeface="Source Sans Pro"/>
              </a:rPr>
              <a:t>• …keuzevrijheid en onze rechten binnen Nederland. </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 …wat (keuze)vrijheid wel en niet is. </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 …de verschillende (sub)culturen, normen, waarden en regels in Nederland</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 …het verhaal van Lucas/Jamila: een jongere in Nederland die ernstig in zijn/haar vrijheid werd beperkt door familie en omgeving. </a:t>
            </a:r>
          </a:p>
          <a:p>
            <a:pPr>
              <a:lnSpc>
                <a:spcPts val="3499"/>
              </a:lnSpc>
              <a:spcBef>
                <a:spcPct val="0"/>
              </a:spcBef>
            </a:pPr>
            <a:endParaRPr lang="en-US" sz="2499">
              <a:solidFill>
                <a:srgbClr val="000000"/>
              </a:solidFill>
              <a:latin typeface="Source Sans Pro"/>
            </a:endParaRPr>
          </a:p>
        </p:txBody>
      </p:sp>
      <p:sp>
        <p:nvSpPr>
          <p:cNvPr id="13" name="Freeform 13"/>
          <p:cNvSpPr/>
          <p:nvPr/>
        </p:nvSpPr>
        <p:spPr>
          <a:xfrm>
            <a:off x="11458454" y="5607090"/>
            <a:ext cx="5360395" cy="3497657"/>
          </a:xfrm>
          <a:custGeom>
            <a:avLst/>
            <a:gdLst/>
            <a:ahLst/>
            <a:cxnLst/>
            <a:rect l="l" t="t" r="r" b="b"/>
            <a:pathLst>
              <a:path w="5360395" h="3497657">
                <a:moveTo>
                  <a:pt x="0" y="0"/>
                </a:moveTo>
                <a:lnTo>
                  <a:pt x="5360394" y="0"/>
                </a:lnTo>
                <a:lnTo>
                  <a:pt x="5360394" y="3497658"/>
                </a:lnTo>
                <a:lnTo>
                  <a:pt x="0" y="3497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4" name="Freeform 14"/>
          <p:cNvSpPr/>
          <p:nvPr/>
        </p:nvSpPr>
        <p:spPr>
          <a:xfrm>
            <a:off x="11623669" y="5607090"/>
            <a:ext cx="5360395" cy="3497657"/>
          </a:xfrm>
          <a:custGeom>
            <a:avLst/>
            <a:gdLst/>
            <a:ahLst/>
            <a:cxnLst/>
            <a:rect l="l" t="t" r="r" b="b"/>
            <a:pathLst>
              <a:path w="5360395" h="3497657">
                <a:moveTo>
                  <a:pt x="0" y="0"/>
                </a:moveTo>
                <a:lnTo>
                  <a:pt x="5360395" y="0"/>
                </a:lnTo>
                <a:lnTo>
                  <a:pt x="5360395" y="3497658"/>
                </a:lnTo>
                <a:lnTo>
                  <a:pt x="0" y="34976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rot="-178220">
            <a:off x="1828094" y="2398716"/>
            <a:ext cx="4817235" cy="5695418"/>
            <a:chOff x="0" y="0"/>
            <a:chExt cx="4238366" cy="5011020"/>
          </a:xfrm>
        </p:grpSpPr>
        <p:sp>
          <p:nvSpPr>
            <p:cNvPr id="3" name="Freeform 3"/>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a:off x="1920898" y="2512325"/>
            <a:ext cx="4642861" cy="5458177"/>
          </a:xfrm>
          <a:custGeom>
            <a:avLst/>
            <a:gdLst/>
            <a:ahLst/>
            <a:cxnLst/>
            <a:rect l="l" t="t" r="r" b="b"/>
            <a:pathLst>
              <a:path w="4642861" h="5458177">
                <a:moveTo>
                  <a:pt x="0" y="0"/>
                </a:moveTo>
                <a:lnTo>
                  <a:pt x="4642861" y="0"/>
                </a:lnTo>
                <a:lnTo>
                  <a:pt x="4642861" y="5458177"/>
                </a:lnTo>
                <a:lnTo>
                  <a:pt x="0" y="5458177"/>
                </a:lnTo>
                <a:lnTo>
                  <a:pt x="0" y="0"/>
                </a:lnTo>
                <a:close/>
              </a:path>
            </a:pathLst>
          </a:custGeom>
          <a:blipFill>
            <a:blip r:embed="rId2"/>
            <a:stretch>
              <a:fillRect l="-41618" r="-41833" b="-4032"/>
            </a:stretch>
          </a:blipFill>
        </p:spPr>
        <p:txBody>
          <a:bodyPr/>
          <a:lstStyle/>
          <a:p>
            <a:endParaRPr lang="nl-NL"/>
          </a:p>
        </p:txBody>
      </p:sp>
      <p:grpSp>
        <p:nvGrpSpPr>
          <p:cNvPr id="6" name="Group 6"/>
          <p:cNvGrpSpPr/>
          <p:nvPr/>
        </p:nvGrpSpPr>
        <p:grpSpPr>
          <a:xfrm>
            <a:off x="1828094" y="2447318"/>
            <a:ext cx="4817235" cy="5598215"/>
            <a:chOff x="0" y="0"/>
            <a:chExt cx="4238366" cy="4925497"/>
          </a:xfrm>
        </p:grpSpPr>
        <p:sp>
          <p:nvSpPr>
            <p:cNvPr id="7" name="Freeform 7"/>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rot="-178220">
            <a:off x="8242018" y="2393704"/>
            <a:ext cx="4817235" cy="5695418"/>
            <a:chOff x="0" y="0"/>
            <a:chExt cx="4238366" cy="5011020"/>
          </a:xfrm>
        </p:grpSpPr>
        <p:sp>
          <p:nvSpPr>
            <p:cNvPr id="10" name="Freeform 10"/>
            <p:cNvSpPr/>
            <p:nvPr/>
          </p:nvSpPr>
          <p:spPr>
            <a:xfrm>
              <a:off x="0" y="0"/>
              <a:ext cx="4238366" cy="5011020"/>
            </a:xfrm>
            <a:custGeom>
              <a:avLst/>
              <a:gdLst/>
              <a:ahLst/>
              <a:cxnLst/>
              <a:rect l="l" t="t" r="r" b="b"/>
              <a:pathLst>
                <a:path w="4238366" h="5011020">
                  <a:moveTo>
                    <a:pt x="0" y="0"/>
                  </a:moveTo>
                  <a:lnTo>
                    <a:pt x="4238366" y="0"/>
                  </a:lnTo>
                  <a:lnTo>
                    <a:pt x="4238366" y="5011020"/>
                  </a:lnTo>
                  <a:lnTo>
                    <a:pt x="0" y="5011020"/>
                  </a:lnTo>
                  <a:close/>
                </a:path>
              </a:pathLst>
            </a:custGeom>
            <a:solidFill>
              <a:srgbClr val="CEFFE8"/>
            </a:solidFill>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2" name="Freeform 12"/>
          <p:cNvSpPr/>
          <p:nvPr/>
        </p:nvSpPr>
        <p:spPr>
          <a:xfrm>
            <a:off x="8334822" y="2507313"/>
            <a:ext cx="4642861" cy="5458177"/>
          </a:xfrm>
          <a:custGeom>
            <a:avLst/>
            <a:gdLst/>
            <a:ahLst/>
            <a:cxnLst/>
            <a:rect l="l" t="t" r="r" b="b"/>
            <a:pathLst>
              <a:path w="4642861" h="5458177">
                <a:moveTo>
                  <a:pt x="0" y="0"/>
                </a:moveTo>
                <a:lnTo>
                  <a:pt x="4642862" y="0"/>
                </a:lnTo>
                <a:lnTo>
                  <a:pt x="4642862" y="5458177"/>
                </a:lnTo>
                <a:lnTo>
                  <a:pt x="0" y="5458177"/>
                </a:lnTo>
                <a:lnTo>
                  <a:pt x="0" y="0"/>
                </a:lnTo>
                <a:close/>
              </a:path>
            </a:pathLst>
          </a:custGeom>
          <a:blipFill>
            <a:blip r:embed="rId2"/>
            <a:stretch>
              <a:fillRect l="-41618" r="-41833" b="-4032"/>
            </a:stretch>
          </a:blipFill>
        </p:spPr>
        <p:txBody>
          <a:bodyPr/>
          <a:lstStyle/>
          <a:p>
            <a:endParaRPr lang="nl-NL"/>
          </a:p>
        </p:txBody>
      </p:sp>
      <p:grpSp>
        <p:nvGrpSpPr>
          <p:cNvPr id="13" name="Group 13"/>
          <p:cNvGrpSpPr/>
          <p:nvPr/>
        </p:nvGrpSpPr>
        <p:grpSpPr>
          <a:xfrm>
            <a:off x="8242018" y="2442306"/>
            <a:ext cx="4817235" cy="5598215"/>
            <a:chOff x="0" y="0"/>
            <a:chExt cx="4238366" cy="4925497"/>
          </a:xfrm>
        </p:grpSpPr>
        <p:sp>
          <p:nvSpPr>
            <p:cNvPr id="14" name="Freeform 14"/>
            <p:cNvSpPr/>
            <p:nvPr/>
          </p:nvSpPr>
          <p:spPr>
            <a:xfrm>
              <a:off x="0" y="0"/>
              <a:ext cx="4238366" cy="4925497"/>
            </a:xfrm>
            <a:custGeom>
              <a:avLst/>
              <a:gdLst/>
              <a:ahLst/>
              <a:cxnLst/>
              <a:rect l="l" t="t" r="r" b="b"/>
              <a:pathLst>
                <a:path w="4238366" h="4925497">
                  <a:moveTo>
                    <a:pt x="0" y="0"/>
                  </a:moveTo>
                  <a:lnTo>
                    <a:pt x="4238366" y="0"/>
                  </a:lnTo>
                  <a:lnTo>
                    <a:pt x="4238366" y="4925497"/>
                  </a:lnTo>
                  <a:lnTo>
                    <a:pt x="0" y="4925497"/>
                  </a:lnTo>
                  <a:close/>
                </a:path>
              </a:pathLst>
            </a:custGeom>
            <a:solidFill>
              <a:srgbClr val="000000">
                <a:alpha val="0"/>
              </a:srgbClr>
            </a:solidFill>
            <a:ln w="28575" cap="sq">
              <a:solidFill>
                <a:srgbClr val="000000"/>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rot="1130389">
            <a:off x="14468385" y="2401437"/>
            <a:ext cx="1161382" cy="2195051"/>
          </a:xfrm>
          <a:custGeom>
            <a:avLst/>
            <a:gdLst/>
            <a:ahLst/>
            <a:cxnLst/>
            <a:rect l="l" t="t" r="r" b="b"/>
            <a:pathLst>
              <a:path w="1161382" h="2195051">
                <a:moveTo>
                  <a:pt x="0" y="0"/>
                </a:moveTo>
                <a:lnTo>
                  <a:pt x="1161382" y="0"/>
                </a:lnTo>
                <a:lnTo>
                  <a:pt x="1161382" y="2195051"/>
                </a:lnTo>
                <a:lnTo>
                  <a:pt x="0" y="219505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NL"/>
          </a:p>
        </p:txBody>
      </p:sp>
      <p:sp>
        <p:nvSpPr>
          <p:cNvPr id="17" name="Freeform 17"/>
          <p:cNvSpPr/>
          <p:nvPr/>
        </p:nvSpPr>
        <p:spPr>
          <a:xfrm>
            <a:off x="1894840" y="2512325"/>
            <a:ext cx="4668919" cy="5453165"/>
          </a:xfrm>
          <a:custGeom>
            <a:avLst/>
            <a:gdLst/>
            <a:ahLst/>
            <a:cxnLst/>
            <a:rect l="l" t="t" r="r" b="b"/>
            <a:pathLst>
              <a:path w="4668919" h="5453165">
                <a:moveTo>
                  <a:pt x="0" y="0"/>
                </a:moveTo>
                <a:lnTo>
                  <a:pt x="4668919" y="0"/>
                </a:lnTo>
                <a:lnTo>
                  <a:pt x="4668919" y="5453165"/>
                </a:lnTo>
                <a:lnTo>
                  <a:pt x="0" y="5453165"/>
                </a:lnTo>
                <a:lnTo>
                  <a:pt x="0" y="0"/>
                </a:lnTo>
                <a:close/>
              </a:path>
            </a:pathLst>
          </a:custGeom>
          <a:blipFill>
            <a:blip r:embed="rId5"/>
            <a:stretch>
              <a:fillRect l="-8398" r="-8398"/>
            </a:stretch>
          </a:blipFill>
        </p:spPr>
        <p:txBody>
          <a:bodyPr/>
          <a:lstStyle/>
          <a:p>
            <a:endParaRPr lang="nl-NL"/>
          </a:p>
        </p:txBody>
      </p:sp>
      <p:sp>
        <p:nvSpPr>
          <p:cNvPr id="18" name="Freeform 18"/>
          <p:cNvSpPr/>
          <p:nvPr/>
        </p:nvSpPr>
        <p:spPr>
          <a:xfrm>
            <a:off x="8334822" y="2512325"/>
            <a:ext cx="4684426" cy="5453165"/>
          </a:xfrm>
          <a:custGeom>
            <a:avLst/>
            <a:gdLst/>
            <a:ahLst/>
            <a:cxnLst/>
            <a:rect l="l" t="t" r="r" b="b"/>
            <a:pathLst>
              <a:path w="4684426" h="5453165">
                <a:moveTo>
                  <a:pt x="0" y="0"/>
                </a:moveTo>
                <a:lnTo>
                  <a:pt x="4684426" y="0"/>
                </a:lnTo>
                <a:lnTo>
                  <a:pt x="4684426" y="5453165"/>
                </a:lnTo>
                <a:lnTo>
                  <a:pt x="0" y="5453165"/>
                </a:lnTo>
                <a:lnTo>
                  <a:pt x="0" y="0"/>
                </a:lnTo>
                <a:close/>
              </a:path>
            </a:pathLst>
          </a:custGeom>
          <a:blipFill>
            <a:blip r:embed="rId6"/>
            <a:stretch>
              <a:fillRect l="-8205" r="-8205"/>
            </a:stretch>
          </a:blipFill>
        </p:spPr>
        <p:txBody>
          <a:bodyPr/>
          <a:lstStyle/>
          <a:p>
            <a:endParaRPr lang="nl-NL"/>
          </a:p>
        </p:txBody>
      </p:sp>
      <p:sp>
        <p:nvSpPr>
          <p:cNvPr id="19" name="TextBox 19"/>
          <p:cNvSpPr txBox="1"/>
          <p:nvPr/>
        </p:nvSpPr>
        <p:spPr>
          <a:xfrm>
            <a:off x="1555489" y="704969"/>
            <a:ext cx="20554447" cy="1323909"/>
          </a:xfrm>
          <a:prstGeom prst="rect">
            <a:avLst/>
          </a:prstGeom>
        </p:spPr>
        <p:txBody>
          <a:bodyPr lIns="0" tIns="0" rIns="0" bIns="0" rtlCol="0" anchor="t">
            <a:spAutoFit/>
          </a:bodyPr>
          <a:lstStyle/>
          <a:p>
            <a:pPr>
              <a:lnSpc>
                <a:spcPts val="10440"/>
              </a:lnSpc>
            </a:pPr>
            <a:r>
              <a:rPr lang="en-US" sz="8700">
                <a:solidFill>
                  <a:srgbClr val="CEFFE8"/>
                </a:solidFill>
                <a:latin typeface="Source Sans Pro Bold"/>
              </a:rPr>
              <a:t>Het verhaal van Lucas of Jamila</a:t>
            </a:r>
          </a:p>
        </p:txBody>
      </p:sp>
      <p:sp>
        <p:nvSpPr>
          <p:cNvPr id="20" name="TextBox 20"/>
          <p:cNvSpPr txBox="1"/>
          <p:nvPr/>
        </p:nvSpPr>
        <p:spPr>
          <a:xfrm>
            <a:off x="1920898" y="8313940"/>
            <a:ext cx="4408689" cy="1447271"/>
          </a:xfrm>
          <a:prstGeom prst="rect">
            <a:avLst/>
          </a:prstGeom>
        </p:spPr>
        <p:txBody>
          <a:bodyPr lIns="0" tIns="0" rIns="0" bIns="0" rtlCol="0" anchor="t">
            <a:spAutoFit/>
          </a:bodyPr>
          <a:lstStyle/>
          <a:p>
            <a:pPr>
              <a:lnSpc>
                <a:spcPts val="2852"/>
              </a:lnSpc>
            </a:pPr>
            <a:r>
              <a:rPr lang="en-US" sz="2377">
                <a:solidFill>
                  <a:srgbClr val="FFFFFF"/>
                </a:solidFill>
                <a:latin typeface="Source Sans Pro Bold"/>
              </a:rPr>
              <a:t>Lucas (20): 'Mijn ouders schrokken zich kapot toen ik vertelde dat ik homoseksuele gevoelens heb'</a:t>
            </a:r>
          </a:p>
        </p:txBody>
      </p:sp>
      <p:sp>
        <p:nvSpPr>
          <p:cNvPr id="21" name="TextBox 21"/>
          <p:cNvSpPr txBox="1"/>
          <p:nvPr/>
        </p:nvSpPr>
        <p:spPr>
          <a:xfrm>
            <a:off x="8446291" y="8313940"/>
            <a:ext cx="4408689" cy="1447271"/>
          </a:xfrm>
          <a:prstGeom prst="rect">
            <a:avLst/>
          </a:prstGeom>
        </p:spPr>
        <p:txBody>
          <a:bodyPr lIns="0" tIns="0" rIns="0" bIns="0" rtlCol="0" anchor="t">
            <a:spAutoFit/>
          </a:bodyPr>
          <a:lstStyle/>
          <a:p>
            <a:pPr>
              <a:lnSpc>
                <a:spcPts val="2852"/>
              </a:lnSpc>
            </a:pPr>
            <a:r>
              <a:rPr lang="en-US" sz="2377">
                <a:solidFill>
                  <a:srgbClr val="FFFFFF"/>
                </a:solidFill>
                <a:latin typeface="Source Sans Pro Bold"/>
              </a:rPr>
              <a:t>Jamila (22): 'Mijn ouders deden er alles aan om te voorkomen dat ik van het juiste pad zou afwijken'</a:t>
            </a:r>
          </a:p>
        </p:txBody>
      </p:sp>
      <p:pic>
        <p:nvPicPr>
          <p:cNvPr id="22" name="Afbeelding 21" descr="Afbeelding met symbool&#10;&#10;Automatisch gegenereerde beschrijving">
            <a:extLst>
              <a:ext uri="{FF2B5EF4-FFF2-40B4-BE49-F238E27FC236}">
                <a16:creationId xmlns:a16="http://schemas.microsoft.com/office/drawing/2014/main" id="{00FDC325-B58B-0361-6CD8-DBC6902FD1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321741"/>
            <a:ext cx="766455" cy="7664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551257" y="2831882"/>
            <a:ext cx="8819091" cy="4496453"/>
            <a:chOff x="0" y="0"/>
            <a:chExt cx="4283032" cy="2183723"/>
          </a:xfrm>
        </p:grpSpPr>
        <p:sp>
          <p:nvSpPr>
            <p:cNvPr id="3" name="Freeform 3"/>
            <p:cNvSpPr/>
            <p:nvPr/>
          </p:nvSpPr>
          <p:spPr>
            <a:xfrm>
              <a:off x="0" y="0"/>
              <a:ext cx="4283032" cy="2183723"/>
            </a:xfrm>
            <a:custGeom>
              <a:avLst/>
              <a:gdLst/>
              <a:ahLst/>
              <a:cxnLst/>
              <a:rect l="l" t="t" r="r" b="b"/>
              <a:pathLst>
                <a:path w="4283032" h="2183723">
                  <a:moveTo>
                    <a:pt x="0" y="0"/>
                  </a:moveTo>
                  <a:lnTo>
                    <a:pt x="4283032" y="0"/>
                  </a:lnTo>
                  <a:lnTo>
                    <a:pt x="4283032"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4720313" y="2973140"/>
            <a:ext cx="8847374" cy="4516444"/>
            <a:chOff x="0" y="0"/>
            <a:chExt cx="4296768" cy="2193432"/>
          </a:xfrm>
        </p:grpSpPr>
        <p:sp>
          <p:nvSpPr>
            <p:cNvPr id="6" name="Freeform 6"/>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4551257" y="4475248"/>
            <a:ext cx="8844044" cy="1085895"/>
          </a:xfrm>
          <a:prstGeom prst="rect">
            <a:avLst/>
          </a:prstGeom>
        </p:spPr>
        <p:txBody>
          <a:bodyPr lIns="0" tIns="0" rIns="0" bIns="0" rtlCol="0" anchor="t">
            <a:spAutoFit/>
          </a:bodyPr>
          <a:lstStyle/>
          <a:p>
            <a:pPr algn="ctr">
              <a:lnSpc>
                <a:spcPts val="8915"/>
              </a:lnSpc>
              <a:spcBef>
                <a:spcPct val="0"/>
              </a:spcBef>
            </a:pPr>
            <a:r>
              <a:rPr lang="en-US" sz="6368">
                <a:solidFill>
                  <a:srgbClr val="FFFFFF"/>
                </a:solidFill>
                <a:latin typeface="Source Sans Pro Bold"/>
              </a:rPr>
              <a:t>Hoe zit het bij jou?</a:t>
            </a:r>
          </a:p>
        </p:txBody>
      </p:sp>
      <p:sp>
        <p:nvSpPr>
          <p:cNvPr id="9" name="TextBox 9"/>
          <p:cNvSpPr txBox="1"/>
          <p:nvPr/>
        </p:nvSpPr>
        <p:spPr>
          <a:xfrm>
            <a:off x="10665017" y="5722806"/>
            <a:ext cx="2366744" cy="1401674"/>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3322752" y="2895273"/>
            <a:ext cx="11276100" cy="4496453"/>
            <a:chOff x="0" y="0"/>
            <a:chExt cx="5476290" cy="2183723"/>
          </a:xfrm>
        </p:grpSpPr>
        <p:sp>
          <p:nvSpPr>
            <p:cNvPr id="3" name="Freeform 3"/>
            <p:cNvSpPr/>
            <p:nvPr/>
          </p:nvSpPr>
          <p:spPr>
            <a:xfrm>
              <a:off x="0" y="0"/>
              <a:ext cx="5476290" cy="2183723"/>
            </a:xfrm>
            <a:custGeom>
              <a:avLst/>
              <a:gdLst/>
              <a:ahLst/>
              <a:cxnLst/>
              <a:rect l="l" t="t" r="r" b="b"/>
              <a:pathLst>
                <a:path w="5476290" h="2183723">
                  <a:moveTo>
                    <a:pt x="0" y="0"/>
                  </a:moveTo>
                  <a:lnTo>
                    <a:pt x="5476290" y="0"/>
                  </a:lnTo>
                  <a:lnTo>
                    <a:pt x="5476290"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3491808" y="2973140"/>
            <a:ext cx="11325936" cy="4602655"/>
            <a:chOff x="0" y="0"/>
            <a:chExt cx="5500493" cy="2235301"/>
          </a:xfrm>
        </p:grpSpPr>
        <p:sp>
          <p:nvSpPr>
            <p:cNvPr id="6" name="Freeform 6"/>
            <p:cNvSpPr/>
            <p:nvPr/>
          </p:nvSpPr>
          <p:spPr>
            <a:xfrm>
              <a:off x="0" y="0"/>
              <a:ext cx="5500493" cy="2235301"/>
            </a:xfrm>
            <a:custGeom>
              <a:avLst/>
              <a:gdLst/>
              <a:ahLst/>
              <a:cxnLst/>
              <a:rect l="l" t="t" r="r" b="b"/>
              <a:pathLst>
                <a:path w="5500493" h="2235301">
                  <a:moveTo>
                    <a:pt x="0" y="0"/>
                  </a:moveTo>
                  <a:lnTo>
                    <a:pt x="5500493" y="0"/>
                  </a:lnTo>
                  <a:lnTo>
                    <a:pt x="5500493" y="2235301"/>
                  </a:lnTo>
                  <a:lnTo>
                    <a:pt x="0" y="2235301"/>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3835039" y="3044785"/>
            <a:ext cx="10251526" cy="5299318"/>
          </a:xfrm>
          <a:prstGeom prst="rect">
            <a:avLst/>
          </a:prstGeom>
        </p:spPr>
        <p:txBody>
          <a:bodyPr lIns="0" tIns="0" rIns="0" bIns="0" rtlCol="0" anchor="t">
            <a:spAutoFit/>
          </a:bodyPr>
          <a:lstStyle/>
          <a:p>
            <a:pPr>
              <a:lnSpc>
                <a:spcPts val="5440"/>
              </a:lnSpc>
            </a:pPr>
            <a:r>
              <a:rPr lang="en-US" sz="3886">
                <a:solidFill>
                  <a:srgbClr val="FFFFFF"/>
                </a:solidFill>
                <a:latin typeface="Source Sans Pro Bold"/>
              </a:rPr>
              <a:t>Opdracht: Welke regels zijn logisch/normaal (qua regels voor jouw leeftijd) en welke regels maken de (keuze)vrijheid zoveel kleiner, dat het eigenlijk echt niet goed is voor iemand (dat het schadelijk is). </a:t>
            </a:r>
          </a:p>
          <a:p>
            <a:pPr>
              <a:lnSpc>
                <a:spcPts val="5440"/>
              </a:lnSpc>
            </a:pPr>
            <a:r>
              <a:rPr lang="en-US" sz="3886">
                <a:solidFill>
                  <a:srgbClr val="D9701F"/>
                </a:solidFill>
                <a:latin typeface="Source Sans Pro Bold"/>
              </a:rPr>
              <a:t>Zien jullie het verschil tussen de regels?</a:t>
            </a:r>
          </a:p>
          <a:p>
            <a:pPr>
              <a:lnSpc>
                <a:spcPts val="9899"/>
              </a:lnSpc>
              <a:spcBef>
                <a:spcPct val="0"/>
              </a:spcBef>
            </a:pPr>
            <a:endParaRPr lang="en-US" sz="3886">
              <a:solidFill>
                <a:srgbClr val="D9701F"/>
              </a:solidFill>
              <a:latin typeface="Source Sans Pro Bold"/>
            </a:endParaRPr>
          </a:p>
        </p:txBody>
      </p:sp>
      <p:sp>
        <p:nvSpPr>
          <p:cNvPr id="9" name="TextBox 9"/>
          <p:cNvSpPr txBox="1"/>
          <p:nvPr/>
        </p:nvSpPr>
        <p:spPr>
          <a:xfrm>
            <a:off x="11946956" y="5990053"/>
            <a:ext cx="3229887" cy="1401674"/>
          </a:xfrm>
          <a:prstGeom prst="rect">
            <a:avLst/>
          </a:prstGeom>
        </p:spPr>
        <p:txBody>
          <a:bodyPr lIns="0" tIns="0" rIns="0" bIns="0" rtlCol="0" anchor="t">
            <a:spAutoFit/>
          </a:bodyPr>
          <a:lstStyle/>
          <a:p>
            <a:pPr algn="ctr">
              <a:lnSpc>
                <a:spcPts val="11465"/>
              </a:lnSpc>
              <a:spcBef>
                <a:spcPct val="0"/>
              </a:spcBef>
            </a:pPr>
            <a:r>
              <a:rPr lang="en-US" sz="8189">
                <a:solidFill>
                  <a:srgbClr val="D9701F"/>
                </a:solidFill>
                <a:latin typeface="TT Commons Pro Bold"/>
              </a:rPr>
              <a:t>#10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551257" y="2831882"/>
            <a:ext cx="8819091" cy="4496453"/>
            <a:chOff x="0" y="0"/>
            <a:chExt cx="4283032" cy="2183723"/>
          </a:xfrm>
        </p:grpSpPr>
        <p:sp>
          <p:nvSpPr>
            <p:cNvPr id="3" name="Freeform 3"/>
            <p:cNvSpPr/>
            <p:nvPr/>
          </p:nvSpPr>
          <p:spPr>
            <a:xfrm>
              <a:off x="0" y="0"/>
              <a:ext cx="4283032" cy="2183723"/>
            </a:xfrm>
            <a:custGeom>
              <a:avLst/>
              <a:gdLst/>
              <a:ahLst/>
              <a:cxnLst/>
              <a:rect l="l" t="t" r="r" b="b"/>
              <a:pathLst>
                <a:path w="4283032" h="2183723">
                  <a:moveTo>
                    <a:pt x="0" y="0"/>
                  </a:moveTo>
                  <a:lnTo>
                    <a:pt x="4283032" y="0"/>
                  </a:lnTo>
                  <a:lnTo>
                    <a:pt x="4283032"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4720313" y="2973140"/>
            <a:ext cx="8847374" cy="4516444"/>
            <a:chOff x="0" y="0"/>
            <a:chExt cx="4296768" cy="2193432"/>
          </a:xfrm>
        </p:grpSpPr>
        <p:sp>
          <p:nvSpPr>
            <p:cNvPr id="6" name="Freeform 6"/>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4551257" y="2985953"/>
            <a:ext cx="8844044" cy="1069485"/>
          </a:xfrm>
          <a:prstGeom prst="rect">
            <a:avLst/>
          </a:prstGeom>
        </p:spPr>
        <p:txBody>
          <a:bodyPr lIns="0" tIns="0" rIns="0" bIns="0" rtlCol="0" anchor="t">
            <a:spAutoFit/>
          </a:bodyPr>
          <a:lstStyle/>
          <a:p>
            <a:pPr algn="ctr">
              <a:lnSpc>
                <a:spcPts val="8775"/>
              </a:lnSpc>
              <a:spcBef>
                <a:spcPct val="0"/>
              </a:spcBef>
            </a:pPr>
            <a:r>
              <a:rPr lang="en-US" sz="6268">
                <a:solidFill>
                  <a:srgbClr val="FFFFFF"/>
                </a:solidFill>
                <a:latin typeface="Source Sans Pro Bold"/>
              </a:rPr>
              <a:t>Creatieve opdracht:</a:t>
            </a:r>
          </a:p>
        </p:txBody>
      </p:sp>
      <p:sp>
        <p:nvSpPr>
          <p:cNvPr id="9" name="TextBox 9"/>
          <p:cNvSpPr txBox="1"/>
          <p:nvPr/>
        </p:nvSpPr>
        <p:spPr>
          <a:xfrm>
            <a:off x="5080291" y="4320163"/>
            <a:ext cx="7785976" cy="2220608"/>
          </a:xfrm>
          <a:prstGeom prst="rect">
            <a:avLst/>
          </a:prstGeom>
        </p:spPr>
        <p:txBody>
          <a:bodyPr lIns="0" tIns="0" rIns="0" bIns="0" rtlCol="0" anchor="t">
            <a:spAutoFit/>
          </a:bodyPr>
          <a:lstStyle/>
          <a:p>
            <a:pPr algn="ctr">
              <a:lnSpc>
                <a:spcPts val="4383"/>
              </a:lnSpc>
              <a:spcBef>
                <a:spcPct val="0"/>
              </a:spcBef>
            </a:pPr>
            <a:r>
              <a:rPr lang="en-US" sz="3131" dirty="0">
                <a:solidFill>
                  <a:srgbClr val="FFFFFF"/>
                </a:solidFill>
                <a:latin typeface="Source Sans Pro Bold"/>
              </a:rPr>
              <a:t>Wat </a:t>
            </a:r>
            <a:r>
              <a:rPr lang="en-US" sz="3131" dirty="0" err="1">
                <a:solidFill>
                  <a:srgbClr val="FFFFFF"/>
                </a:solidFill>
                <a:latin typeface="Source Sans Pro Bold"/>
              </a:rPr>
              <a:t>betekent</a:t>
            </a:r>
            <a:r>
              <a:rPr lang="en-US" sz="3131" dirty="0">
                <a:solidFill>
                  <a:srgbClr val="FFFFFF"/>
                </a:solidFill>
                <a:latin typeface="Source Sans Pro Bold"/>
              </a:rPr>
              <a:t> </a:t>
            </a:r>
            <a:r>
              <a:rPr lang="en-US" sz="3131" dirty="0" err="1">
                <a:solidFill>
                  <a:srgbClr val="FFFFFF"/>
                </a:solidFill>
                <a:latin typeface="Source Sans Pro Bold"/>
              </a:rPr>
              <a:t>vrijheid</a:t>
            </a:r>
            <a:r>
              <a:rPr lang="en-US" sz="3131" dirty="0">
                <a:solidFill>
                  <a:srgbClr val="FFFFFF"/>
                </a:solidFill>
                <a:latin typeface="Source Sans Pro Bold"/>
              </a:rPr>
              <a:t> </a:t>
            </a:r>
            <a:r>
              <a:rPr lang="en-US" sz="3131" dirty="0" err="1">
                <a:solidFill>
                  <a:srgbClr val="FFFFFF"/>
                </a:solidFill>
                <a:latin typeface="Source Sans Pro Bold"/>
              </a:rPr>
              <a:t>voor</a:t>
            </a:r>
            <a:r>
              <a:rPr lang="en-US" sz="3131" dirty="0">
                <a:solidFill>
                  <a:srgbClr val="FFFFFF"/>
                </a:solidFill>
                <a:latin typeface="Source Sans Pro Bold"/>
              </a:rPr>
              <a:t> </a:t>
            </a:r>
            <a:r>
              <a:rPr lang="en-US" sz="3131" dirty="0" err="1">
                <a:solidFill>
                  <a:srgbClr val="FFFFFF"/>
                </a:solidFill>
                <a:latin typeface="Source Sans Pro Bold"/>
              </a:rPr>
              <a:t>jou</a:t>
            </a:r>
            <a:r>
              <a:rPr lang="en-US" sz="3131" dirty="0">
                <a:solidFill>
                  <a:srgbClr val="FFFFFF"/>
                </a:solidFill>
                <a:latin typeface="Source Sans Pro Bold"/>
              </a:rPr>
              <a:t>? </a:t>
            </a:r>
          </a:p>
          <a:p>
            <a:pPr algn="ctr">
              <a:lnSpc>
                <a:spcPts val="4383"/>
              </a:lnSpc>
              <a:spcBef>
                <a:spcPct val="0"/>
              </a:spcBef>
            </a:pPr>
            <a:r>
              <a:rPr lang="en-US" sz="3131" dirty="0">
                <a:solidFill>
                  <a:srgbClr val="6D61A8"/>
                </a:solidFill>
                <a:latin typeface="Source Sans Pro Bold Italics"/>
              </a:rPr>
              <a:t>OF</a:t>
            </a:r>
          </a:p>
          <a:p>
            <a:pPr algn="ctr">
              <a:lnSpc>
                <a:spcPts val="4383"/>
              </a:lnSpc>
              <a:spcBef>
                <a:spcPct val="0"/>
              </a:spcBef>
            </a:pPr>
            <a:r>
              <a:rPr lang="en-US" sz="3131" dirty="0">
                <a:solidFill>
                  <a:srgbClr val="FFFFFF"/>
                </a:solidFill>
                <a:latin typeface="Source Sans Pro Bold"/>
              </a:rPr>
              <a:t>Wat wens </a:t>
            </a:r>
            <a:r>
              <a:rPr lang="en-US" sz="3131" dirty="0" err="1">
                <a:solidFill>
                  <a:srgbClr val="FFFFFF"/>
                </a:solidFill>
                <a:latin typeface="Source Sans Pro Bold"/>
              </a:rPr>
              <a:t>jij</a:t>
            </a:r>
            <a:r>
              <a:rPr lang="en-US" sz="3131" dirty="0">
                <a:solidFill>
                  <a:srgbClr val="FFFFFF"/>
                </a:solidFill>
                <a:latin typeface="Source Sans Pro Bold"/>
              </a:rPr>
              <a:t> alle </a:t>
            </a:r>
            <a:r>
              <a:rPr lang="en-US" sz="3131" dirty="0" err="1">
                <a:solidFill>
                  <a:srgbClr val="FFFFFF"/>
                </a:solidFill>
                <a:latin typeface="Source Sans Pro Bold"/>
              </a:rPr>
              <a:t>kinderen</a:t>
            </a:r>
            <a:r>
              <a:rPr lang="en-US" sz="3131" dirty="0">
                <a:solidFill>
                  <a:srgbClr val="FFFFFF"/>
                </a:solidFill>
                <a:latin typeface="Source Sans Pro Bold"/>
              </a:rPr>
              <a:t> van 11/12 </a:t>
            </a:r>
            <a:r>
              <a:rPr lang="en-US" sz="3131" dirty="0" err="1">
                <a:solidFill>
                  <a:srgbClr val="FFFFFF"/>
                </a:solidFill>
                <a:latin typeface="Source Sans Pro Bold"/>
              </a:rPr>
              <a:t>jaar</a:t>
            </a:r>
            <a:r>
              <a:rPr lang="en-US" sz="3131" dirty="0">
                <a:solidFill>
                  <a:srgbClr val="FFFFFF"/>
                </a:solidFill>
                <a:latin typeface="Source Sans Pro Bold"/>
              </a:rPr>
              <a:t> toe </a:t>
            </a:r>
            <a:r>
              <a:rPr lang="en-US" sz="3131" dirty="0" err="1">
                <a:solidFill>
                  <a:srgbClr val="FFFFFF"/>
                </a:solidFill>
                <a:latin typeface="Source Sans Pro Bold"/>
              </a:rPr>
              <a:t>als</a:t>
            </a:r>
            <a:r>
              <a:rPr lang="en-US" sz="3131" dirty="0">
                <a:solidFill>
                  <a:srgbClr val="FFFFFF"/>
                </a:solidFill>
                <a:latin typeface="Source Sans Pro Bold"/>
              </a:rPr>
              <a:t> het </a:t>
            </a:r>
            <a:r>
              <a:rPr lang="en-US" sz="3131" dirty="0" err="1">
                <a:solidFill>
                  <a:srgbClr val="FFFFFF"/>
                </a:solidFill>
                <a:latin typeface="Source Sans Pro Bold"/>
              </a:rPr>
              <a:t>gaat</a:t>
            </a:r>
            <a:r>
              <a:rPr lang="en-US" sz="3131" dirty="0">
                <a:solidFill>
                  <a:srgbClr val="FFFFFF"/>
                </a:solidFill>
                <a:latin typeface="Source Sans Pro Bold"/>
              </a:rPr>
              <a:t> om (</a:t>
            </a:r>
            <a:r>
              <a:rPr lang="en-US" sz="3131" dirty="0" err="1">
                <a:solidFill>
                  <a:srgbClr val="FFFFFF"/>
                </a:solidFill>
                <a:latin typeface="Source Sans Pro Bold"/>
              </a:rPr>
              <a:t>keuze</a:t>
            </a:r>
            <a:r>
              <a:rPr lang="en-US" sz="3131" dirty="0">
                <a:solidFill>
                  <a:srgbClr val="FFFFFF"/>
                </a:solidFill>
                <a:latin typeface="Source Sans Pro Bold"/>
              </a:rPr>
              <a:t>)</a:t>
            </a:r>
            <a:r>
              <a:rPr lang="en-US" sz="3131" dirty="0" err="1">
                <a:solidFill>
                  <a:srgbClr val="FFFFFF"/>
                </a:solidFill>
                <a:latin typeface="Source Sans Pro Bold"/>
              </a:rPr>
              <a:t>vrijheid</a:t>
            </a:r>
            <a:r>
              <a:rPr lang="en-US" sz="3131" dirty="0">
                <a:solidFill>
                  <a:srgbClr val="FFFFFF"/>
                </a:solidFill>
                <a:latin typeface="Source Sans Pro Bold"/>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35823" y="4368641"/>
            <a:ext cx="11177817" cy="1326454"/>
          </a:xfrm>
          <a:prstGeom prst="rect">
            <a:avLst/>
          </a:prstGeom>
        </p:spPr>
        <p:txBody>
          <a:bodyPr lIns="0" tIns="0" rIns="0" bIns="0" rtlCol="0" anchor="t">
            <a:spAutoFit/>
          </a:bodyPr>
          <a:lstStyle/>
          <a:p>
            <a:pPr>
              <a:lnSpc>
                <a:spcPts val="10448"/>
              </a:lnSpc>
            </a:pPr>
            <a:r>
              <a:rPr lang="en-US" sz="8707">
                <a:solidFill>
                  <a:srgbClr val="DCCDFF"/>
                </a:solidFill>
                <a:latin typeface="Source Sans Pro Bold"/>
              </a:rPr>
              <a:t>Deel het met je klas!</a:t>
            </a:r>
          </a:p>
        </p:txBody>
      </p:sp>
      <p:sp>
        <p:nvSpPr>
          <p:cNvPr id="3" name="TextBox 3"/>
          <p:cNvSpPr txBox="1"/>
          <p:nvPr/>
        </p:nvSpPr>
        <p:spPr>
          <a:xfrm>
            <a:off x="3583601" y="4312729"/>
            <a:ext cx="11177817" cy="1326454"/>
          </a:xfrm>
          <a:prstGeom prst="rect">
            <a:avLst/>
          </a:prstGeom>
        </p:spPr>
        <p:txBody>
          <a:bodyPr lIns="0" tIns="0" rIns="0" bIns="0" rtlCol="0" anchor="t">
            <a:spAutoFit/>
          </a:bodyPr>
          <a:lstStyle/>
          <a:p>
            <a:pPr>
              <a:lnSpc>
                <a:spcPts val="10448"/>
              </a:lnSpc>
            </a:pPr>
            <a:r>
              <a:rPr lang="en-US" sz="8707">
                <a:solidFill>
                  <a:srgbClr val="CEFFE8"/>
                </a:solidFill>
                <a:latin typeface="Source Sans Pro Bold"/>
              </a:rPr>
              <a:t>Deel het met je klas!</a:t>
            </a:r>
          </a:p>
        </p:txBody>
      </p:sp>
      <p:sp>
        <p:nvSpPr>
          <p:cNvPr id="4" name="TextBox 4"/>
          <p:cNvSpPr txBox="1"/>
          <p:nvPr/>
        </p:nvSpPr>
        <p:spPr>
          <a:xfrm>
            <a:off x="3474359" y="4312729"/>
            <a:ext cx="11177817" cy="1326454"/>
          </a:xfrm>
          <a:prstGeom prst="rect">
            <a:avLst/>
          </a:prstGeom>
        </p:spPr>
        <p:txBody>
          <a:bodyPr lIns="0" tIns="0" rIns="0" bIns="0" rtlCol="0" anchor="t">
            <a:spAutoFit/>
          </a:bodyPr>
          <a:lstStyle/>
          <a:p>
            <a:pPr>
              <a:lnSpc>
                <a:spcPts val="10448"/>
              </a:lnSpc>
            </a:pPr>
            <a:r>
              <a:rPr lang="en-US" sz="8707">
                <a:solidFill>
                  <a:srgbClr val="000000"/>
                </a:solidFill>
                <a:latin typeface="Source Sans Pro Bold"/>
              </a:rPr>
              <a:t>Deel het met je klas!</a:t>
            </a:r>
          </a:p>
        </p:txBody>
      </p:sp>
      <p:grpSp>
        <p:nvGrpSpPr>
          <p:cNvPr id="5" name="Group 5"/>
          <p:cNvGrpSpPr/>
          <p:nvPr/>
        </p:nvGrpSpPr>
        <p:grpSpPr>
          <a:xfrm>
            <a:off x="-155613" y="-200295"/>
            <a:ext cx="18656244" cy="10687590"/>
            <a:chOff x="0" y="0"/>
            <a:chExt cx="4913579" cy="2814838"/>
          </a:xfrm>
        </p:grpSpPr>
        <p:sp>
          <p:nvSpPr>
            <p:cNvPr id="6" name="Freeform 6"/>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1640071" y="583610"/>
            <a:ext cx="5785308" cy="4114800"/>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Freeform 9"/>
          <p:cNvSpPr/>
          <p:nvPr/>
        </p:nvSpPr>
        <p:spPr>
          <a:xfrm>
            <a:off x="11759523" y="583610"/>
            <a:ext cx="5785308" cy="4114800"/>
          </a:xfrm>
          <a:custGeom>
            <a:avLst/>
            <a:gdLst/>
            <a:ahLst/>
            <a:cxnLst/>
            <a:rect l="l" t="t" r="r" b="b"/>
            <a:pathLst>
              <a:path w="5785308" h="4114800">
                <a:moveTo>
                  <a:pt x="0" y="0"/>
                </a:moveTo>
                <a:lnTo>
                  <a:pt x="5785307" y="0"/>
                </a:lnTo>
                <a:lnTo>
                  <a:pt x="578530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grpSp>
        <p:nvGrpSpPr>
          <p:cNvPr id="10" name="Group 15">
            <a:extLst>
              <a:ext uri="{FF2B5EF4-FFF2-40B4-BE49-F238E27FC236}">
                <a16:creationId xmlns:a16="http://schemas.microsoft.com/office/drawing/2014/main" id="{E8688F62-45A5-9090-FAF5-E46C0A4D3BA7}"/>
              </a:ext>
            </a:extLst>
          </p:cNvPr>
          <p:cNvGrpSpPr/>
          <p:nvPr/>
        </p:nvGrpSpPr>
        <p:grpSpPr>
          <a:xfrm>
            <a:off x="152400" y="190500"/>
            <a:ext cx="17983200" cy="9906000"/>
            <a:chOff x="0" y="0"/>
            <a:chExt cx="4913579" cy="2814838"/>
          </a:xfrm>
        </p:grpSpPr>
        <p:sp>
          <p:nvSpPr>
            <p:cNvPr id="11" name="Freeform 16">
              <a:extLst>
                <a:ext uri="{FF2B5EF4-FFF2-40B4-BE49-F238E27FC236}">
                  <a16:creationId xmlns:a16="http://schemas.microsoft.com/office/drawing/2014/main" id="{88CC236A-4717-E772-087E-F7EA3F65121C}"/>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2" name="TextBox 17">
              <a:extLst>
                <a:ext uri="{FF2B5EF4-FFF2-40B4-BE49-F238E27FC236}">
                  <a16:creationId xmlns:a16="http://schemas.microsoft.com/office/drawing/2014/main" id="{FECE26D9-D8E3-F33B-566E-4273785970EC}"/>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13" name="Afbeelding 12" descr="Afbeelding met symbool&#10;&#10;Automatisch gegenereerde beschrijving">
            <a:extLst>
              <a:ext uri="{FF2B5EF4-FFF2-40B4-BE49-F238E27FC236}">
                <a16:creationId xmlns:a16="http://schemas.microsoft.com/office/drawing/2014/main" id="{72B99DCF-E23E-C4FF-4D79-A405703D66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202" y="583610"/>
            <a:ext cx="766455" cy="76645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550883" y="748976"/>
            <a:ext cx="16940877" cy="8997004"/>
            <a:chOff x="0" y="0"/>
            <a:chExt cx="8227415" cy="4369437"/>
          </a:xfrm>
        </p:grpSpPr>
        <p:sp>
          <p:nvSpPr>
            <p:cNvPr id="6" name="Freeform 6"/>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1215435" y="5607090"/>
            <a:ext cx="5360395" cy="3497657"/>
          </a:xfrm>
          <a:custGeom>
            <a:avLst/>
            <a:gdLst/>
            <a:ahLst/>
            <a:cxnLst/>
            <a:rect l="l" t="t" r="r" b="b"/>
            <a:pathLst>
              <a:path w="5360395" h="3497657">
                <a:moveTo>
                  <a:pt x="0" y="0"/>
                </a:moveTo>
                <a:lnTo>
                  <a:pt x="5360394" y="0"/>
                </a:lnTo>
                <a:lnTo>
                  <a:pt x="5360394" y="3497658"/>
                </a:lnTo>
                <a:lnTo>
                  <a:pt x="0" y="34976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9" name="TextBox 9"/>
          <p:cNvSpPr txBox="1"/>
          <p:nvPr/>
        </p:nvSpPr>
        <p:spPr>
          <a:xfrm>
            <a:off x="1165860" y="1346595"/>
            <a:ext cx="404952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Terugblik </a:t>
            </a:r>
          </a:p>
        </p:txBody>
      </p:sp>
      <p:sp>
        <p:nvSpPr>
          <p:cNvPr id="10" name="TextBox 10"/>
          <p:cNvSpPr txBox="1"/>
          <p:nvPr/>
        </p:nvSpPr>
        <p:spPr>
          <a:xfrm>
            <a:off x="1097280" y="1285635"/>
            <a:ext cx="382854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Terugblik </a:t>
            </a:r>
          </a:p>
        </p:txBody>
      </p:sp>
      <p:sp>
        <p:nvSpPr>
          <p:cNvPr id="11" name="TextBox 11"/>
          <p:cNvSpPr txBox="1"/>
          <p:nvPr/>
        </p:nvSpPr>
        <p:spPr>
          <a:xfrm>
            <a:off x="1028700" y="1285635"/>
            <a:ext cx="389712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Terugblik </a:t>
            </a:r>
          </a:p>
        </p:txBody>
      </p:sp>
      <p:sp>
        <p:nvSpPr>
          <p:cNvPr id="12" name="TextBox 12"/>
          <p:cNvSpPr txBox="1"/>
          <p:nvPr/>
        </p:nvSpPr>
        <p:spPr>
          <a:xfrm>
            <a:off x="1165860" y="2625353"/>
            <a:ext cx="10661997" cy="860227"/>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Wat heb je vooral onthouden van de afgelopen twee lessen?</a:t>
            </a:r>
          </a:p>
          <a:p>
            <a:pPr>
              <a:lnSpc>
                <a:spcPts val="3499"/>
              </a:lnSpc>
              <a:spcBef>
                <a:spcPct val="0"/>
              </a:spcBef>
            </a:pPr>
            <a:endParaRPr lang="en-US" sz="2499">
              <a:solidFill>
                <a:srgbClr val="000000"/>
              </a:solidFill>
              <a:latin typeface="Source Sans Pro"/>
            </a:endParaRPr>
          </a:p>
        </p:txBody>
      </p:sp>
      <p:sp>
        <p:nvSpPr>
          <p:cNvPr id="13" name="Freeform 13"/>
          <p:cNvSpPr/>
          <p:nvPr/>
        </p:nvSpPr>
        <p:spPr>
          <a:xfrm>
            <a:off x="11458454" y="5607090"/>
            <a:ext cx="5360395" cy="3497657"/>
          </a:xfrm>
          <a:custGeom>
            <a:avLst/>
            <a:gdLst/>
            <a:ahLst/>
            <a:cxnLst/>
            <a:rect l="l" t="t" r="r" b="b"/>
            <a:pathLst>
              <a:path w="5360395" h="3497657">
                <a:moveTo>
                  <a:pt x="0" y="0"/>
                </a:moveTo>
                <a:lnTo>
                  <a:pt x="5360394" y="0"/>
                </a:lnTo>
                <a:lnTo>
                  <a:pt x="5360394" y="3497658"/>
                </a:lnTo>
                <a:lnTo>
                  <a:pt x="0" y="34976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4" name="Freeform 14"/>
          <p:cNvSpPr/>
          <p:nvPr/>
        </p:nvSpPr>
        <p:spPr>
          <a:xfrm>
            <a:off x="11623669" y="5607090"/>
            <a:ext cx="5360395" cy="3497657"/>
          </a:xfrm>
          <a:custGeom>
            <a:avLst/>
            <a:gdLst/>
            <a:ahLst/>
            <a:cxnLst/>
            <a:rect l="l" t="t" r="r" b="b"/>
            <a:pathLst>
              <a:path w="5360395" h="3497657">
                <a:moveTo>
                  <a:pt x="0" y="0"/>
                </a:moveTo>
                <a:lnTo>
                  <a:pt x="5360395" y="0"/>
                </a:lnTo>
                <a:lnTo>
                  <a:pt x="5360395" y="3497658"/>
                </a:lnTo>
                <a:lnTo>
                  <a:pt x="0" y="34976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1121830" y="1105666"/>
            <a:ext cx="16713967" cy="1035762"/>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Afsluiting</a:t>
            </a:r>
          </a:p>
        </p:txBody>
      </p:sp>
      <p:grpSp>
        <p:nvGrpSpPr>
          <p:cNvPr id="6" name="Group 6"/>
          <p:cNvGrpSpPr/>
          <p:nvPr/>
        </p:nvGrpSpPr>
        <p:grpSpPr>
          <a:xfrm>
            <a:off x="550883" y="748976"/>
            <a:ext cx="16940877" cy="8997004"/>
            <a:chOff x="0" y="0"/>
            <a:chExt cx="8227415" cy="4369437"/>
          </a:xfrm>
        </p:grpSpPr>
        <p:sp>
          <p:nvSpPr>
            <p:cNvPr id="7" name="Freeform 7"/>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0828814" y="3896123"/>
            <a:ext cx="5885827" cy="5362177"/>
          </a:xfrm>
          <a:custGeom>
            <a:avLst/>
            <a:gdLst/>
            <a:ahLst/>
            <a:cxnLst/>
            <a:rect l="l" t="t" r="r" b="b"/>
            <a:pathLst>
              <a:path w="5885827" h="5362177">
                <a:moveTo>
                  <a:pt x="0" y="0"/>
                </a:moveTo>
                <a:lnTo>
                  <a:pt x="5885826" y="0"/>
                </a:lnTo>
                <a:lnTo>
                  <a:pt x="5885826" y="5362177"/>
                </a:lnTo>
                <a:lnTo>
                  <a:pt x="0" y="5362177"/>
                </a:lnTo>
                <a:lnTo>
                  <a:pt x="0" y="0"/>
                </a:lnTo>
                <a:close/>
              </a:path>
            </a:pathLst>
          </a:custGeom>
          <a:blipFill>
            <a:blip r:embed="rId2"/>
            <a:stretch>
              <a:fillRect/>
            </a:stretch>
          </a:blipFill>
        </p:spPr>
        <p:txBody>
          <a:bodyPr/>
          <a:lstStyle/>
          <a:p>
            <a:endParaRPr lang="nl-NL"/>
          </a:p>
        </p:txBody>
      </p:sp>
      <p:sp>
        <p:nvSpPr>
          <p:cNvPr id="10" name="TextBox 10"/>
          <p:cNvSpPr txBox="1"/>
          <p:nvPr/>
        </p:nvSpPr>
        <p:spPr>
          <a:xfrm>
            <a:off x="1082582" y="1066417"/>
            <a:ext cx="16713967" cy="1035762"/>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Afsluiting</a:t>
            </a:r>
          </a:p>
        </p:txBody>
      </p:sp>
      <p:sp>
        <p:nvSpPr>
          <p:cNvPr id="11" name="TextBox 11"/>
          <p:cNvSpPr txBox="1"/>
          <p:nvPr/>
        </p:nvSpPr>
        <p:spPr>
          <a:xfrm>
            <a:off x="1028700" y="1028700"/>
            <a:ext cx="16713967" cy="1035762"/>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Afsluiting</a:t>
            </a:r>
          </a:p>
        </p:txBody>
      </p:sp>
      <p:sp>
        <p:nvSpPr>
          <p:cNvPr id="12" name="TextBox 12"/>
          <p:cNvSpPr txBox="1"/>
          <p:nvPr/>
        </p:nvSpPr>
        <p:spPr>
          <a:xfrm>
            <a:off x="1028700" y="2387230"/>
            <a:ext cx="7992622" cy="5240734"/>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Source Sans Pro"/>
              </a:rPr>
              <a:t>Het kan zijn dat je nog veel na moet denken over wat er besproken is of er een keertje verder over wil praten. Misschien heb jij of iemand die jij kent vaak niet de vrijheid om zelf keuzes te maken. Je bent altijd welkom om met mij of een andere leerkracht daarover verder te kletsen. </a:t>
            </a:r>
          </a:p>
          <a:p>
            <a:pPr>
              <a:lnSpc>
                <a:spcPts val="3499"/>
              </a:lnSpc>
              <a:spcBef>
                <a:spcPct val="0"/>
              </a:spcBef>
            </a:pPr>
            <a:endParaRPr lang="en-US" sz="2499">
              <a:solidFill>
                <a:srgbClr val="000000"/>
              </a:solidFill>
              <a:latin typeface="Source Sans Pro"/>
            </a:endParaRPr>
          </a:p>
          <a:p>
            <a:pPr>
              <a:lnSpc>
                <a:spcPts val="3499"/>
              </a:lnSpc>
              <a:spcBef>
                <a:spcPct val="0"/>
              </a:spcBef>
            </a:pPr>
            <a:r>
              <a:rPr lang="en-US" sz="2499">
                <a:solidFill>
                  <a:srgbClr val="000000"/>
                </a:solidFill>
                <a:latin typeface="Source Sans Pro"/>
              </a:rPr>
              <a:t>Je kan ook online en anoniem praten via de Chat met Fier. Daar kunnen ze naar jouw verhaal en zorgen luisteren en als je dat wilt jou advies en hulp geven. </a:t>
            </a:r>
          </a:p>
          <a:p>
            <a:pPr>
              <a:lnSpc>
                <a:spcPts val="3499"/>
              </a:lnSpc>
              <a:spcBef>
                <a:spcPct val="0"/>
              </a:spcBef>
            </a:pPr>
            <a:endParaRPr lang="en-US" sz="2499">
              <a:solidFill>
                <a:srgbClr val="000000"/>
              </a:solidFill>
              <a:latin typeface="Source Sans Pro"/>
            </a:endParaRPr>
          </a:p>
          <a:p>
            <a:pPr>
              <a:lnSpc>
                <a:spcPts val="3499"/>
              </a:lnSpc>
              <a:spcBef>
                <a:spcPct val="0"/>
              </a:spcBef>
            </a:pPr>
            <a:r>
              <a:rPr lang="en-US" sz="2499">
                <a:solidFill>
                  <a:srgbClr val="000000"/>
                </a:solidFill>
                <a:latin typeface="Source Sans Pro Bold"/>
              </a:rPr>
              <a:t>Online en anoniem praten via de Chat met Fier: </a:t>
            </a:r>
            <a:r>
              <a:rPr lang="en-US" sz="2499" u="sng">
                <a:solidFill>
                  <a:srgbClr val="000000"/>
                </a:solidFill>
                <a:latin typeface="Source Sans Pro Bold"/>
                <a:hlinkClick r:id="rId3" tooltip="http://chatmetfier.nl"/>
              </a:rPr>
              <a:t>Chat met Fier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sp>
        <p:nvSpPr>
          <p:cNvPr id="2" name="TextBox 2"/>
          <p:cNvSpPr txBox="1"/>
          <p:nvPr/>
        </p:nvSpPr>
        <p:spPr>
          <a:xfrm>
            <a:off x="771806" y="3854481"/>
            <a:ext cx="16744388" cy="1881168"/>
          </a:xfrm>
          <a:prstGeom prst="rect">
            <a:avLst/>
          </a:prstGeom>
        </p:spPr>
        <p:txBody>
          <a:bodyPr lIns="0" tIns="0" rIns="0" bIns="0" rtlCol="0" anchor="t">
            <a:spAutoFit/>
          </a:bodyPr>
          <a:lstStyle/>
          <a:p>
            <a:pPr algn="ctr">
              <a:lnSpc>
                <a:spcPts val="7515"/>
              </a:lnSpc>
              <a:spcBef>
                <a:spcPct val="0"/>
              </a:spcBef>
            </a:pPr>
            <a:r>
              <a:rPr lang="en-US" sz="5368">
                <a:solidFill>
                  <a:srgbClr val="FFFFFF"/>
                </a:solidFill>
                <a:latin typeface="Source Sans Pro Bold"/>
              </a:rPr>
              <a:t>Les 1: Wat is (keuze)vrijheid? Mensenrechten, (sub)culturen en verschillende normen &amp; waarden </a:t>
            </a:r>
          </a:p>
        </p:txBody>
      </p:sp>
      <p:sp>
        <p:nvSpPr>
          <p:cNvPr id="3" name="TextBox 3"/>
          <p:cNvSpPr txBox="1"/>
          <p:nvPr/>
        </p:nvSpPr>
        <p:spPr>
          <a:xfrm>
            <a:off x="1028700" y="8313420"/>
            <a:ext cx="8686449" cy="1884046"/>
          </a:xfrm>
          <a:prstGeom prst="rect">
            <a:avLst/>
          </a:prstGeom>
        </p:spPr>
        <p:txBody>
          <a:bodyPr lIns="0" tIns="0" rIns="0" bIns="0" rtlCol="0" anchor="t">
            <a:spAutoFit/>
          </a:bodyPr>
          <a:lstStyle/>
          <a:p>
            <a:pPr>
              <a:lnSpc>
                <a:spcPts val="3779"/>
              </a:lnSpc>
            </a:pPr>
            <a:r>
              <a:rPr lang="en-US" sz="2699">
                <a:solidFill>
                  <a:srgbClr val="FFFFFF"/>
                </a:solidFill>
                <a:latin typeface="Source Sans Pro"/>
              </a:rPr>
              <a:t>PS. Als er in de powerpoint een </a:t>
            </a:r>
            <a:r>
              <a:rPr lang="en-US" sz="2699">
                <a:solidFill>
                  <a:srgbClr val="FFFFFF"/>
                </a:solidFill>
                <a:latin typeface="Source Sans Pro Bold"/>
              </a:rPr>
              <a:t># met een nummer</a:t>
            </a:r>
            <a:r>
              <a:rPr lang="en-US" sz="2699">
                <a:solidFill>
                  <a:srgbClr val="FFFFFF"/>
                </a:solidFill>
                <a:latin typeface="Source Sans Pro"/>
              </a:rPr>
              <a:t> staat, kan je in het je werkboekje iets meelezen of een opdrachtje doen.</a:t>
            </a:r>
          </a:p>
          <a:p>
            <a:pPr>
              <a:lnSpc>
                <a:spcPts val="3779"/>
              </a:lnSpc>
              <a:spcBef>
                <a:spcPct val="0"/>
              </a:spcBef>
            </a:pPr>
            <a:endParaRPr lang="en-US" sz="2699">
              <a:solidFill>
                <a:srgbClr val="FFFFFF"/>
              </a:solidFill>
              <a:latin typeface="Source Sans Pr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08486" y="2319627"/>
            <a:ext cx="14652010" cy="1683346"/>
          </a:xfrm>
          <a:prstGeom prst="rect">
            <a:avLst/>
          </a:prstGeom>
        </p:spPr>
        <p:txBody>
          <a:bodyPr lIns="0" tIns="0" rIns="0" bIns="0" rtlCol="0" anchor="t">
            <a:spAutoFit/>
          </a:bodyPr>
          <a:lstStyle/>
          <a:p>
            <a:pPr algn="ctr">
              <a:lnSpc>
                <a:spcPts val="15000"/>
              </a:lnSpc>
            </a:pPr>
            <a:r>
              <a:rPr lang="en-US" sz="6600" dirty="0" err="1">
                <a:solidFill>
                  <a:srgbClr val="DCCDFF"/>
                </a:solidFill>
                <a:latin typeface="Source Sans Pro Bold"/>
              </a:rPr>
              <a:t>Keuzevrijheid</a:t>
            </a:r>
            <a:r>
              <a:rPr lang="en-US" sz="6600" dirty="0">
                <a:solidFill>
                  <a:srgbClr val="DCCDFF"/>
                </a:solidFill>
                <a:latin typeface="Source Sans Pro Bold"/>
              </a:rPr>
              <a:t>: </a:t>
            </a:r>
            <a:r>
              <a:rPr lang="en-US" sz="6600" dirty="0" err="1">
                <a:solidFill>
                  <a:srgbClr val="DCCDFF"/>
                </a:solidFill>
                <a:latin typeface="Source Sans Pro Bold"/>
              </a:rPr>
              <a:t>rechten</a:t>
            </a:r>
            <a:r>
              <a:rPr lang="en-US" sz="6600" dirty="0">
                <a:solidFill>
                  <a:srgbClr val="DCCDFF"/>
                </a:solidFill>
                <a:latin typeface="Source Sans Pro Bold"/>
              </a:rPr>
              <a:t> &amp; </a:t>
            </a:r>
            <a:r>
              <a:rPr lang="en-US" sz="6600" dirty="0" err="1">
                <a:solidFill>
                  <a:srgbClr val="DCCDFF"/>
                </a:solidFill>
                <a:latin typeface="Source Sans Pro Bold"/>
              </a:rPr>
              <a:t>verschillen</a:t>
            </a:r>
            <a:endParaRPr lang="en-US" sz="6600" dirty="0">
              <a:solidFill>
                <a:srgbClr val="DCCDFF"/>
              </a:solidFill>
              <a:latin typeface="Source Sans Pro Bold"/>
            </a:endParaRPr>
          </a:p>
        </p:txBody>
      </p:sp>
      <p:sp>
        <p:nvSpPr>
          <p:cNvPr id="3" name="TextBox 3"/>
          <p:cNvSpPr txBox="1"/>
          <p:nvPr/>
        </p:nvSpPr>
        <p:spPr>
          <a:xfrm>
            <a:off x="1830610" y="2252373"/>
            <a:ext cx="14652010" cy="1683346"/>
          </a:xfrm>
          <a:prstGeom prst="rect">
            <a:avLst/>
          </a:prstGeom>
        </p:spPr>
        <p:txBody>
          <a:bodyPr lIns="0" tIns="0" rIns="0" bIns="0" rtlCol="0" anchor="t">
            <a:spAutoFit/>
          </a:bodyPr>
          <a:lstStyle/>
          <a:p>
            <a:pPr algn="ctr">
              <a:lnSpc>
                <a:spcPts val="15000"/>
              </a:lnSpc>
            </a:pPr>
            <a:r>
              <a:rPr lang="en-US" sz="6600" dirty="0" err="1">
                <a:solidFill>
                  <a:srgbClr val="CEFFE8"/>
                </a:solidFill>
                <a:latin typeface="Source Sans Pro Bold"/>
              </a:rPr>
              <a:t>Keuzevrijheid</a:t>
            </a:r>
            <a:r>
              <a:rPr lang="en-US" sz="6600" dirty="0">
                <a:solidFill>
                  <a:srgbClr val="CEFFE8"/>
                </a:solidFill>
                <a:latin typeface="Source Sans Pro Bold"/>
              </a:rPr>
              <a:t>: </a:t>
            </a:r>
            <a:r>
              <a:rPr lang="en-US" sz="6600" dirty="0" err="1">
                <a:solidFill>
                  <a:srgbClr val="CEFFE8"/>
                </a:solidFill>
                <a:latin typeface="Source Sans Pro Bold"/>
              </a:rPr>
              <a:t>rechten</a:t>
            </a:r>
            <a:r>
              <a:rPr lang="en-US" sz="6600" dirty="0">
                <a:solidFill>
                  <a:srgbClr val="CEFFE8"/>
                </a:solidFill>
                <a:latin typeface="Source Sans Pro Bold"/>
              </a:rPr>
              <a:t> &amp; </a:t>
            </a:r>
            <a:r>
              <a:rPr lang="en-US" sz="6600" dirty="0" err="1">
                <a:solidFill>
                  <a:srgbClr val="CEFFE8"/>
                </a:solidFill>
                <a:latin typeface="Source Sans Pro Bold"/>
              </a:rPr>
              <a:t>verschillen</a:t>
            </a:r>
            <a:endParaRPr lang="en-US" sz="6600" dirty="0">
              <a:solidFill>
                <a:srgbClr val="CEFFE8"/>
              </a:solidFill>
              <a:latin typeface="Source Sans Pro Bold"/>
            </a:endParaRPr>
          </a:p>
        </p:txBody>
      </p:sp>
      <p:sp>
        <p:nvSpPr>
          <p:cNvPr id="4" name="TextBox 4"/>
          <p:cNvSpPr txBox="1"/>
          <p:nvPr/>
        </p:nvSpPr>
        <p:spPr>
          <a:xfrm>
            <a:off x="1727504" y="2252373"/>
            <a:ext cx="14652010" cy="1683346"/>
          </a:xfrm>
          <a:prstGeom prst="rect">
            <a:avLst/>
          </a:prstGeom>
        </p:spPr>
        <p:txBody>
          <a:bodyPr wrap="square" lIns="0" tIns="0" rIns="0" bIns="0" rtlCol="0" anchor="t">
            <a:spAutoFit/>
          </a:bodyPr>
          <a:lstStyle/>
          <a:p>
            <a:pPr algn="ctr">
              <a:lnSpc>
                <a:spcPts val="15000"/>
              </a:lnSpc>
            </a:pPr>
            <a:r>
              <a:rPr lang="en-US" sz="6600" dirty="0" err="1">
                <a:solidFill>
                  <a:srgbClr val="000000"/>
                </a:solidFill>
                <a:latin typeface="Source Sans Pro Bold"/>
              </a:rPr>
              <a:t>Keuzevrijheid</a:t>
            </a:r>
            <a:r>
              <a:rPr lang="en-US" sz="6600" dirty="0">
                <a:solidFill>
                  <a:srgbClr val="000000"/>
                </a:solidFill>
                <a:latin typeface="Source Sans Pro Bold"/>
              </a:rPr>
              <a:t>: </a:t>
            </a:r>
            <a:r>
              <a:rPr lang="en-US" sz="6600" dirty="0" err="1">
                <a:solidFill>
                  <a:srgbClr val="000000"/>
                </a:solidFill>
                <a:latin typeface="Source Sans Pro Bold"/>
              </a:rPr>
              <a:t>rechten</a:t>
            </a:r>
            <a:r>
              <a:rPr lang="en-US" sz="6600" dirty="0">
                <a:solidFill>
                  <a:srgbClr val="000000"/>
                </a:solidFill>
                <a:latin typeface="Source Sans Pro Bold"/>
              </a:rPr>
              <a:t> &amp; </a:t>
            </a:r>
            <a:r>
              <a:rPr lang="en-US" sz="6600" dirty="0" err="1">
                <a:solidFill>
                  <a:srgbClr val="000000"/>
                </a:solidFill>
                <a:latin typeface="Source Sans Pro Bold"/>
              </a:rPr>
              <a:t>verschillen</a:t>
            </a:r>
            <a:endParaRPr lang="en-US" sz="6600" dirty="0">
              <a:solidFill>
                <a:srgbClr val="000000"/>
              </a:solidFill>
              <a:latin typeface="Source Sans Pro Bold"/>
            </a:endParaRPr>
          </a:p>
        </p:txBody>
      </p:sp>
      <p:grpSp>
        <p:nvGrpSpPr>
          <p:cNvPr id="5" name="Group 5"/>
          <p:cNvGrpSpPr/>
          <p:nvPr/>
        </p:nvGrpSpPr>
        <p:grpSpPr>
          <a:xfrm>
            <a:off x="1983010" y="1734405"/>
            <a:ext cx="14548904" cy="3256693"/>
            <a:chOff x="0" y="0"/>
            <a:chExt cx="19398539" cy="9583403"/>
          </a:xfrm>
        </p:grpSpPr>
        <p:sp>
          <p:nvSpPr>
            <p:cNvPr id="6" name="AutoShape 6"/>
            <p:cNvSpPr/>
            <p:nvPr/>
          </p:nvSpPr>
          <p:spPr>
            <a:xfrm>
              <a:off x="22715" y="9560580"/>
              <a:ext cx="19353162" cy="0"/>
            </a:xfrm>
            <a:prstGeom prst="line">
              <a:avLst/>
            </a:prstGeom>
            <a:ln w="45323" cap="flat">
              <a:solidFill>
                <a:srgbClr val="DCCDFF"/>
              </a:solidFill>
              <a:prstDash val="solid"/>
              <a:headEnd type="none" w="sm" len="sm"/>
              <a:tailEnd type="none" w="sm" len="sm"/>
            </a:ln>
          </p:spPr>
          <p:txBody>
            <a:bodyPr/>
            <a:lstStyle/>
            <a:p>
              <a:endParaRPr lang="nl-NL"/>
            </a:p>
          </p:txBody>
        </p:sp>
        <p:sp>
          <p:nvSpPr>
            <p:cNvPr id="7" name="AutoShape 7"/>
            <p:cNvSpPr/>
            <p:nvPr/>
          </p:nvSpPr>
          <p:spPr>
            <a:xfrm flipV="1">
              <a:off x="22662" y="22715"/>
              <a:ext cx="19307786" cy="0"/>
            </a:xfrm>
            <a:prstGeom prst="line">
              <a:avLst/>
            </a:prstGeom>
            <a:ln w="45323" cap="flat">
              <a:solidFill>
                <a:srgbClr val="DCCDFF"/>
              </a:solidFill>
              <a:prstDash val="solid"/>
              <a:headEnd type="none" w="sm" len="sm"/>
              <a:tailEnd type="none" w="sm" len="sm"/>
            </a:ln>
          </p:spPr>
          <p:txBody>
            <a:bodyPr/>
            <a:lstStyle/>
            <a:p>
              <a:endParaRPr lang="nl-NL"/>
            </a:p>
          </p:txBody>
        </p:sp>
        <p:sp>
          <p:nvSpPr>
            <p:cNvPr id="8" name="AutoShape 8"/>
            <p:cNvSpPr/>
            <p:nvPr/>
          </p:nvSpPr>
          <p:spPr>
            <a:xfrm flipV="1">
              <a:off x="22662" y="54"/>
              <a:ext cx="22662" cy="9560772"/>
            </a:xfrm>
            <a:prstGeom prst="line">
              <a:avLst/>
            </a:prstGeom>
            <a:ln w="45323" cap="flat">
              <a:solidFill>
                <a:srgbClr val="DCCDFF"/>
              </a:solidFill>
              <a:prstDash val="solid"/>
              <a:headEnd type="none" w="sm" len="sm"/>
              <a:tailEnd type="none" w="sm" len="sm"/>
            </a:ln>
          </p:spPr>
          <p:txBody>
            <a:bodyPr/>
            <a:lstStyle/>
            <a:p>
              <a:endParaRPr lang="nl-NL"/>
            </a:p>
          </p:txBody>
        </p:sp>
        <p:sp>
          <p:nvSpPr>
            <p:cNvPr id="9" name="AutoShape 9"/>
            <p:cNvSpPr/>
            <p:nvPr/>
          </p:nvSpPr>
          <p:spPr>
            <a:xfrm flipH="1" flipV="1">
              <a:off x="19353162" y="108"/>
              <a:ext cx="22715" cy="9583241"/>
            </a:xfrm>
            <a:prstGeom prst="line">
              <a:avLst/>
            </a:prstGeom>
            <a:ln w="45323" cap="flat">
              <a:solidFill>
                <a:srgbClr val="DCCDFF"/>
              </a:solidFill>
              <a:prstDash val="solid"/>
              <a:headEnd type="none" w="sm" len="sm"/>
              <a:tailEnd type="none" w="sm" len="sm"/>
            </a:ln>
          </p:spPr>
          <p:txBody>
            <a:bodyPr/>
            <a:lstStyle/>
            <a:p>
              <a:endParaRPr lang="nl-NL"/>
            </a:p>
          </p:txBody>
        </p:sp>
      </p:grpSp>
      <p:grpSp>
        <p:nvGrpSpPr>
          <p:cNvPr id="10" name="Group 10"/>
          <p:cNvGrpSpPr/>
          <p:nvPr/>
        </p:nvGrpSpPr>
        <p:grpSpPr>
          <a:xfrm>
            <a:off x="1830610" y="1582005"/>
            <a:ext cx="14665496" cy="3028095"/>
            <a:chOff x="0" y="0"/>
            <a:chExt cx="19398539" cy="9583403"/>
          </a:xfrm>
        </p:grpSpPr>
        <p:sp>
          <p:nvSpPr>
            <p:cNvPr id="11" name="AutoShape 11"/>
            <p:cNvSpPr/>
            <p:nvPr/>
          </p:nvSpPr>
          <p:spPr>
            <a:xfrm>
              <a:off x="22715" y="9560580"/>
              <a:ext cx="19353162" cy="0"/>
            </a:xfrm>
            <a:prstGeom prst="line">
              <a:avLst/>
            </a:prstGeom>
            <a:ln w="45323" cap="flat">
              <a:solidFill>
                <a:srgbClr val="000000"/>
              </a:solidFill>
              <a:prstDash val="solid"/>
              <a:headEnd type="none" w="sm" len="sm"/>
              <a:tailEnd type="none" w="sm" len="sm"/>
            </a:ln>
          </p:spPr>
          <p:txBody>
            <a:bodyPr/>
            <a:lstStyle/>
            <a:p>
              <a:endParaRPr lang="nl-NL"/>
            </a:p>
          </p:txBody>
        </p:sp>
        <p:sp>
          <p:nvSpPr>
            <p:cNvPr id="12" name="AutoShape 12"/>
            <p:cNvSpPr/>
            <p:nvPr/>
          </p:nvSpPr>
          <p:spPr>
            <a:xfrm flipV="1">
              <a:off x="22662" y="22715"/>
              <a:ext cx="19307786" cy="0"/>
            </a:xfrm>
            <a:prstGeom prst="line">
              <a:avLst/>
            </a:prstGeom>
            <a:ln w="45323" cap="flat">
              <a:solidFill>
                <a:srgbClr val="000000"/>
              </a:solidFill>
              <a:prstDash val="solid"/>
              <a:headEnd type="none" w="sm" len="sm"/>
              <a:tailEnd type="none" w="sm" len="sm"/>
            </a:ln>
          </p:spPr>
          <p:txBody>
            <a:bodyPr/>
            <a:lstStyle/>
            <a:p>
              <a:endParaRPr lang="nl-NL"/>
            </a:p>
          </p:txBody>
        </p:sp>
        <p:sp>
          <p:nvSpPr>
            <p:cNvPr id="13" name="AutoShape 13"/>
            <p:cNvSpPr/>
            <p:nvPr/>
          </p:nvSpPr>
          <p:spPr>
            <a:xfrm flipV="1">
              <a:off x="22662" y="54"/>
              <a:ext cx="22662" cy="9560772"/>
            </a:xfrm>
            <a:prstGeom prst="line">
              <a:avLst/>
            </a:prstGeom>
            <a:ln w="45323" cap="flat">
              <a:solidFill>
                <a:srgbClr val="000000"/>
              </a:solidFill>
              <a:prstDash val="solid"/>
              <a:headEnd type="none" w="sm" len="sm"/>
              <a:tailEnd type="none" w="sm" len="sm"/>
            </a:ln>
          </p:spPr>
          <p:txBody>
            <a:bodyPr/>
            <a:lstStyle/>
            <a:p>
              <a:endParaRPr lang="nl-NL"/>
            </a:p>
          </p:txBody>
        </p:sp>
        <p:sp>
          <p:nvSpPr>
            <p:cNvPr id="14" name="AutoShape 14"/>
            <p:cNvSpPr/>
            <p:nvPr/>
          </p:nvSpPr>
          <p:spPr>
            <a:xfrm flipH="1" flipV="1">
              <a:off x="19353162" y="108"/>
              <a:ext cx="22715" cy="9583241"/>
            </a:xfrm>
            <a:prstGeom prst="line">
              <a:avLst/>
            </a:prstGeom>
            <a:ln w="45323" cap="flat">
              <a:solidFill>
                <a:srgbClr val="000000"/>
              </a:solidFill>
              <a:prstDash val="solid"/>
              <a:headEnd type="none" w="sm" len="sm"/>
              <a:tailEnd type="none" w="sm" len="sm"/>
            </a:ln>
          </p:spPr>
          <p:txBody>
            <a:bodyPr/>
            <a:lstStyle/>
            <a:p>
              <a:endParaRPr lang="nl-NL"/>
            </a:p>
          </p:txBody>
        </p:sp>
      </p:grpSp>
      <p:grpSp>
        <p:nvGrpSpPr>
          <p:cNvPr id="15" name="Group 15"/>
          <p:cNvGrpSpPr/>
          <p:nvPr/>
        </p:nvGrpSpPr>
        <p:grpSpPr>
          <a:xfrm>
            <a:off x="-139644" y="38100"/>
            <a:ext cx="18427644" cy="10248900"/>
            <a:chOff x="0" y="0"/>
            <a:chExt cx="4913579" cy="2814838"/>
          </a:xfrm>
        </p:grpSpPr>
        <p:sp>
          <p:nvSpPr>
            <p:cNvPr id="16" name="Freeform 16"/>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0" name="Afbeelding 19" descr="Afbeelding met tekst, Lettertype, logo, Graphics&#10;&#10;Automatisch gegenereerde beschrijving">
            <a:extLst>
              <a:ext uri="{FF2B5EF4-FFF2-40B4-BE49-F238E27FC236}">
                <a16:creationId xmlns:a16="http://schemas.microsoft.com/office/drawing/2014/main" id="{F40EA4DE-FE70-F204-586F-C4BA1E4CAC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8610" y="7205353"/>
            <a:ext cx="7312152" cy="1773936"/>
          </a:xfrm>
          <a:prstGeom prst="rect">
            <a:avLst/>
          </a:prstGeom>
        </p:spPr>
      </p:pic>
      <p:pic>
        <p:nvPicPr>
          <p:cNvPr id="22" name="Afbeelding 21" descr="Afbeelding met tekst, Lettertype, logo, Graphics&#10;&#10;Automatisch gegenereerde beschrijving">
            <a:extLst>
              <a:ext uri="{FF2B5EF4-FFF2-40B4-BE49-F238E27FC236}">
                <a16:creationId xmlns:a16="http://schemas.microsoft.com/office/drawing/2014/main" id="{9AE82870-7598-DDE0-3B0A-7018A6A8C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6828043"/>
            <a:ext cx="7287801" cy="2837384"/>
          </a:xfrm>
          <a:prstGeom prst="rect">
            <a:avLst/>
          </a:prstGeom>
        </p:spPr>
      </p:pic>
      <p:sp>
        <p:nvSpPr>
          <p:cNvPr id="18" name="TextBox 12">
            <a:extLst>
              <a:ext uri="{FF2B5EF4-FFF2-40B4-BE49-F238E27FC236}">
                <a16:creationId xmlns:a16="http://schemas.microsoft.com/office/drawing/2014/main" id="{43C3FD23-0BAB-A640-6E80-386CB7A13149}"/>
              </a:ext>
            </a:extLst>
          </p:cNvPr>
          <p:cNvSpPr txBox="1"/>
          <p:nvPr/>
        </p:nvSpPr>
        <p:spPr>
          <a:xfrm>
            <a:off x="1962744" y="5347671"/>
            <a:ext cx="14543494" cy="1661993"/>
          </a:xfrm>
          <a:prstGeom prst="rect">
            <a:avLst/>
          </a:prstGeom>
        </p:spPr>
        <p:txBody>
          <a:bodyPr wrap="square" lIns="0" tIns="0" rIns="0" bIns="0" rtlCol="0" anchor="t">
            <a:spAutoFit/>
          </a:bodyPr>
          <a:lstStyle/>
          <a:p>
            <a:pPr marR="0" algn="l" rtl="0"/>
            <a:r>
              <a:rPr lang="nl-NL" sz="3600" b="0" i="1" u="none" strike="noStrike" baseline="30000" dirty="0">
                <a:solidFill>
                  <a:srgbClr val="000000"/>
                </a:solidFill>
                <a:latin typeface="Source Sans Pro Light" panose="020B0403030403020204" pitchFamily="34" charset="0"/>
              </a:rPr>
              <a:t>De lessenreeks is ontwikkeld door Fier, en mogelijk gemaakt door </a:t>
            </a:r>
            <a:r>
              <a:rPr lang="nl-NL" sz="3600" b="0" i="1" u="none" strike="noStrike" baseline="30000" dirty="0" err="1">
                <a:solidFill>
                  <a:srgbClr val="000000"/>
                </a:solidFill>
                <a:latin typeface="Source Sans Pro Light" panose="020B0403030403020204" pitchFamily="34" charset="0"/>
              </a:rPr>
              <a:t>ZonMw</a:t>
            </a:r>
            <a:r>
              <a:rPr lang="nl-NL" sz="3600" b="0" i="1" u="none" strike="noStrike" baseline="30000" dirty="0">
                <a:solidFill>
                  <a:srgbClr val="000000"/>
                </a:solidFill>
                <a:latin typeface="Source Sans Pro Light" panose="020B0403030403020204" pitchFamily="34" charset="0"/>
              </a:rPr>
              <a:t> als aanvullende subsidie op het praktijkonderzoek (M)eer Zien. Het onderzoek (M)eer Zien is een samenwerking tussen Fier, Sterk Huis, Landelijk</a:t>
            </a:r>
          </a:p>
          <a:p>
            <a:pPr marR="0" algn="l" rtl="0"/>
            <a:r>
              <a:rPr lang="nl-NL" sz="3600" b="0" i="1" u="none" strike="noStrike" baseline="30000" dirty="0">
                <a:solidFill>
                  <a:srgbClr val="000000"/>
                </a:solidFill>
                <a:latin typeface="Source Sans Pro Light" panose="020B0403030403020204" pitchFamily="34" charset="0"/>
              </a:rPr>
              <a:t>Knooppunt Huwelijksdwang en Achterlating en Hogeschool Leiden. Kijk voor meer informatie over dit onderzoek op </a:t>
            </a:r>
            <a:r>
              <a:rPr lang="nl-NL" sz="3600" b="0" i="1" u="none" strike="noStrike" baseline="30000" dirty="0">
                <a:solidFill>
                  <a:srgbClr val="000000"/>
                </a:solidFill>
                <a:latin typeface="Source Sans Pro Light" panose="020B0403030403020204" pitchFamily="34" charset="0"/>
                <a:hlinkClick r:id="rId4"/>
              </a:rPr>
              <a:t>www.fier.nl/schadelijke-praktijken</a:t>
            </a:r>
            <a:r>
              <a:rPr lang="nl-NL" sz="3600" b="0" i="1" u="none" strike="noStrike" baseline="30000" dirty="0">
                <a:solidFill>
                  <a:srgbClr val="000000"/>
                </a:solidFill>
                <a:latin typeface="Source Sans Pro Light" panose="020B0403030403020204" pitchFamily="34" charset="0"/>
              </a:rPr>
              <a:t>.</a:t>
            </a:r>
            <a:endParaRPr lang="en-US" sz="4400" dirty="0">
              <a:solidFill>
                <a:srgbClr val="000000"/>
              </a:solidFill>
              <a:latin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63904" y="3198593"/>
            <a:ext cx="8294037" cy="8479034"/>
          </a:xfrm>
          <a:custGeom>
            <a:avLst/>
            <a:gdLst/>
            <a:ahLst/>
            <a:cxnLst/>
            <a:rect l="l" t="t" r="r" b="b"/>
            <a:pathLst>
              <a:path w="8294037" h="8479034">
                <a:moveTo>
                  <a:pt x="0" y="0"/>
                </a:moveTo>
                <a:lnTo>
                  <a:pt x="8294036" y="0"/>
                </a:lnTo>
                <a:lnTo>
                  <a:pt x="8294036" y="8479033"/>
                </a:lnTo>
                <a:lnTo>
                  <a:pt x="0" y="84790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3" name="TextBox 3"/>
          <p:cNvSpPr txBox="1"/>
          <p:nvPr/>
        </p:nvSpPr>
        <p:spPr>
          <a:xfrm>
            <a:off x="8027598" y="713497"/>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4" name="TextBox 4"/>
          <p:cNvSpPr txBox="1"/>
          <p:nvPr/>
        </p:nvSpPr>
        <p:spPr>
          <a:xfrm>
            <a:off x="7986820" y="678901"/>
            <a:ext cx="2337015" cy="1228725"/>
          </a:xfrm>
          <a:prstGeom prst="rect">
            <a:avLst/>
          </a:prstGeom>
        </p:spPr>
        <p:txBody>
          <a:bodyPr lIns="0" tIns="0" rIns="0" bIns="0" rtlCol="0" anchor="t">
            <a:spAutoFit/>
          </a:bodyPr>
          <a:lstStyle/>
          <a:p>
            <a:pPr>
              <a:lnSpc>
                <a:spcPts val="9721"/>
              </a:lnSpc>
            </a:pPr>
            <a:r>
              <a:rPr lang="en-US" sz="8101">
                <a:solidFill>
                  <a:srgbClr val="CEFFE8"/>
                </a:solidFill>
                <a:latin typeface="Source Sans Pro Bold"/>
              </a:rPr>
              <a:t>Quiz</a:t>
            </a:r>
          </a:p>
        </p:txBody>
      </p:sp>
      <p:sp>
        <p:nvSpPr>
          <p:cNvPr id="5" name="TextBox 5"/>
          <p:cNvSpPr txBox="1"/>
          <p:nvPr/>
        </p:nvSpPr>
        <p:spPr>
          <a:xfrm>
            <a:off x="7923387" y="678901"/>
            <a:ext cx="2337015" cy="1228725"/>
          </a:xfrm>
          <a:prstGeom prst="rect">
            <a:avLst/>
          </a:prstGeom>
        </p:spPr>
        <p:txBody>
          <a:bodyPr lIns="0" tIns="0" rIns="0" bIns="0" rtlCol="0" anchor="t">
            <a:spAutoFit/>
          </a:bodyPr>
          <a:lstStyle/>
          <a:p>
            <a:pPr>
              <a:lnSpc>
                <a:spcPts val="9721"/>
              </a:lnSpc>
            </a:pPr>
            <a:r>
              <a:rPr lang="en-US" sz="8101">
                <a:solidFill>
                  <a:srgbClr val="000000"/>
                </a:solidFill>
                <a:latin typeface="Source Sans Pro Bold"/>
              </a:rPr>
              <a:t>Quiz</a:t>
            </a:r>
          </a:p>
        </p:txBody>
      </p:sp>
      <p:grpSp>
        <p:nvGrpSpPr>
          <p:cNvPr id="6" name="Group 6"/>
          <p:cNvGrpSpPr/>
          <p:nvPr/>
        </p:nvGrpSpPr>
        <p:grpSpPr>
          <a:xfrm>
            <a:off x="1028700" y="678901"/>
            <a:ext cx="16230600" cy="1491441"/>
            <a:chOff x="0" y="0"/>
            <a:chExt cx="4274726" cy="392808"/>
          </a:xfrm>
        </p:grpSpPr>
        <p:sp>
          <p:nvSpPr>
            <p:cNvPr id="7" name="Freeform 7"/>
            <p:cNvSpPr/>
            <p:nvPr/>
          </p:nvSpPr>
          <p:spPr>
            <a:xfrm>
              <a:off x="0" y="0"/>
              <a:ext cx="4274726" cy="392808"/>
            </a:xfrm>
            <a:custGeom>
              <a:avLst/>
              <a:gdLst/>
              <a:ahLst/>
              <a:cxnLst/>
              <a:rect l="l" t="t" r="r" b="b"/>
              <a:pathLst>
                <a:path w="4274726" h="392808">
                  <a:moveTo>
                    <a:pt x="0" y="0"/>
                  </a:moveTo>
                  <a:lnTo>
                    <a:pt x="4274726" y="0"/>
                  </a:lnTo>
                  <a:lnTo>
                    <a:pt x="4274726" y="392808"/>
                  </a:lnTo>
                  <a:lnTo>
                    <a:pt x="0" y="392808"/>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947301" y="588413"/>
            <a:ext cx="16215022" cy="1470660"/>
            <a:chOff x="0" y="0"/>
            <a:chExt cx="4270623" cy="387334"/>
          </a:xfrm>
        </p:grpSpPr>
        <p:sp>
          <p:nvSpPr>
            <p:cNvPr id="10" name="Freeform 10"/>
            <p:cNvSpPr/>
            <p:nvPr/>
          </p:nvSpPr>
          <p:spPr>
            <a:xfrm>
              <a:off x="0" y="0"/>
              <a:ext cx="4270623" cy="387334"/>
            </a:xfrm>
            <a:custGeom>
              <a:avLst/>
              <a:gdLst/>
              <a:ahLst/>
              <a:cxnLst/>
              <a:rect l="l" t="t" r="r" b="b"/>
              <a:pathLst>
                <a:path w="4270623" h="387334">
                  <a:moveTo>
                    <a:pt x="0" y="0"/>
                  </a:moveTo>
                  <a:lnTo>
                    <a:pt x="4270623" y="0"/>
                  </a:lnTo>
                  <a:lnTo>
                    <a:pt x="4270623"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2" name="TextBox 12"/>
          <p:cNvSpPr txBox="1"/>
          <p:nvPr/>
        </p:nvSpPr>
        <p:spPr>
          <a:xfrm>
            <a:off x="1028700" y="2963643"/>
            <a:ext cx="5840909" cy="4222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Source Sans Pro"/>
              </a:rPr>
              <a:t>Welk groepje heeft straks het beste opgelet?</a:t>
            </a:r>
          </a:p>
        </p:txBody>
      </p:sp>
      <p:grpSp>
        <p:nvGrpSpPr>
          <p:cNvPr id="13" name="Group 13"/>
          <p:cNvGrpSpPr/>
          <p:nvPr/>
        </p:nvGrpSpPr>
        <p:grpSpPr>
          <a:xfrm>
            <a:off x="-134369" y="-198934"/>
            <a:ext cx="18625764" cy="10687590"/>
            <a:chOff x="0" y="0"/>
            <a:chExt cx="4905551" cy="2814838"/>
          </a:xfrm>
        </p:grpSpPr>
        <p:sp>
          <p:nvSpPr>
            <p:cNvPr id="14" name="Freeform 14"/>
            <p:cNvSpPr/>
            <p:nvPr/>
          </p:nvSpPr>
          <p:spPr>
            <a:xfrm>
              <a:off x="0" y="0"/>
              <a:ext cx="4905551" cy="2814838"/>
            </a:xfrm>
            <a:custGeom>
              <a:avLst/>
              <a:gdLst/>
              <a:ahLst/>
              <a:cxnLst/>
              <a:rect l="l" t="t" r="r" b="b"/>
              <a:pathLst>
                <a:path w="4905551" h="2814838">
                  <a:moveTo>
                    <a:pt x="0" y="0"/>
                  </a:moveTo>
                  <a:lnTo>
                    <a:pt x="4905551" y="0"/>
                  </a:lnTo>
                  <a:lnTo>
                    <a:pt x="4905551"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5" name="TextBox 1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16" name="Group 15">
            <a:extLst>
              <a:ext uri="{FF2B5EF4-FFF2-40B4-BE49-F238E27FC236}">
                <a16:creationId xmlns:a16="http://schemas.microsoft.com/office/drawing/2014/main" id="{EFFA7722-50A7-6CA7-EB41-C40594C41E0D}"/>
              </a:ext>
            </a:extLst>
          </p:cNvPr>
          <p:cNvGrpSpPr/>
          <p:nvPr/>
        </p:nvGrpSpPr>
        <p:grpSpPr>
          <a:xfrm>
            <a:off x="152400" y="190500"/>
            <a:ext cx="17983200" cy="9906000"/>
            <a:chOff x="0" y="0"/>
            <a:chExt cx="4913579" cy="2814838"/>
          </a:xfrm>
        </p:grpSpPr>
        <p:sp>
          <p:nvSpPr>
            <p:cNvPr id="17" name="Freeform 16">
              <a:extLst>
                <a:ext uri="{FF2B5EF4-FFF2-40B4-BE49-F238E27FC236}">
                  <a16:creationId xmlns:a16="http://schemas.microsoft.com/office/drawing/2014/main" id="{7BB41818-6B62-C300-7425-A03CCEE0D11C}"/>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8" name="TextBox 17">
              <a:extLst>
                <a:ext uri="{FF2B5EF4-FFF2-40B4-BE49-F238E27FC236}">
                  <a16:creationId xmlns:a16="http://schemas.microsoft.com/office/drawing/2014/main" id="{D0223D1D-F1E5-C698-BD4A-E15818EAA977}"/>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19" name="Afbeelding 18" descr="Afbeelding met symbool&#10;&#10;Automatisch gegenereerde beschrijving">
            <a:extLst>
              <a:ext uri="{FF2B5EF4-FFF2-40B4-BE49-F238E27FC236}">
                <a16:creationId xmlns:a16="http://schemas.microsoft.com/office/drawing/2014/main" id="{9F701740-1FC0-6FA7-8EF5-BD531EF6B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8545" y="795645"/>
            <a:ext cx="766455" cy="7664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406781" y="2861310"/>
            <a:ext cx="9469239" cy="6396990"/>
            <a:chOff x="0" y="0"/>
            <a:chExt cx="2493956" cy="1684804"/>
          </a:xfrm>
        </p:grpSpPr>
        <p:sp>
          <p:nvSpPr>
            <p:cNvPr id="3" name="Freeform 3"/>
            <p:cNvSpPr/>
            <p:nvPr/>
          </p:nvSpPr>
          <p:spPr>
            <a:xfrm>
              <a:off x="0" y="0"/>
              <a:ext cx="2493956" cy="1684804"/>
            </a:xfrm>
            <a:custGeom>
              <a:avLst/>
              <a:gdLst/>
              <a:ahLst/>
              <a:cxnLst/>
              <a:rect l="l" t="t" r="r" b="b"/>
              <a:pathLst>
                <a:path w="2493956" h="1684804">
                  <a:moveTo>
                    <a:pt x="0" y="0"/>
                  </a:moveTo>
                  <a:lnTo>
                    <a:pt x="2493956" y="0"/>
                  </a:lnTo>
                  <a:lnTo>
                    <a:pt x="2493956" y="1684804"/>
                  </a:lnTo>
                  <a:lnTo>
                    <a:pt x="0" y="1684804"/>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6369287" y="3775563"/>
            <a:ext cx="2337015" cy="1228725"/>
          </a:xfrm>
          <a:prstGeom prst="rect">
            <a:avLst/>
          </a:prstGeom>
        </p:spPr>
        <p:txBody>
          <a:bodyPr lIns="0" tIns="0" rIns="0" bIns="0" rtlCol="0" anchor="t">
            <a:spAutoFit/>
          </a:bodyPr>
          <a:lstStyle/>
          <a:p>
            <a:pPr>
              <a:lnSpc>
                <a:spcPts val="9721"/>
              </a:lnSpc>
            </a:pPr>
            <a:r>
              <a:rPr lang="en-US" sz="8101">
                <a:solidFill>
                  <a:srgbClr val="DCCDFF"/>
                </a:solidFill>
                <a:latin typeface="Source Sans Pro Bold"/>
              </a:rPr>
              <a:t>Quiz</a:t>
            </a:r>
          </a:p>
        </p:txBody>
      </p:sp>
      <p:sp>
        <p:nvSpPr>
          <p:cNvPr id="6" name="TextBox 6"/>
          <p:cNvSpPr txBox="1"/>
          <p:nvPr/>
        </p:nvSpPr>
        <p:spPr>
          <a:xfrm>
            <a:off x="6369287" y="5812155"/>
            <a:ext cx="5141079" cy="247650"/>
          </a:xfrm>
          <a:prstGeom prst="rect">
            <a:avLst/>
          </a:prstGeom>
        </p:spPr>
        <p:txBody>
          <a:bodyPr lIns="0" tIns="0" rIns="0" bIns="0" rtlCol="0" anchor="t">
            <a:spAutoFit/>
          </a:bodyPr>
          <a:lstStyle/>
          <a:p>
            <a:pPr algn="ctr">
              <a:lnSpc>
                <a:spcPts val="2099"/>
              </a:lnSpc>
              <a:spcBef>
                <a:spcPct val="0"/>
              </a:spcBef>
            </a:pPr>
            <a:r>
              <a:rPr lang="en-US" sz="1499">
                <a:solidFill>
                  <a:srgbClr val="000000"/>
                </a:solidFill>
                <a:latin typeface="TT Commons Pro Bold"/>
              </a:rPr>
              <a:t>(VIDEO HIER)</a:t>
            </a:r>
          </a:p>
        </p:txBody>
      </p:sp>
      <p:grpSp>
        <p:nvGrpSpPr>
          <p:cNvPr id="7" name="Group 7"/>
          <p:cNvGrpSpPr/>
          <p:nvPr/>
        </p:nvGrpSpPr>
        <p:grpSpPr>
          <a:xfrm>
            <a:off x="740200" y="847000"/>
            <a:ext cx="16802401" cy="1590590"/>
            <a:chOff x="0" y="0"/>
            <a:chExt cx="22403201" cy="2120787"/>
          </a:xfrm>
        </p:grpSpPr>
        <p:grpSp>
          <p:nvGrpSpPr>
            <p:cNvPr id="8" name="Group 8"/>
            <p:cNvGrpSpPr/>
            <p:nvPr/>
          </p:nvGrpSpPr>
          <p:grpSpPr>
            <a:xfrm>
              <a:off x="126718" y="123308"/>
              <a:ext cx="22276483" cy="1997478"/>
              <a:chOff x="0" y="0"/>
              <a:chExt cx="4305426" cy="386057"/>
            </a:xfrm>
          </p:grpSpPr>
          <p:sp>
            <p:nvSpPr>
              <p:cNvPr id="9" name="Freeform 9"/>
              <p:cNvSpPr/>
              <p:nvPr/>
            </p:nvSpPr>
            <p:spPr>
              <a:xfrm>
                <a:off x="0" y="0"/>
                <a:ext cx="4305426" cy="386057"/>
              </a:xfrm>
              <a:custGeom>
                <a:avLst/>
                <a:gdLst/>
                <a:ahLst/>
                <a:cxnLst/>
                <a:rect l="l" t="t" r="r" b="b"/>
                <a:pathLst>
                  <a:path w="4305426" h="386057">
                    <a:moveTo>
                      <a:pt x="0" y="0"/>
                    </a:moveTo>
                    <a:lnTo>
                      <a:pt x="4305426" y="0"/>
                    </a:lnTo>
                    <a:lnTo>
                      <a:pt x="4305426"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10" name="TextBox 10"/>
              <p:cNvSpPr txBox="1"/>
              <p:nvPr/>
            </p:nvSpPr>
            <p:spPr>
              <a:xfrm>
                <a:off x="0" y="-28575"/>
                <a:ext cx="812800" cy="841375"/>
              </a:xfrm>
              <a:prstGeom prst="rect">
                <a:avLst/>
              </a:prstGeom>
            </p:spPr>
            <p:txBody>
              <a:bodyPr lIns="50800" tIns="50800" rIns="50800" bIns="50800" rtlCol="0" anchor="ctr"/>
              <a:lstStyle/>
              <a:p>
                <a:pPr algn="ctr">
                  <a:lnSpc>
                    <a:spcPts val="2099"/>
                  </a:lnSpc>
                </a:pPr>
                <a:endParaRPr/>
              </a:p>
            </p:txBody>
          </p:sp>
        </p:grpSp>
        <p:grpSp>
          <p:nvGrpSpPr>
            <p:cNvPr id="11" name="Group 11"/>
            <p:cNvGrpSpPr/>
            <p:nvPr/>
          </p:nvGrpSpPr>
          <p:grpSpPr>
            <a:xfrm>
              <a:off x="0" y="0"/>
              <a:ext cx="22271049" cy="2004087"/>
              <a:chOff x="0" y="0"/>
              <a:chExt cx="4304375" cy="387334"/>
            </a:xfrm>
          </p:grpSpPr>
          <p:sp>
            <p:nvSpPr>
              <p:cNvPr id="12" name="Freeform 12"/>
              <p:cNvSpPr/>
              <p:nvPr/>
            </p:nvSpPr>
            <p:spPr>
              <a:xfrm>
                <a:off x="0" y="0"/>
                <a:ext cx="4304375" cy="387334"/>
              </a:xfrm>
              <a:custGeom>
                <a:avLst/>
                <a:gdLst/>
                <a:ahLst/>
                <a:cxnLst/>
                <a:rect l="l" t="t" r="r" b="b"/>
                <a:pathLst>
                  <a:path w="4304375" h="387334">
                    <a:moveTo>
                      <a:pt x="0" y="0"/>
                    </a:moveTo>
                    <a:lnTo>
                      <a:pt x="4304375" y="0"/>
                    </a:lnTo>
                    <a:lnTo>
                      <a:pt x="4304375"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099"/>
                  </a:lnSpc>
                </a:pPr>
                <a:endParaRPr/>
              </a:p>
            </p:txBody>
          </p:sp>
        </p:grpSp>
      </p:grpSp>
      <p:grpSp>
        <p:nvGrpSpPr>
          <p:cNvPr id="14" name="Group 14"/>
          <p:cNvGrpSpPr/>
          <p:nvPr/>
        </p:nvGrpSpPr>
        <p:grpSpPr>
          <a:xfrm>
            <a:off x="-194342" y="-200295"/>
            <a:ext cx="18671484" cy="10687590"/>
            <a:chOff x="0" y="0"/>
            <a:chExt cx="4917593" cy="2814838"/>
          </a:xfrm>
        </p:grpSpPr>
        <p:sp>
          <p:nvSpPr>
            <p:cNvPr id="15" name="Freeform 15"/>
            <p:cNvSpPr/>
            <p:nvPr/>
          </p:nvSpPr>
          <p:spPr>
            <a:xfrm>
              <a:off x="0" y="0"/>
              <a:ext cx="4917592" cy="2814838"/>
            </a:xfrm>
            <a:custGeom>
              <a:avLst/>
              <a:gdLst/>
              <a:ahLst/>
              <a:cxnLst/>
              <a:rect l="l" t="t" r="r" b="b"/>
              <a:pathLst>
                <a:path w="4917592" h="2814838">
                  <a:moveTo>
                    <a:pt x="0" y="0"/>
                  </a:moveTo>
                  <a:lnTo>
                    <a:pt x="4917592" y="0"/>
                  </a:lnTo>
                  <a:lnTo>
                    <a:pt x="4917592"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6" name="TextBox 16"/>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7" name="TextBox 17"/>
          <p:cNvSpPr txBox="1"/>
          <p:nvPr/>
        </p:nvSpPr>
        <p:spPr>
          <a:xfrm>
            <a:off x="1085776" y="1084195"/>
            <a:ext cx="16242441" cy="795369"/>
          </a:xfrm>
          <a:prstGeom prst="rect">
            <a:avLst/>
          </a:prstGeom>
        </p:spPr>
        <p:txBody>
          <a:bodyPr lIns="0" tIns="0" rIns="0" bIns="0" rtlCol="0" anchor="t">
            <a:spAutoFit/>
          </a:bodyPr>
          <a:lstStyle/>
          <a:p>
            <a:pPr algn="ctr">
              <a:lnSpc>
                <a:spcPts val="6558"/>
              </a:lnSpc>
              <a:spcBef>
                <a:spcPct val="0"/>
              </a:spcBef>
            </a:pPr>
            <a:r>
              <a:rPr lang="en-US" sz="4684">
                <a:solidFill>
                  <a:srgbClr val="DCCDFF"/>
                </a:solidFill>
                <a:latin typeface="Source Sans Pro Bold"/>
              </a:rPr>
              <a:t>Mensenrechten en keuzevrijheid in de wereld en in Nederland </a:t>
            </a:r>
          </a:p>
        </p:txBody>
      </p:sp>
      <p:sp>
        <p:nvSpPr>
          <p:cNvPr id="18" name="TextBox 18"/>
          <p:cNvSpPr txBox="1"/>
          <p:nvPr/>
        </p:nvSpPr>
        <p:spPr>
          <a:xfrm>
            <a:off x="1061063" y="1084195"/>
            <a:ext cx="16242441" cy="795369"/>
          </a:xfrm>
          <a:prstGeom prst="rect">
            <a:avLst/>
          </a:prstGeom>
        </p:spPr>
        <p:txBody>
          <a:bodyPr lIns="0" tIns="0" rIns="0" bIns="0" rtlCol="0" anchor="t">
            <a:spAutoFit/>
          </a:bodyPr>
          <a:lstStyle/>
          <a:p>
            <a:pPr algn="ctr">
              <a:lnSpc>
                <a:spcPts val="6558"/>
              </a:lnSpc>
              <a:spcBef>
                <a:spcPct val="0"/>
              </a:spcBef>
            </a:pPr>
            <a:r>
              <a:rPr lang="en-US" sz="4684">
                <a:solidFill>
                  <a:srgbClr val="CEFFE8"/>
                </a:solidFill>
                <a:latin typeface="Source Sans Pro Bold"/>
              </a:rPr>
              <a:t>Mensenrechten en keuzevrijheid in de wereld en in Nederland </a:t>
            </a:r>
          </a:p>
        </p:txBody>
      </p:sp>
      <p:sp>
        <p:nvSpPr>
          <p:cNvPr id="19" name="TextBox 19"/>
          <p:cNvSpPr txBox="1"/>
          <p:nvPr/>
        </p:nvSpPr>
        <p:spPr>
          <a:xfrm>
            <a:off x="1028700" y="1084195"/>
            <a:ext cx="16242441" cy="795369"/>
          </a:xfrm>
          <a:prstGeom prst="rect">
            <a:avLst/>
          </a:prstGeom>
        </p:spPr>
        <p:txBody>
          <a:bodyPr lIns="0" tIns="0" rIns="0" bIns="0" rtlCol="0" anchor="t">
            <a:spAutoFit/>
          </a:bodyPr>
          <a:lstStyle/>
          <a:p>
            <a:pPr algn="ctr">
              <a:lnSpc>
                <a:spcPts val="6558"/>
              </a:lnSpc>
              <a:spcBef>
                <a:spcPct val="0"/>
              </a:spcBef>
            </a:pPr>
            <a:r>
              <a:rPr lang="en-US" sz="4684">
                <a:solidFill>
                  <a:srgbClr val="000000"/>
                </a:solidFill>
                <a:latin typeface="Source Sans Pro Bold"/>
              </a:rPr>
              <a:t>Mensenrechten en keuzevrijheid in de wereld en in Nederland </a:t>
            </a:r>
          </a:p>
        </p:txBody>
      </p:sp>
      <p:grpSp>
        <p:nvGrpSpPr>
          <p:cNvPr id="20" name="Group 15">
            <a:extLst>
              <a:ext uri="{FF2B5EF4-FFF2-40B4-BE49-F238E27FC236}">
                <a16:creationId xmlns:a16="http://schemas.microsoft.com/office/drawing/2014/main" id="{3F9F99D7-A2F0-4DDF-32A3-F63F87E47D74}"/>
              </a:ext>
            </a:extLst>
          </p:cNvPr>
          <p:cNvGrpSpPr/>
          <p:nvPr/>
        </p:nvGrpSpPr>
        <p:grpSpPr>
          <a:xfrm>
            <a:off x="152400" y="190500"/>
            <a:ext cx="17983200" cy="9906000"/>
            <a:chOff x="0" y="0"/>
            <a:chExt cx="4913579" cy="2814838"/>
          </a:xfrm>
        </p:grpSpPr>
        <p:sp>
          <p:nvSpPr>
            <p:cNvPr id="21" name="Freeform 16">
              <a:extLst>
                <a:ext uri="{FF2B5EF4-FFF2-40B4-BE49-F238E27FC236}">
                  <a16:creationId xmlns:a16="http://schemas.microsoft.com/office/drawing/2014/main" id="{637D8229-9074-DC3C-DE6A-30D0D04318AF}"/>
                </a:ext>
              </a:extLst>
            </p:cNvPr>
            <p:cNvSpPr/>
            <p:nvPr/>
          </p:nvSpPr>
          <p:spPr>
            <a:xfrm>
              <a:off x="0" y="0"/>
              <a:ext cx="4913579" cy="2814838"/>
            </a:xfrm>
            <a:custGeom>
              <a:avLst/>
              <a:gdLst/>
              <a:ahLst/>
              <a:cxnLst/>
              <a:rect l="l" t="t" r="r" b="b"/>
              <a:pathLst>
                <a:path w="4913579" h="2814838">
                  <a:moveTo>
                    <a:pt x="0" y="0"/>
                  </a:moveTo>
                  <a:lnTo>
                    <a:pt x="4913579" y="0"/>
                  </a:lnTo>
                  <a:lnTo>
                    <a:pt x="4913579"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22" name="TextBox 17">
              <a:extLst>
                <a:ext uri="{FF2B5EF4-FFF2-40B4-BE49-F238E27FC236}">
                  <a16:creationId xmlns:a16="http://schemas.microsoft.com/office/drawing/2014/main" id="{F831AB38-D972-ED60-85BD-10B8D578175D}"/>
                </a:ext>
              </a:extLst>
            </p:cNvPr>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pic>
        <p:nvPicPr>
          <p:cNvPr id="23" name="Onlinemedia 7" title="Mensenrechten">
            <a:hlinkClick r:id="" action="ppaction://media"/>
            <a:extLst>
              <a:ext uri="{FF2B5EF4-FFF2-40B4-BE49-F238E27FC236}">
                <a16:creationId xmlns:a16="http://schemas.microsoft.com/office/drawing/2014/main" id="{EA0185F3-B6DC-4C98-6788-C5087E1E8543}"/>
              </a:ext>
            </a:extLst>
          </p:cNvPr>
          <p:cNvPicPr>
            <a:picLocks noRot="1" noChangeAspect="1"/>
          </p:cNvPicPr>
          <p:nvPr>
            <a:videoFile r:link="rId1"/>
          </p:nvPr>
        </p:nvPicPr>
        <p:blipFill>
          <a:blip r:embed="rId4"/>
          <a:stretch>
            <a:fillRect/>
          </a:stretch>
        </p:blipFill>
        <p:spPr>
          <a:xfrm>
            <a:off x="2982786" y="2685287"/>
            <a:ext cx="12217205" cy="68655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3"/>
                                        </p:tgtEl>
                                      </p:cBhvr>
                                    </p:cmd>
                                  </p:childTnLst>
                                </p:cTn>
                              </p:par>
                            </p:childTnLst>
                          </p:cTn>
                        </p:par>
                      </p:childTnLst>
                    </p:cTn>
                  </p:par>
                </p:childTnLst>
              </p:cTn>
              <p:nextCondLst>
                <p:cond evt="onClick" delay="0">
                  <p:tgtEl>
                    <p:spTgt spid="23"/>
                  </p:tgtEl>
                </p:cond>
              </p:nextCondLst>
            </p:seq>
            <p:video>
              <p:cMediaNode vol="80000">
                <p:cTn id="12" fill="hold" display="0">
                  <p:stCondLst>
                    <p:cond delay="indefinite"/>
                  </p:stCondLst>
                </p:cTn>
                <p:tgtEl>
                  <p:spTgt spid="2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CDFF"/>
        </a:solidFill>
        <a:effectLst/>
      </p:bgPr>
    </p:bg>
    <p:spTree>
      <p:nvGrpSpPr>
        <p:cNvPr id="1" name=""/>
        <p:cNvGrpSpPr/>
        <p:nvPr/>
      </p:nvGrpSpPr>
      <p:grpSpPr>
        <a:xfrm>
          <a:off x="0" y="0"/>
          <a:ext cx="0" cy="0"/>
          <a:chOff x="0" y="0"/>
          <a:chExt cx="0" cy="0"/>
        </a:xfrm>
      </p:grpSpPr>
      <p:grpSp>
        <p:nvGrpSpPr>
          <p:cNvPr id="2" name="Group 2"/>
          <p:cNvGrpSpPr/>
          <p:nvPr/>
        </p:nvGrpSpPr>
        <p:grpSpPr>
          <a:xfrm>
            <a:off x="668307" y="670233"/>
            <a:ext cx="16951386" cy="8946533"/>
            <a:chOff x="0" y="0"/>
            <a:chExt cx="8232519" cy="4344925"/>
          </a:xfrm>
        </p:grpSpPr>
        <p:sp>
          <p:nvSpPr>
            <p:cNvPr id="3" name="Freeform 3"/>
            <p:cNvSpPr/>
            <p:nvPr/>
          </p:nvSpPr>
          <p:spPr>
            <a:xfrm>
              <a:off x="0" y="0"/>
              <a:ext cx="8232519" cy="4344925"/>
            </a:xfrm>
            <a:custGeom>
              <a:avLst/>
              <a:gdLst/>
              <a:ahLst/>
              <a:cxnLst/>
              <a:rect l="l" t="t" r="r" b="b"/>
              <a:pathLst>
                <a:path w="8232519" h="4344925">
                  <a:moveTo>
                    <a:pt x="0" y="0"/>
                  </a:moveTo>
                  <a:lnTo>
                    <a:pt x="8232519" y="0"/>
                  </a:lnTo>
                  <a:lnTo>
                    <a:pt x="8232519" y="4344925"/>
                  </a:lnTo>
                  <a:lnTo>
                    <a:pt x="0" y="4344925"/>
                  </a:lnTo>
                  <a:close/>
                </a:path>
              </a:pathLst>
            </a:custGeom>
            <a:solidFill>
              <a:srgbClr val="FFFF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5" name="TextBox 5"/>
          <p:cNvSpPr txBox="1"/>
          <p:nvPr/>
        </p:nvSpPr>
        <p:spPr>
          <a:xfrm>
            <a:off x="1369431" y="1464084"/>
            <a:ext cx="16713967" cy="2071750"/>
          </a:xfrm>
          <a:prstGeom prst="rect">
            <a:avLst/>
          </a:prstGeom>
        </p:spPr>
        <p:txBody>
          <a:bodyPr lIns="0" tIns="0" rIns="0" bIns="0" rtlCol="0" anchor="t">
            <a:spAutoFit/>
          </a:bodyPr>
          <a:lstStyle/>
          <a:p>
            <a:pPr>
              <a:lnSpc>
                <a:spcPts val="8158"/>
              </a:lnSpc>
            </a:pPr>
            <a:r>
              <a:rPr lang="en-US" sz="6799">
                <a:solidFill>
                  <a:srgbClr val="DCCDFF"/>
                </a:solidFill>
                <a:latin typeface="Source Sans Pro Bold"/>
              </a:rPr>
              <a:t>Ieder heeft recht op veilig opgroeien, zonder geweld en dwang.</a:t>
            </a:r>
          </a:p>
        </p:txBody>
      </p:sp>
      <p:grpSp>
        <p:nvGrpSpPr>
          <p:cNvPr id="6" name="Group 6"/>
          <p:cNvGrpSpPr/>
          <p:nvPr/>
        </p:nvGrpSpPr>
        <p:grpSpPr>
          <a:xfrm>
            <a:off x="550883" y="748976"/>
            <a:ext cx="16940877" cy="8997004"/>
            <a:chOff x="0" y="0"/>
            <a:chExt cx="8227415" cy="4369437"/>
          </a:xfrm>
        </p:grpSpPr>
        <p:sp>
          <p:nvSpPr>
            <p:cNvPr id="7" name="Freeform 7"/>
            <p:cNvSpPr/>
            <p:nvPr/>
          </p:nvSpPr>
          <p:spPr>
            <a:xfrm>
              <a:off x="0" y="0"/>
              <a:ext cx="8227416" cy="4369437"/>
            </a:xfrm>
            <a:custGeom>
              <a:avLst/>
              <a:gdLst/>
              <a:ahLst/>
              <a:cxnLst/>
              <a:rect l="l" t="t" r="r" b="b"/>
              <a:pathLst>
                <a:path w="8227416" h="4369437">
                  <a:moveTo>
                    <a:pt x="0" y="0"/>
                  </a:moveTo>
                  <a:lnTo>
                    <a:pt x="8227416" y="0"/>
                  </a:lnTo>
                  <a:lnTo>
                    <a:pt x="8227416" y="4369437"/>
                  </a:lnTo>
                  <a:lnTo>
                    <a:pt x="0" y="4369437"/>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9" name="TextBox 9"/>
          <p:cNvSpPr txBox="1"/>
          <p:nvPr/>
        </p:nvSpPr>
        <p:spPr>
          <a:xfrm>
            <a:off x="1307649" y="1402302"/>
            <a:ext cx="16713967" cy="2071750"/>
          </a:xfrm>
          <a:prstGeom prst="rect">
            <a:avLst/>
          </a:prstGeom>
        </p:spPr>
        <p:txBody>
          <a:bodyPr lIns="0" tIns="0" rIns="0" bIns="0" rtlCol="0" anchor="t">
            <a:spAutoFit/>
          </a:bodyPr>
          <a:lstStyle/>
          <a:p>
            <a:pPr>
              <a:lnSpc>
                <a:spcPts val="8158"/>
              </a:lnSpc>
            </a:pPr>
            <a:r>
              <a:rPr lang="en-US" sz="6799">
                <a:solidFill>
                  <a:srgbClr val="CEFFE8"/>
                </a:solidFill>
                <a:latin typeface="Source Sans Pro Bold"/>
              </a:rPr>
              <a:t>Ieder heeft recht op veilig opgroeien, zonder geweld en dwang.</a:t>
            </a:r>
          </a:p>
        </p:txBody>
      </p:sp>
      <p:sp>
        <p:nvSpPr>
          <p:cNvPr id="10" name="TextBox 10"/>
          <p:cNvSpPr txBox="1"/>
          <p:nvPr/>
        </p:nvSpPr>
        <p:spPr>
          <a:xfrm>
            <a:off x="1243395" y="1402302"/>
            <a:ext cx="16713967" cy="2071750"/>
          </a:xfrm>
          <a:prstGeom prst="rect">
            <a:avLst/>
          </a:prstGeom>
        </p:spPr>
        <p:txBody>
          <a:bodyPr lIns="0" tIns="0" rIns="0" bIns="0" rtlCol="0" anchor="t">
            <a:spAutoFit/>
          </a:bodyPr>
          <a:lstStyle/>
          <a:p>
            <a:pPr>
              <a:lnSpc>
                <a:spcPts val="8158"/>
              </a:lnSpc>
            </a:pPr>
            <a:r>
              <a:rPr lang="en-US" sz="6799">
                <a:solidFill>
                  <a:srgbClr val="000000"/>
                </a:solidFill>
                <a:latin typeface="Source Sans Pro Bold"/>
              </a:rPr>
              <a:t>Ieder heeft recht op veilig opgroeien, zonder geweld en dwang.</a:t>
            </a:r>
          </a:p>
        </p:txBody>
      </p:sp>
      <p:sp>
        <p:nvSpPr>
          <p:cNvPr id="11" name="TextBox 11"/>
          <p:cNvSpPr txBox="1"/>
          <p:nvPr/>
        </p:nvSpPr>
        <p:spPr>
          <a:xfrm>
            <a:off x="1307649" y="4061735"/>
            <a:ext cx="6050418" cy="2613025"/>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Niet enkel in Nederland, maar ook wereld breed zijn er afspraken over mensenrechten vastgelegd in de </a:t>
            </a:r>
            <a:r>
              <a:rPr lang="en-US" sz="2499">
                <a:solidFill>
                  <a:srgbClr val="000000"/>
                </a:solidFill>
                <a:latin typeface="Source Sans Pro Bold"/>
              </a:rPr>
              <a:t>Universele Verklaring van de Rechten van de Mens</a:t>
            </a:r>
            <a:r>
              <a:rPr lang="en-US" sz="2499">
                <a:solidFill>
                  <a:srgbClr val="000000"/>
                </a:solidFill>
                <a:latin typeface="Source Sans Pro"/>
              </a:rPr>
              <a:t>. </a:t>
            </a:r>
          </a:p>
          <a:p>
            <a:pPr>
              <a:lnSpc>
                <a:spcPts val="3499"/>
              </a:lnSpc>
            </a:pPr>
            <a:endParaRPr lang="en-US" sz="2499">
              <a:solidFill>
                <a:srgbClr val="000000"/>
              </a:solidFill>
              <a:latin typeface="Source Sans Pro"/>
            </a:endParaRPr>
          </a:p>
          <a:p>
            <a:pPr>
              <a:lnSpc>
                <a:spcPts val="3499"/>
              </a:lnSpc>
              <a:spcBef>
                <a:spcPct val="0"/>
              </a:spcBef>
            </a:pPr>
            <a:endParaRPr lang="en-US" sz="2499">
              <a:solidFill>
                <a:srgbClr val="000000"/>
              </a:solidFill>
              <a:latin typeface="Source Sans Pro"/>
            </a:endParaRPr>
          </a:p>
        </p:txBody>
      </p:sp>
      <p:sp>
        <p:nvSpPr>
          <p:cNvPr id="12" name="TextBox 12"/>
          <p:cNvSpPr txBox="1"/>
          <p:nvPr/>
        </p:nvSpPr>
        <p:spPr>
          <a:xfrm>
            <a:off x="13986485" y="6172994"/>
            <a:ext cx="2420443" cy="1750976"/>
          </a:xfrm>
          <a:prstGeom prst="rect">
            <a:avLst/>
          </a:prstGeom>
        </p:spPr>
        <p:txBody>
          <a:bodyPr lIns="0" tIns="0" rIns="0" bIns="0" rtlCol="0" anchor="t">
            <a:spAutoFit/>
          </a:bodyPr>
          <a:lstStyle/>
          <a:p>
            <a:pPr algn="ctr">
              <a:lnSpc>
                <a:spcPts val="14264"/>
              </a:lnSpc>
              <a:spcBef>
                <a:spcPct val="0"/>
              </a:spcBef>
            </a:pPr>
            <a:r>
              <a:rPr lang="en-US" sz="10189">
                <a:solidFill>
                  <a:srgbClr val="D9701F"/>
                </a:solidFill>
                <a:latin typeface="TT Commons Pro Bold"/>
              </a:rPr>
              <a:t>#1</a:t>
            </a:r>
          </a:p>
        </p:txBody>
      </p:sp>
      <p:sp>
        <p:nvSpPr>
          <p:cNvPr id="13" name="TextBox 13"/>
          <p:cNvSpPr txBox="1"/>
          <p:nvPr/>
        </p:nvSpPr>
        <p:spPr>
          <a:xfrm>
            <a:off x="14071855" y="7876345"/>
            <a:ext cx="2335072" cy="1161142"/>
          </a:xfrm>
          <a:prstGeom prst="rect">
            <a:avLst/>
          </a:prstGeom>
        </p:spPr>
        <p:txBody>
          <a:bodyPr lIns="0" tIns="0" rIns="0" bIns="0" rtlCol="0" anchor="t">
            <a:spAutoFit/>
          </a:bodyPr>
          <a:lstStyle/>
          <a:p>
            <a:pPr algn="ctr">
              <a:lnSpc>
                <a:spcPts val="3127"/>
              </a:lnSpc>
              <a:spcBef>
                <a:spcPct val="0"/>
              </a:spcBef>
            </a:pPr>
            <a:r>
              <a:rPr lang="en-US" sz="2233">
                <a:solidFill>
                  <a:srgbClr val="D9701F"/>
                </a:solidFill>
                <a:latin typeface="Source Sans Pro Bold"/>
              </a:rPr>
              <a:t>Welke drie regels vind jij het meest belangrijk? </a:t>
            </a:r>
          </a:p>
        </p:txBody>
      </p:sp>
      <p:sp>
        <p:nvSpPr>
          <p:cNvPr id="14" name="Freeform 14"/>
          <p:cNvSpPr/>
          <p:nvPr/>
        </p:nvSpPr>
        <p:spPr>
          <a:xfrm rot="-3038935">
            <a:off x="11313513" y="4208939"/>
            <a:ext cx="1376588" cy="4114800"/>
          </a:xfrm>
          <a:custGeom>
            <a:avLst/>
            <a:gdLst/>
            <a:ahLst/>
            <a:cxnLst/>
            <a:rect l="l" t="t" r="r" b="b"/>
            <a:pathLst>
              <a:path w="1376588" h="4114800">
                <a:moveTo>
                  <a:pt x="0" y="0"/>
                </a:moveTo>
                <a:lnTo>
                  <a:pt x="1376588" y="0"/>
                </a:lnTo>
                <a:lnTo>
                  <a:pt x="137658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7530" y="565996"/>
            <a:ext cx="17057460" cy="2732818"/>
            <a:chOff x="0" y="0"/>
            <a:chExt cx="22743280" cy="3643757"/>
          </a:xfrm>
        </p:grpSpPr>
        <p:grpSp>
          <p:nvGrpSpPr>
            <p:cNvPr id="3" name="Group 3"/>
            <p:cNvGrpSpPr/>
            <p:nvPr/>
          </p:nvGrpSpPr>
          <p:grpSpPr>
            <a:xfrm>
              <a:off x="217716" y="211858"/>
              <a:ext cx="22525564" cy="3431899"/>
              <a:chOff x="0" y="0"/>
              <a:chExt cx="2533919" cy="386057"/>
            </a:xfrm>
          </p:grpSpPr>
          <p:sp>
            <p:nvSpPr>
              <p:cNvPr id="4" name="Freeform 4"/>
              <p:cNvSpPr/>
              <p:nvPr/>
            </p:nvSpPr>
            <p:spPr>
              <a:xfrm>
                <a:off x="0" y="0"/>
                <a:ext cx="2533919" cy="386057"/>
              </a:xfrm>
              <a:custGeom>
                <a:avLst/>
                <a:gdLst/>
                <a:ahLst/>
                <a:cxnLst/>
                <a:rect l="l" t="t" r="r" b="b"/>
                <a:pathLst>
                  <a:path w="2533919" h="386057">
                    <a:moveTo>
                      <a:pt x="0" y="0"/>
                    </a:moveTo>
                    <a:lnTo>
                      <a:pt x="2533919" y="0"/>
                    </a:lnTo>
                    <a:lnTo>
                      <a:pt x="2533919" y="386057"/>
                    </a:lnTo>
                    <a:lnTo>
                      <a:pt x="0" y="386057"/>
                    </a:lnTo>
                    <a:close/>
                  </a:path>
                </a:pathLst>
              </a:custGeom>
              <a:solidFill>
                <a:srgbClr val="000000">
                  <a:alpha val="0"/>
                </a:srgbClr>
              </a:solidFill>
              <a:ln w="19050" cap="sq">
                <a:solidFill>
                  <a:srgbClr val="DCCDFF"/>
                </a:solidFill>
                <a:prstDash val="solid"/>
                <a:miter/>
              </a:ln>
            </p:spPr>
            <p:txBody>
              <a:bodyPr/>
              <a:lstStyle/>
              <a:p>
                <a:endParaRPr lang="nl-NL"/>
              </a:p>
            </p:txBody>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a:off x="0" y="0"/>
              <a:ext cx="22466210" cy="3443253"/>
              <a:chOff x="0" y="0"/>
              <a:chExt cx="2527242" cy="387334"/>
            </a:xfrm>
          </p:grpSpPr>
          <p:sp>
            <p:nvSpPr>
              <p:cNvPr id="7" name="Freeform 7"/>
              <p:cNvSpPr/>
              <p:nvPr/>
            </p:nvSpPr>
            <p:spPr>
              <a:xfrm>
                <a:off x="0" y="0"/>
                <a:ext cx="2527242" cy="387334"/>
              </a:xfrm>
              <a:custGeom>
                <a:avLst/>
                <a:gdLst/>
                <a:ahLst/>
                <a:cxnLst/>
                <a:rect l="l" t="t" r="r" b="b"/>
                <a:pathLst>
                  <a:path w="2527242" h="387334">
                    <a:moveTo>
                      <a:pt x="0" y="0"/>
                    </a:moveTo>
                    <a:lnTo>
                      <a:pt x="2527242" y="0"/>
                    </a:lnTo>
                    <a:lnTo>
                      <a:pt x="2527242" y="387334"/>
                    </a:lnTo>
                    <a:lnTo>
                      <a:pt x="0" y="387334"/>
                    </a:lnTo>
                    <a:close/>
                  </a:path>
                </a:pathLst>
              </a:custGeom>
              <a:solidFill>
                <a:srgbClr val="000000">
                  <a:alpha val="0"/>
                </a:srgbClr>
              </a:solidFill>
              <a:ln w="19050" cap="sq">
                <a:solidFill>
                  <a:srgbClr val="000000"/>
                </a:solidFill>
                <a:prstDash val="solid"/>
                <a:miter/>
              </a:ln>
            </p:spPr>
            <p:txBody>
              <a:bodyPr/>
              <a:lstStyle/>
              <a:p>
                <a:endParaRPr lang="nl-NL"/>
              </a:p>
            </p:txBody>
          </p:sp>
          <p:sp>
            <p:nvSpPr>
              <p:cNvPr id="8" name="TextBox 8"/>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sp>
        <p:nvSpPr>
          <p:cNvPr id="9" name="TextBox 9"/>
          <p:cNvSpPr txBox="1"/>
          <p:nvPr/>
        </p:nvSpPr>
        <p:spPr>
          <a:xfrm>
            <a:off x="1232763" y="826714"/>
            <a:ext cx="16026537" cy="1986325"/>
          </a:xfrm>
          <a:prstGeom prst="rect">
            <a:avLst/>
          </a:prstGeom>
        </p:spPr>
        <p:txBody>
          <a:bodyPr lIns="0" tIns="0" rIns="0" bIns="0" rtlCol="0" anchor="t">
            <a:spAutoFit/>
          </a:bodyPr>
          <a:lstStyle/>
          <a:p>
            <a:pPr>
              <a:lnSpc>
                <a:spcPts val="7823"/>
              </a:lnSpc>
            </a:pPr>
            <a:r>
              <a:rPr lang="en-US" sz="6519">
                <a:solidFill>
                  <a:srgbClr val="DCCDFF"/>
                </a:solidFill>
                <a:latin typeface="Source Sans Pro Bold"/>
              </a:rPr>
              <a:t>Keuzevrijheid! Mag ik dan lekker alles doen wat ik zelf wil?  </a:t>
            </a:r>
          </a:p>
        </p:txBody>
      </p:sp>
      <p:sp>
        <p:nvSpPr>
          <p:cNvPr id="10" name="TextBox 10"/>
          <p:cNvSpPr txBox="1"/>
          <p:nvPr/>
        </p:nvSpPr>
        <p:spPr>
          <a:xfrm>
            <a:off x="1184676" y="826714"/>
            <a:ext cx="16026537" cy="1986325"/>
          </a:xfrm>
          <a:prstGeom prst="rect">
            <a:avLst/>
          </a:prstGeom>
        </p:spPr>
        <p:txBody>
          <a:bodyPr lIns="0" tIns="0" rIns="0" bIns="0" rtlCol="0" anchor="t">
            <a:spAutoFit/>
          </a:bodyPr>
          <a:lstStyle/>
          <a:p>
            <a:pPr>
              <a:lnSpc>
                <a:spcPts val="7823"/>
              </a:lnSpc>
            </a:pPr>
            <a:r>
              <a:rPr lang="en-US" sz="6519">
                <a:solidFill>
                  <a:srgbClr val="CEFFE8"/>
                </a:solidFill>
                <a:latin typeface="Source Sans Pro Bold"/>
              </a:rPr>
              <a:t>Keuzevrijheid! Mag ik dan lekker alles doen wat ik zelf wil?  </a:t>
            </a:r>
          </a:p>
        </p:txBody>
      </p:sp>
      <p:grpSp>
        <p:nvGrpSpPr>
          <p:cNvPr id="11" name="Group 11"/>
          <p:cNvGrpSpPr/>
          <p:nvPr/>
        </p:nvGrpSpPr>
        <p:grpSpPr>
          <a:xfrm>
            <a:off x="-199362" y="-200295"/>
            <a:ext cx="18686724" cy="10687590"/>
            <a:chOff x="0" y="0"/>
            <a:chExt cx="4921606" cy="2814838"/>
          </a:xfrm>
        </p:grpSpPr>
        <p:sp>
          <p:nvSpPr>
            <p:cNvPr id="12" name="Freeform 12"/>
            <p:cNvSpPr/>
            <p:nvPr/>
          </p:nvSpPr>
          <p:spPr>
            <a:xfrm>
              <a:off x="0" y="0"/>
              <a:ext cx="4921607" cy="2814838"/>
            </a:xfrm>
            <a:custGeom>
              <a:avLst/>
              <a:gdLst/>
              <a:ahLst/>
              <a:cxnLst/>
              <a:rect l="l" t="t" r="r" b="b"/>
              <a:pathLst>
                <a:path w="4921607" h="2814838">
                  <a:moveTo>
                    <a:pt x="0" y="0"/>
                  </a:moveTo>
                  <a:lnTo>
                    <a:pt x="4921607" y="0"/>
                  </a:lnTo>
                  <a:lnTo>
                    <a:pt x="4921607" y="2814838"/>
                  </a:lnTo>
                  <a:lnTo>
                    <a:pt x="0" y="2814838"/>
                  </a:lnTo>
                  <a:close/>
                </a:path>
              </a:pathLst>
            </a:custGeom>
            <a:solidFill>
              <a:srgbClr val="000000">
                <a:alpha val="0"/>
              </a:srgbClr>
            </a:solidFill>
            <a:ln w="342900" cap="sq">
              <a:solidFill>
                <a:srgbClr val="CEFFE8"/>
              </a:solidFill>
              <a:prstDash val="solid"/>
              <a:miter/>
            </a:ln>
          </p:spPr>
          <p:txBody>
            <a:bodyPr/>
            <a:lstStyle/>
            <a:p>
              <a:endParaRPr lang="nl-NL"/>
            </a:p>
          </p:txBody>
        </p:sp>
        <p:sp>
          <p:nvSpPr>
            <p:cNvPr id="13" name="TextBox 13"/>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14" name="TextBox 14"/>
          <p:cNvSpPr txBox="1"/>
          <p:nvPr/>
        </p:nvSpPr>
        <p:spPr>
          <a:xfrm>
            <a:off x="1113714" y="826714"/>
            <a:ext cx="16026537" cy="1986325"/>
          </a:xfrm>
          <a:prstGeom prst="rect">
            <a:avLst/>
          </a:prstGeom>
        </p:spPr>
        <p:txBody>
          <a:bodyPr lIns="0" tIns="0" rIns="0" bIns="0" rtlCol="0" anchor="t">
            <a:spAutoFit/>
          </a:bodyPr>
          <a:lstStyle/>
          <a:p>
            <a:pPr>
              <a:lnSpc>
                <a:spcPts val="7823"/>
              </a:lnSpc>
            </a:pPr>
            <a:r>
              <a:rPr lang="en-US" sz="6519">
                <a:solidFill>
                  <a:srgbClr val="000000"/>
                </a:solidFill>
                <a:latin typeface="Source Sans Pro Bold"/>
              </a:rPr>
              <a:t>Keuzevrijheid! Mag ik dan lekker alles doen wat ik zelf wil?  </a:t>
            </a:r>
          </a:p>
        </p:txBody>
      </p:sp>
      <p:sp>
        <p:nvSpPr>
          <p:cNvPr id="15" name="TextBox 15"/>
          <p:cNvSpPr txBox="1"/>
          <p:nvPr/>
        </p:nvSpPr>
        <p:spPr>
          <a:xfrm>
            <a:off x="572929" y="4691550"/>
            <a:ext cx="12522133" cy="4802684"/>
          </a:xfrm>
          <a:prstGeom prst="rect">
            <a:avLst/>
          </a:prstGeom>
        </p:spPr>
        <p:txBody>
          <a:bodyPr lIns="0" tIns="0" rIns="0" bIns="0" rtlCol="0" anchor="t">
            <a:spAutoFit/>
          </a:bodyPr>
          <a:lstStyle/>
          <a:p>
            <a:pPr>
              <a:lnSpc>
                <a:spcPts val="3499"/>
              </a:lnSpc>
            </a:pPr>
            <a:r>
              <a:rPr lang="en-US" sz="2499">
                <a:solidFill>
                  <a:srgbClr val="000000"/>
                </a:solidFill>
                <a:latin typeface="Source Sans Pro"/>
              </a:rPr>
              <a:t>Met vrijheid wordt bedoeld dat niemand je tegenhoudt om iets te doen of zeggen wat je wilt. Je bent vrij om keuzes te maken over je eigen leven en lichaam. Je mag vrienden en partners kiezen, je mag zelf bepalen of je kinderen wilt krijgen, je mag uitkomen voor je seksuele oriëntatie.</a:t>
            </a:r>
          </a:p>
          <a:p>
            <a:pPr>
              <a:lnSpc>
                <a:spcPts val="3499"/>
              </a:lnSpc>
            </a:pPr>
            <a:endParaRPr lang="en-US" sz="2499">
              <a:solidFill>
                <a:srgbClr val="000000"/>
              </a:solidFill>
              <a:latin typeface="Source Sans Pro"/>
            </a:endParaRPr>
          </a:p>
          <a:p>
            <a:pPr>
              <a:lnSpc>
                <a:spcPts val="3499"/>
              </a:lnSpc>
            </a:pPr>
            <a:r>
              <a:rPr lang="en-US" sz="2499">
                <a:solidFill>
                  <a:srgbClr val="000000"/>
                </a:solidFill>
                <a:latin typeface="Source Sans Pro"/>
              </a:rPr>
              <a:t>Dit betekent niet dat je alles moet kunnen doen of zeggen, vrijheid mag namelijk worden beperkt, maar alleen als dat echt nodig is voor de veiligheid. Zo mag je bijvoorbeeld geen misdrijven plegen, geen dingen stelen, door rood rijden, of anderen lichamelijk of met woorden pijn doen. </a:t>
            </a:r>
          </a:p>
          <a:p>
            <a:pPr>
              <a:lnSpc>
                <a:spcPts val="3499"/>
              </a:lnSpc>
            </a:pPr>
            <a:endParaRPr lang="en-US" sz="2499">
              <a:solidFill>
                <a:srgbClr val="000000"/>
              </a:solidFill>
              <a:latin typeface="Source Sans Pro"/>
            </a:endParaRPr>
          </a:p>
          <a:p>
            <a:pPr>
              <a:lnSpc>
                <a:spcPts val="3499"/>
              </a:lnSpc>
              <a:spcBef>
                <a:spcPct val="0"/>
              </a:spcBef>
            </a:pPr>
            <a:endParaRPr lang="en-US" sz="2499">
              <a:solidFill>
                <a:srgbClr val="000000"/>
              </a:solidFill>
              <a:latin typeface="Source Sans Pro"/>
            </a:endParaRPr>
          </a:p>
        </p:txBody>
      </p:sp>
      <p:sp>
        <p:nvSpPr>
          <p:cNvPr id="16" name="Freeform 16"/>
          <p:cNvSpPr/>
          <p:nvPr/>
        </p:nvSpPr>
        <p:spPr>
          <a:xfrm>
            <a:off x="12964129" y="5223858"/>
            <a:ext cx="4778538" cy="4778538"/>
          </a:xfrm>
          <a:custGeom>
            <a:avLst/>
            <a:gdLst/>
            <a:ahLst/>
            <a:cxnLst/>
            <a:rect l="l" t="t" r="r" b="b"/>
            <a:pathLst>
              <a:path w="4778538" h="4778538">
                <a:moveTo>
                  <a:pt x="0" y="0"/>
                </a:moveTo>
                <a:lnTo>
                  <a:pt x="4778538" y="0"/>
                </a:lnTo>
                <a:lnTo>
                  <a:pt x="4778538" y="4778538"/>
                </a:lnTo>
                <a:lnTo>
                  <a:pt x="0" y="4778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l-NL"/>
          </a:p>
        </p:txBody>
      </p:sp>
      <p:sp>
        <p:nvSpPr>
          <p:cNvPr id="17" name="Freeform 17"/>
          <p:cNvSpPr/>
          <p:nvPr/>
        </p:nvSpPr>
        <p:spPr>
          <a:xfrm>
            <a:off x="12796451" y="5122719"/>
            <a:ext cx="4778538" cy="4778538"/>
          </a:xfrm>
          <a:custGeom>
            <a:avLst/>
            <a:gdLst/>
            <a:ahLst/>
            <a:cxnLst/>
            <a:rect l="l" t="t" r="r" b="b"/>
            <a:pathLst>
              <a:path w="4778538" h="4778538">
                <a:moveTo>
                  <a:pt x="0" y="0"/>
                </a:moveTo>
                <a:lnTo>
                  <a:pt x="4778539" y="0"/>
                </a:lnTo>
                <a:lnTo>
                  <a:pt x="4778539" y="4778538"/>
                </a:lnTo>
                <a:lnTo>
                  <a:pt x="0" y="47785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l-NL"/>
          </a:p>
        </p:txBody>
      </p:sp>
      <p:sp>
        <p:nvSpPr>
          <p:cNvPr id="18" name="Freeform 18"/>
          <p:cNvSpPr/>
          <p:nvPr/>
        </p:nvSpPr>
        <p:spPr>
          <a:xfrm>
            <a:off x="12665518" y="5021580"/>
            <a:ext cx="4778538" cy="4778538"/>
          </a:xfrm>
          <a:custGeom>
            <a:avLst/>
            <a:gdLst/>
            <a:ahLst/>
            <a:cxnLst/>
            <a:rect l="l" t="t" r="r" b="b"/>
            <a:pathLst>
              <a:path w="4778538" h="4778538">
                <a:moveTo>
                  <a:pt x="0" y="0"/>
                </a:moveTo>
                <a:lnTo>
                  <a:pt x="4778538" y="0"/>
                </a:lnTo>
                <a:lnTo>
                  <a:pt x="4778538" y="4778538"/>
                </a:lnTo>
                <a:lnTo>
                  <a:pt x="0" y="4778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19" name="TextBox 19"/>
          <p:cNvSpPr txBox="1"/>
          <p:nvPr/>
        </p:nvSpPr>
        <p:spPr>
          <a:xfrm>
            <a:off x="409642" y="3213089"/>
            <a:ext cx="1919518" cy="1452739"/>
          </a:xfrm>
          <a:prstGeom prst="rect">
            <a:avLst/>
          </a:prstGeom>
        </p:spPr>
        <p:txBody>
          <a:bodyPr lIns="0" tIns="0" rIns="0" bIns="0" rtlCol="0" anchor="t">
            <a:spAutoFit/>
          </a:bodyPr>
          <a:lstStyle/>
          <a:p>
            <a:pPr algn="ctr">
              <a:lnSpc>
                <a:spcPts val="11872"/>
              </a:lnSpc>
              <a:spcBef>
                <a:spcPct val="0"/>
              </a:spcBef>
            </a:pPr>
            <a:r>
              <a:rPr lang="en-US" sz="8480">
                <a:solidFill>
                  <a:srgbClr val="D9701F"/>
                </a:solidFill>
                <a:latin typeface="TT Commons Pro Bold"/>
              </a:rPr>
              <a:t>#2</a:t>
            </a:r>
          </a:p>
        </p:txBody>
      </p:sp>
      <p:sp>
        <p:nvSpPr>
          <p:cNvPr id="20" name="TextBox 20"/>
          <p:cNvSpPr txBox="1"/>
          <p:nvPr/>
        </p:nvSpPr>
        <p:spPr>
          <a:xfrm>
            <a:off x="2144426" y="3972796"/>
            <a:ext cx="9004711" cy="496245"/>
          </a:xfrm>
          <a:prstGeom prst="rect">
            <a:avLst/>
          </a:prstGeom>
        </p:spPr>
        <p:txBody>
          <a:bodyPr lIns="0" tIns="0" rIns="0" bIns="0" rtlCol="0" anchor="t">
            <a:spAutoFit/>
          </a:bodyPr>
          <a:lstStyle/>
          <a:p>
            <a:pPr algn="ctr">
              <a:lnSpc>
                <a:spcPts val="4147"/>
              </a:lnSpc>
              <a:spcBef>
                <a:spcPct val="0"/>
              </a:spcBef>
            </a:pPr>
            <a:r>
              <a:rPr lang="en-US" sz="2962">
                <a:solidFill>
                  <a:srgbClr val="D9701F"/>
                </a:solidFill>
                <a:latin typeface="Source Sans Pro Bold"/>
              </a:rPr>
              <a:t>Lees je mee? En ken jij nog andere voorbeelden?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61A8"/>
        </a:solidFill>
        <a:effectLst/>
      </p:bgPr>
    </p:bg>
    <p:spTree>
      <p:nvGrpSpPr>
        <p:cNvPr id="1" name=""/>
        <p:cNvGrpSpPr/>
        <p:nvPr/>
      </p:nvGrpSpPr>
      <p:grpSpPr>
        <a:xfrm>
          <a:off x="0" y="0"/>
          <a:ext cx="0" cy="0"/>
          <a:chOff x="0" y="0"/>
          <a:chExt cx="0" cy="0"/>
        </a:xfrm>
      </p:grpSpPr>
      <p:grpSp>
        <p:nvGrpSpPr>
          <p:cNvPr id="2" name="Group 2"/>
          <p:cNvGrpSpPr/>
          <p:nvPr/>
        </p:nvGrpSpPr>
        <p:grpSpPr>
          <a:xfrm>
            <a:off x="4554507" y="2797416"/>
            <a:ext cx="8858946" cy="4496453"/>
            <a:chOff x="0" y="0"/>
            <a:chExt cx="4302388" cy="2183723"/>
          </a:xfrm>
        </p:grpSpPr>
        <p:sp>
          <p:nvSpPr>
            <p:cNvPr id="3" name="Freeform 3"/>
            <p:cNvSpPr/>
            <p:nvPr/>
          </p:nvSpPr>
          <p:spPr>
            <a:xfrm>
              <a:off x="0" y="0"/>
              <a:ext cx="4302388" cy="2183723"/>
            </a:xfrm>
            <a:custGeom>
              <a:avLst/>
              <a:gdLst/>
              <a:ahLst/>
              <a:cxnLst/>
              <a:rect l="l" t="t" r="r" b="b"/>
              <a:pathLst>
                <a:path w="4302388" h="2183723">
                  <a:moveTo>
                    <a:pt x="0" y="0"/>
                  </a:moveTo>
                  <a:lnTo>
                    <a:pt x="4302388" y="0"/>
                  </a:lnTo>
                  <a:lnTo>
                    <a:pt x="4302388" y="2183723"/>
                  </a:lnTo>
                  <a:lnTo>
                    <a:pt x="0" y="2183723"/>
                  </a:lnTo>
                  <a:close/>
                </a:path>
              </a:pathLst>
            </a:custGeom>
            <a:solidFill>
              <a:srgbClr val="DCCDFF"/>
            </a:solidFill>
          </p:spPr>
          <p:txBody>
            <a:bodyPr/>
            <a:lstStyle/>
            <a:p>
              <a:endParaRPr lang="nl-NL"/>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4720313" y="2973140"/>
            <a:ext cx="8847374" cy="4516444"/>
            <a:chOff x="0" y="0"/>
            <a:chExt cx="4296768" cy="2193432"/>
          </a:xfrm>
        </p:grpSpPr>
        <p:sp>
          <p:nvSpPr>
            <p:cNvPr id="6" name="Freeform 6"/>
            <p:cNvSpPr/>
            <p:nvPr/>
          </p:nvSpPr>
          <p:spPr>
            <a:xfrm>
              <a:off x="0" y="0"/>
              <a:ext cx="4296768" cy="2193432"/>
            </a:xfrm>
            <a:custGeom>
              <a:avLst/>
              <a:gdLst/>
              <a:ahLst/>
              <a:cxnLst/>
              <a:rect l="l" t="t" r="r" b="b"/>
              <a:pathLst>
                <a:path w="4296768" h="2193432">
                  <a:moveTo>
                    <a:pt x="0" y="0"/>
                  </a:moveTo>
                  <a:lnTo>
                    <a:pt x="4296768" y="0"/>
                  </a:lnTo>
                  <a:lnTo>
                    <a:pt x="4296768" y="2193432"/>
                  </a:lnTo>
                  <a:lnTo>
                    <a:pt x="0" y="2193432"/>
                  </a:lnTo>
                  <a:close/>
                </a:path>
              </a:pathLst>
            </a:custGeom>
            <a:solidFill>
              <a:srgbClr val="000000">
                <a:alpha val="0"/>
              </a:srgbClr>
            </a:solidFill>
            <a:ln w="38100" cap="sq">
              <a:solidFill>
                <a:srgbClr val="000000"/>
              </a:solidFill>
              <a:prstDash val="solid"/>
              <a:miter/>
            </a:ln>
          </p:spPr>
          <p:txBody>
            <a:bodyPr/>
            <a:lstStyle/>
            <a:p>
              <a:endParaRPr lang="nl-NL"/>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4990194" y="3475969"/>
            <a:ext cx="7987571" cy="3425061"/>
          </a:xfrm>
          <a:prstGeom prst="rect">
            <a:avLst/>
          </a:prstGeom>
        </p:spPr>
        <p:txBody>
          <a:bodyPr lIns="0" tIns="0" rIns="0" bIns="0" rtlCol="0" anchor="t">
            <a:spAutoFit/>
          </a:bodyPr>
          <a:lstStyle/>
          <a:p>
            <a:pPr algn="ctr">
              <a:lnSpc>
                <a:spcPts val="6842"/>
              </a:lnSpc>
              <a:spcBef>
                <a:spcPct val="0"/>
              </a:spcBef>
            </a:pPr>
            <a:r>
              <a:rPr lang="en-US" sz="4887">
                <a:solidFill>
                  <a:srgbClr val="FFFFFF"/>
                </a:solidFill>
                <a:latin typeface="Source Sans Pro Bold"/>
              </a:rPr>
              <a:t>Korte opdracht: wat betekent het om het recht op ‘eigen keuze’ in Nederland te hebben? </a:t>
            </a:r>
          </a:p>
        </p:txBody>
      </p:sp>
      <p:sp>
        <p:nvSpPr>
          <p:cNvPr id="9" name="TextBox 9"/>
          <p:cNvSpPr txBox="1"/>
          <p:nvPr/>
        </p:nvSpPr>
        <p:spPr>
          <a:xfrm>
            <a:off x="10966122" y="6013847"/>
            <a:ext cx="2011643" cy="1094676"/>
          </a:xfrm>
          <a:prstGeom prst="rect">
            <a:avLst/>
          </a:prstGeom>
        </p:spPr>
        <p:txBody>
          <a:bodyPr lIns="0" tIns="0" rIns="0" bIns="0" rtlCol="0" anchor="t">
            <a:spAutoFit/>
          </a:bodyPr>
          <a:lstStyle/>
          <a:p>
            <a:pPr algn="ctr">
              <a:lnSpc>
                <a:spcPts val="8959"/>
              </a:lnSpc>
              <a:spcBef>
                <a:spcPct val="0"/>
              </a:spcBef>
            </a:pPr>
            <a:r>
              <a:rPr lang="en-US" sz="6399">
                <a:solidFill>
                  <a:srgbClr val="D9701F"/>
                </a:solidFill>
                <a:latin typeface="Source Sans Pro Bold"/>
              </a:rPr>
              <a:t>#3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2095</Words>
  <Application>Microsoft Office PowerPoint</Application>
  <PresentationFormat>Aangepast</PresentationFormat>
  <Paragraphs>185</Paragraphs>
  <Slides>40</Slides>
  <Notes>3</Notes>
  <HiddenSlides>0</HiddenSlides>
  <MMClips>3</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40</vt:i4>
      </vt:variant>
    </vt:vector>
  </HeadingPairs>
  <TitlesOfParts>
    <vt:vector size="48" baseType="lpstr">
      <vt:lpstr>Arial</vt:lpstr>
      <vt:lpstr>Calibri</vt:lpstr>
      <vt:lpstr>Source Sans Pro Bold Italics</vt:lpstr>
      <vt:lpstr>Source Sans Pro Bold</vt:lpstr>
      <vt:lpstr>TT Commons Pro Bold</vt:lpstr>
      <vt:lpstr>Source Sans Pro</vt:lpstr>
      <vt:lpstr>Source Sans Pro Light</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Lessen PO</dc:title>
  <dc:creator>Marrit Timmerman</dc:creator>
  <cp:lastModifiedBy>Lieke Grootjes</cp:lastModifiedBy>
  <cp:revision>3</cp:revision>
  <dcterms:created xsi:type="dcterms:W3CDTF">2006-08-16T00:00:00Z</dcterms:created>
  <dcterms:modified xsi:type="dcterms:W3CDTF">2023-10-23T09:51:32Z</dcterms:modified>
  <dc:identifier>DAFw2yMEeMM</dc:identifier>
</cp:coreProperties>
</file>