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33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31" r:id="rId68"/>
    <p:sldId id="321" r:id="rId69"/>
    <p:sldId id="322" r:id="rId70"/>
    <p:sldId id="323" r:id="rId71"/>
    <p:sldId id="324" r:id="rId72"/>
    <p:sldId id="325" r:id="rId73"/>
    <p:sldId id="326" r:id="rId74"/>
    <p:sldId id="327" r:id="rId75"/>
    <p:sldId id="328" r:id="rId76"/>
  </p:sldIdLst>
  <p:sldSz cx="18288000" cy="10287000"/>
  <p:notesSz cx="6858000" cy="9144000"/>
  <p:embeddedFontLst>
    <p:embeddedFont>
      <p:font typeface="Calibri" panose="020F0502020204030204" pitchFamily="34" charset="0"/>
      <p:regular r:id="rId78"/>
      <p:bold r:id="rId79"/>
      <p:italic r:id="rId80"/>
      <p:boldItalic r:id="rId81"/>
    </p:embeddedFont>
    <p:embeddedFont>
      <p:font typeface="IBM Plex Sans Condensed" panose="020B0506050203000203" pitchFamily="34" charset="0"/>
      <p:regular r:id="rId82"/>
      <p:bold r:id="rId83"/>
      <p:italic r:id="rId84"/>
      <p:boldItalic r:id="rId85"/>
    </p:embeddedFont>
    <p:embeddedFont>
      <p:font typeface="IBM Plex Sans Condensed Bold" panose="020B0806050203000203" charset="0"/>
      <p:regular r:id="rId86"/>
    </p:embeddedFont>
    <p:embeddedFont>
      <p:font typeface="IBM Plex Sans Condensed Italics" panose="020B0604020202020204" charset="0"/>
      <p:regular r:id="rId87"/>
    </p:embeddedFont>
    <p:embeddedFont>
      <p:font typeface="Lucida Sans Unicode" panose="020B0602030504020204" pitchFamily="34" charset="0"/>
      <p:regular r:id="rId88"/>
    </p:embeddedFont>
    <p:embeddedFont>
      <p:font typeface="Open Sans" panose="020B0606030504020204" pitchFamily="34" charset="0"/>
      <p:regular r:id="rId89"/>
      <p:bold r:id="rId90"/>
      <p:italic r:id="rId91"/>
      <p:boldItalic r:id="rId92"/>
    </p:embeddedFont>
    <p:embeddedFont>
      <p:font typeface="Source Sans Pro" panose="020B0503030403020204" pitchFamily="34" charset="0"/>
      <p:regular r:id="rId93"/>
      <p:bold r:id="rId94"/>
      <p:italic r:id="rId95"/>
      <p:boldItalic r:id="rId96"/>
    </p:embeddedFont>
    <p:embeddedFont>
      <p:font typeface="Source Sans Pro Bold" panose="020B0604020202020204" charset="0"/>
      <p:regular r:id="rId97"/>
    </p:embeddedFont>
    <p:embeddedFont>
      <p:font typeface="Source Sans Pro Italics" panose="020B0604020202020204" charset="0"/>
      <p:regular r:id="rId98"/>
    </p:embeddedFont>
    <p:embeddedFont>
      <p:font typeface="Source Sans Pro Light" panose="020B0403030403020204" pitchFamily="34" charset="0"/>
      <p:regular r:id="rId99"/>
      <p:italic r:id="rId100"/>
    </p:embeddedFont>
    <p:embeddedFont>
      <p:font typeface="TT Commons Pro Bold" panose="020B0604020202020204" charset="0"/>
      <p:regular r:id="rId10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6722" autoAdjust="0"/>
  </p:normalViewPr>
  <p:slideViewPr>
    <p:cSldViewPr>
      <p:cViewPr varScale="1">
        <p:scale>
          <a:sx n="64" d="100"/>
          <a:sy n="64" d="100"/>
        </p:scale>
        <p:origin x="113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7.fntdata"/><Relationship Id="rId89" Type="http://schemas.openxmlformats.org/officeDocument/2006/relationships/font" Target="fonts/font1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font" Target="fonts/font13.fntdata"/><Relationship Id="rId95" Type="http://schemas.openxmlformats.org/officeDocument/2006/relationships/font" Target="fonts/font18.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3.fntdata"/><Relationship Id="rId85" Type="http://schemas.openxmlformats.org/officeDocument/2006/relationships/font" Target="fonts/font8.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6.fntdata"/><Relationship Id="rId88" Type="http://schemas.openxmlformats.org/officeDocument/2006/relationships/font" Target="fonts/font11.fntdata"/><Relationship Id="rId91" Type="http://schemas.openxmlformats.org/officeDocument/2006/relationships/font" Target="fonts/font14.fntdata"/><Relationship Id="rId96"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94" Type="http://schemas.openxmlformats.org/officeDocument/2006/relationships/font" Target="fonts/font17.fntdata"/><Relationship Id="rId99" Type="http://schemas.openxmlformats.org/officeDocument/2006/relationships/font" Target="fonts/font22.fntdata"/><Relationship Id="rId101"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20.fntdata"/><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0.fntdata"/><Relationship Id="rId61" Type="http://schemas.openxmlformats.org/officeDocument/2006/relationships/slide" Target="slides/slide60.xml"/><Relationship Id="rId82"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notesMaster" Target="notesMasters/notesMaster1.xml"/><Relationship Id="rId100" Type="http://schemas.openxmlformats.org/officeDocument/2006/relationships/font" Target="fonts/font23.fntdata"/><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6.fntdata"/><Relationship Id="rId98" Type="http://schemas.openxmlformats.org/officeDocument/2006/relationships/font" Target="fonts/font2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3A269-ADC5-4C96-A18F-6B47493E02E7}" type="datetimeFigureOut">
              <a:rPr lang="nl-NL" smtClean="0"/>
              <a:t>26-10-2023</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31CE28-DC49-466D-A53E-F236F444412E}" type="slidenum">
              <a:rPr lang="nl-NL" smtClean="0"/>
              <a:t>‹nr.›</a:t>
            </a:fld>
            <a:endParaRPr lang="nl-NL"/>
          </a:p>
        </p:txBody>
      </p:sp>
    </p:spTree>
    <p:extLst>
      <p:ext uri="{BB962C8B-B14F-4D97-AF65-F5344CB8AC3E}">
        <p14:creationId xmlns:p14="http://schemas.microsoft.com/office/powerpoint/2010/main" val="878237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iwpJJJW9Dh4" TargetMode="External"/><Relationship Id="rId7" Type="http://schemas.openxmlformats.org/officeDocument/2006/relationships/hyperlink" Target="https://www.rechtopnee.nl/" TargetMode="External"/><Relationship Id="rId2" Type="http://schemas.openxmlformats.org/officeDocument/2006/relationships/slide" Target="../slides/slide54.xml"/><Relationship Id="rId1" Type="http://schemas.openxmlformats.org/officeDocument/2006/relationships/notesMaster" Target="../notesMasters/notesMaster1.xml"/><Relationship Id="rId6" Type="http://schemas.openxmlformats.org/officeDocument/2006/relationships/hyperlink" Target="https://www.youtube.com/watch?v=HajIRUy_3vQ" TargetMode="External"/><Relationship Id="rId5" Type="http://schemas.openxmlformats.org/officeDocument/2006/relationships/hyperlink" Target="https://www.youtube.com/watch?v=99ycNvdrcq0" TargetMode="External"/><Relationship Id="rId4" Type="http://schemas.openxmlformats.org/officeDocument/2006/relationships/hyperlink" Target="https://www.youtube.com/watch?v=xCUkqJAOkng"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hTwTlXQKyKI"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Klopt</a:t>
            </a:r>
            <a:r>
              <a:rPr lang="en-GB" dirty="0"/>
              <a:t> het </a:t>
            </a:r>
            <a:r>
              <a:rPr lang="en-GB" dirty="0" err="1"/>
              <a:t>dat</a:t>
            </a:r>
            <a:r>
              <a:rPr lang="en-GB" dirty="0"/>
              <a:t> er </a:t>
            </a:r>
            <a:r>
              <a:rPr lang="en-GB" dirty="0" err="1"/>
              <a:t>niet</a:t>
            </a:r>
            <a:r>
              <a:rPr lang="en-GB" dirty="0"/>
              <a:t> </a:t>
            </a:r>
            <a:r>
              <a:rPr lang="en-GB" dirty="0" err="1"/>
              <a:t>wordt</a:t>
            </a:r>
            <a:r>
              <a:rPr lang="en-GB" dirty="0"/>
              <a:t> </a:t>
            </a:r>
            <a:r>
              <a:rPr lang="en-GB" dirty="0" err="1"/>
              <a:t>teruggekoppeld</a:t>
            </a:r>
            <a:r>
              <a:rPr lang="en-GB" dirty="0"/>
              <a:t> </a:t>
            </a:r>
            <a:r>
              <a:rPr lang="en-GB" dirty="0" err="1"/>
              <a:t>naar</a:t>
            </a:r>
            <a:r>
              <a:rPr lang="en-GB" dirty="0"/>
              <a:t> de quiz in les 1? </a:t>
            </a:r>
            <a:r>
              <a:rPr lang="en-GB" dirty="0" err="1"/>
              <a:t>Dit</a:t>
            </a:r>
            <a:r>
              <a:rPr lang="en-GB" dirty="0"/>
              <a:t> </a:t>
            </a:r>
            <a:r>
              <a:rPr lang="en-GB" dirty="0" err="1"/>
              <a:t>gebeurt</a:t>
            </a:r>
            <a:r>
              <a:rPr lang="en-GB" dirty="0"/>
              <a:t> </a:t>
            </a:r>
            <a:r>
              <a:rPr lang="en-GB" dirty="0" err="1"/>
              <a:t>wel</a:t>
            </a:r>
            <a:r>
              <a:rPr lang="en-GB" dirty="0"/>
              <a:t> </a:t>
            </a:r>
            <a:r>
              <a:rPr lang="en-GB" dirty="0" err="1"/>
              <a:t>bij</a:t>
            </a:r>
            <a:r>
              <a:rPr lang="en-GB" dirty="0"/>
              <a:t> PO en VO.</a:t>
            </a:r>
            <a:endParaRPr lang="nl-NL" dirty="0"/>
          </a:p>
        </p:txBody>
      </p:sp>
      <p:sp>
        <p:nvSpPr>
          <p:cNvPr id="4" name="Slide Number Placeholder 3"/>
          <p:cNvSpPr>
            <a:spLocks noGrp="1"/>
          </p:cNvSpPr>
          <p:nvPr>
            <p:ph type="sldNum" sz="quarter" idx="5"/>
          </p:nvPr>
        </p:nvSpPr>
        <p:spPr/>
        <p:txBody>
          <a:bodyPr/>
          <a:lstStyle/>
          <a:p>
            <a:fld id="{AD31CE28-DC49-466D-A53E-F236F444412E}" type="slidenum">
              <a:rPr lang="nl-NL" smtClean="0"/>
              <a:t>5</a:t>
            </a:fld>
            <a:endParaRPr lang="nl-NL"/>
          </a:p>
        </p:txBody>
      </p:sp>
    </p:spTree>
    <p:extLst>
      <p:ext uri="{BB962C8B-B14F-4D97-AF65-F5344CB8AC3E}">
        <p14:creationId xmlns:p14="http://schemas.microsoft.com/office/powerpoint/2010/main" val="2746694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Source Sans Pro"/>
              </a:rPr>
              <a:t>wat </a:t>
            </a:r>
            <a:r>
              <a:rPr lang="en-US" sz="1200" dirty="0" err="1">
                <a:solidFill>
                  <a:srgbClr val="000000"/>
                </a:solidFill>
                <a:latin typeface="Source Sans Pro"/>
              </a:rPr>
              <a:t>binnen</a:t>
            </a:r>
            <a:r>
              <a:rPr lang="en-US" sz="1200" dirty="0">
                <a:solidFill>
                  <a:srgbClr val="000000"/>
                </a:solidFill>
                <a:latin typeface="Source Sans Pro"/>
              </a:rPr>
              <a:t> (</a:t>
            </a:r>
            <a:r>
              <a:rPr lang="en-US" sz="1200" dirty="0" err="1">
                <a:solidFill>
                  <a:srgbClr val="000000"/>
                </a:solidFill>
                <a:latin typeface="Source Sans Pro"/>
              </a:rPr>
              <a:t>keuze</a:t>
            </a:r>
            <a:r>
              <a:rPr lang="en-US" sz="1200" dirty="0">
                <a:solidFill>
                  <a:srgbClr val="000000"/>
                </a:solidFill>
                <a:latin typeface="Source Sans Pro"/>
              </a:rPr>
              <a:t>)</a:t>
            </a:r>
            <a:r>
              <a:rPr lang="en-US" sz="1200" dirty="0" err="1">
                <a:solidFill>
                  <a:srgbClr val="000000"/>
                </a:solidFill>
                <a:latin typeface="Source Sans Pro"/>
              </a:rPr>
              <a:t>vrijheid</a:t>
            </a:r>
            <a:r>
              <a:rPr lang="en-US" sz="1200" dirty="0">
                <a:solidFill>
                  <a:srgbClr val="000000"/>
                </a:solidFill>
                <a:latin typeface="Source Sans Pro"/>
              </a:rPr>
              <a:t> </a:t>
            </a:r>
            <a:r>
              <a:rPr lang="en-US" sz="1200" dirty="0" err="1">
                <a:solidFill>
                  <a:srgbClr val="000000"/>
                </a:solidFill>
                <a:latin typeface="Source Sans Pro"/>
              </a:rPr>
              <a:t>en</a:t>
            </a:r>
            <a:r>
              <a:rPr lang="en-US" sz="1200" dirty="0">
                <a:solidFill>
                  <a:srgbClr val="000000"/>
                </a:solidFill>
                <a:latin typeface="Source Sans Pro"/>
              </a:rPr>
              <a:t> regels </a:t>
            </a:r>
            <a:r>
              <a:rPr lang="en-US" sz="1200" dirty="0" err="1">
                <a:solidFill>
                  <a:srgbClr val="000000"/>
                </a:solidFill>
                <a:latin typeface="Source Sans Pro"/>
              </a:rPr>
              <a:t>hierin</a:t>
            </a:r>
            <a:r>
              <a:rPr lang="en-US" sz="1200" dirty="0">
                <a:solidFill>
                  <a:srgbClr val="000000"/>
                </a:solidFill>
                <a:latin typeface="Source Sans Pro"/>
              </a:rPr>
              <a:t>: </a:t>
            </a:r>
            <a:r>
              <a:rPr lang="en-US" sz="1200" dirty="0" err="1">
                <a:solidFill>
                  <a:srgbClr val="000000"/>
                </a:solidFill>
                <a:latin typeface="Source Sans Pro"/>
              </a:rPr>
              <a:t>logisch</a:t>
            </a:r>
            <a:r>
              <a:rPr lang="en-US" sz="1200" dirty="0">
                <a:solidFill>
                  <a:srgbClr val="000000"/>
                </a:solidFill>
                <a:latin typeface="Source Sans Pro"/>
              </a:rPr>
              <a:t> </a:t>
            </a:r>
            <a:r>
              <a:rPr lang="en-US" sz="1200" dirty="0" err="1">
                <a:solidFill>
                  <a:srgbClr val="000000"/>
                </a:solidFill>
                <a:latin typeface="Source Sans Pro"/>
              </a:rPr>
              <a:t>en</a:t>
            </a:r>
            <a:r>
              <a:rPr lang="en-US" sz="1200" dirty="0">
                <a:solidFill>
                  <a:srgbClr val="000000"/>
                </a:solidFill>
                <a:latin typeface="Source Sans Pro"/>
              </a:rPr>
              <a:t> </a:t>
            </a:r>
            <a:r>
              <a:rPr lang="en-US" sz="1200" dirty="0" err="1">
                <a:solidFill>
                  <a:srgbClr val="000000"/>
                </a:solidFill>
                <a:latin typeface="Source Sans Pro"/>
              </a:rPr>
              <a:t>normaal</a:t>
            </a:r>
            <a:r>
              <a:rPr lang="en-US" sz="1200" dirty="0">
                <a:solidFill>
                  <a:srgbClr val="000000"/>
                </a:solidFill>
                <a:latin typeface="Source Sans Pro"/>
              </a:rPr>
              <a:t> is, wat </a:t>
            </a:r>
            <a:r>
              <a:rPr lang="en-US" sz="1200" dirty="0" err="1">
                <a:solidFill>
                  <a:srgbClr val="000000"/>
                </a:solidFill>
                <a:latin typeface="Source Sans Pro"/>
              </a:rPr>
              <a:t>anders</a:t>
            </a:r>
            <a:r>
              <a:rPr lang="en-US" sz="1200" dirty="0">
                <a:solidFill>
                  <a:srgbClr val="000000"/>
                </a:solidFill>
                <a:latin typeface="Source Sans Pro"/>
              </a:rPr>
              <a:t> is dan je </a:t>
            </a:r>
            <a:r>
              <a:rPr lang="en-US" sz="1200" dirty="0" err="1">
                <a:solidFill>
                  <a:srgbClr val="000000"/>
                </a:solidFill>
                <a:latin typeface="Source Sans Pro"/>
              </a:rPr>
              <a:t>kent</a:t>
            </a:r>
            <a:r>
              <a:rPr lang="en-US" sz="1200" dirty="0">
                <a:solidFill>
                  <a:srgbClr val="000000"/>
                </a:solidFill>
                <a:latin typeface="Source Sans Pro"/>
              </a:rPr>
              <a:t> maar </a:t>
            </a:r>
            <a:r>
              <a:rPr lang="en-US" sz="1200" dirty="0" err="1">
                <a:solidFill>
                  <a:srgbClr val="000000"/>
                </a:solidFill>
                <a:latin typeface="Source Sans Pro"/>
              </a:rPr>
              <a:t>wel</a:t>
            </a:r>
            <a:r>
              <a:rPr lang="en-US" sz="1200" dirty="0">
                <a:solidFill>
                  <a:srgbClr val="000000"/>
                </a:solidFill>
                <a:latin typeface="Source Sans Pro"/>
              </a:rPr>
              <a:t> </a:t>
            </a:r>
            <a:r>
              <a:rPr lang="en-US" sz="1200" dirty="0" err="1">
                <a:solidFill>
                  <a:srgbClr val="000000"/>
                </a:solidFill>
                <a:latin typeface="Source Sans Pro"/>
              </a:rPr>
              <a:t>oké</a:t>
            </a:r>
            <a:r>
              <a:rPr lang="en-US" sz="1200" dirty="0">
                <a:solidFill>
                  <a:srgbClr val="000000"/>
                </a:solidFill>
                <a:latin typeface="Source Sans Pro"/>
              </a:rPr>
              <a:t>, </a:t>
            </a:r>
            <a:r>
              <a:rPr lang="en-US" sz="1200" dirty="0" err="1">
                <a:solidFill>
                  <a:srgbClr val="000000"/>
                </a:solidFill>
                <a:latin typeface="Source Sans Pro"/>
              </a:rPr>
              <a:t>en</a:t>
            </a:r>
            <a:r>
              <a:rPr lang="en-US" sz="1200" dirty="0">
                <a:solidFill>
                  <a:srgbClr val="000000"/>
                </a:solidFill>
                <a:latin typeface="Source Sans Pro"/>
              </a:rPr>
              <a:t> wat </a:t>
            </a:r>
            <a:r>
              <a:rPr lang="en-US" sz="1200" dirty="0" err="1">
                <a:solidFill>
                  <a:srgbClr val="000000"/>
                </a:solidFill>
                <a:latin typeface="Source Sans Pro"/>
              </a:rPr>
              <a:t>schadelijk</a:t>
            </a:r>
            <a:r>
              <a:rPr lang="en-US" sz="1200" dirty="0">
                <a:solidFill>
                  <a:srgbClr val="000000"/>
                </a:solidFill>
                <a:latin typeface="Source Sans Pro"/>
              </a:rPr>
              <a:t> is </a:t>
            </a:r>
            <a:r>
              <a:rPr lang="en-US" sz="1200" dirty="0" err="1">
                <a:solidFill>
                  <a:srgbClr val="000000"/>
                </a:solidFill>
                <a:latin typeface="Source Sans Pro"/>
              </a:rPr>
              <a:t>en</a:t>
            </a:r>
            <a:r>
              <a:rPr lang="en-US" sz="1200" dirty="0">
                <a:solidFill>
                  <a:srgbClr val="000000"/>
                </a:solidFill>
                <a:latin typeface="Source Sans Pro"/>
              </a:rPr>
              <a:t> mag </a:t>
            </a:r>
            <a:r>
              <a:rPr lang="en-US" sz="1200" dirty="0" err="1">
                <a:solidFill>
                  <a:srgbClr val="000000"/>
                </a:solidFill>
                <a:latin typeface="Source Sans Pro"/>
              </a:rPr>
              <a:t>niet</a:t>
            </a:r>
            <a:r>
              <a:rPr lang="en-US" sz="1200" dirty="0">
                <a:solidFill>
                  <a:srgbClr val="000000"/>
                </a:solidFill>
                <a:latin typeface="Source Sans Pro"/>
              </a:rPr>
              <a:t> </a:t>
            </a:r>
            <a:r>
              <a:rPr lang="en-US" sz="1200" dirty="0" err="1">
                <a:solidFill>
                  <a:srgbClr val="000000"/>
                </a:solidFill>
                <a:latin typeface="Source Sans Pro"/>
              </a:rPr>
              <a:t>volgens</a:t>
            </a:r>
            <a:r>
              <a:rPr lang="en-US" sz="1200" dirty="0">
                <a:solidFill>
                  <a:srgbClr val="000000"/>
                </a:solidFill>
                <a:latin typeface="Source Sans Pro"/>
              </a:rPr>
              <a:t> de </a:t>
            </a:r>
            <a:r>
              <a:rPr lang="en-US" sz="1200" dirty="0" err="1">
                <a:solidFill>
                  <a:srgbClr val="000000"/>
                </a:solidFill>
                <a:latin typeface="Source Sans Pro"/>
              </a:rPr>
              <a:t>Nederlandse</a:t>
            </a:r>
            <a:r>
              <a:rPr lang="en-US" sz="1200" dirty="0">
                <a:solidFill>
                  <a:srgbClr val="000000"/>
                </a:solidFill>
                <a:latin typeface="Source Sans Pro"/>
              </a:rPr>
              <a:t> wet.</a:t>
            </a:r>
          </a:p>
          <a:p>
            <a:endParaRPr lang="nl-NL" dirty="0"/>
          </a:p>
          <a:p>
            <a:r>
              <a:rPr lang="nl-NL" dirty="0"/>
              <a:t>Dubbele punt hoort hier volgensmij niet. </a:t>
            </a:r>
          </a:p>
          <a:p>
            <a:r>
              <a:rPr lang="nl-NL" dirty="0"/>
              <a:t>‘en niet mag volgens de Nederlandse wet’ ipv ‘en mag niet’</a:t>
            </a:r>
          </a:p>
        </p:txBody>
      </p:sp>
      <p:sp>
        <p:nvSpPr>
          <p:cNvPr id="4" name="Slide Number Placeholder 3"/>
          <p:cNvSpPr>
            <a:spLocks noGrp="1"/>
          </p:cNvSpPr>
          <p:nvPr>
            <p:ph type="sldNum" sz="quarter" idx="5"/>
          </p:nvPr>
        </p:nvSpPr>
        <p:spPr/>
        <p:txBody>
          <a:bodyPr/>
          <a:lstStyle/>
          <a:p>
            <a:fld id="{AD31CE28-DC49-466D-A53E-F236F444412E}" type="slidenum">
              <a:rPr lang="nl-NL" smtClean="0"/>
              <a:t>47</a:t>
            </a:fld>
            <a:endParaRPr lang="nl-NL"/>
          </a:p>
        </p:txBody>
      </p:sp>
    </p:spTree>
    <p:extLst>
      <p:ext uri="{BB962C8B-B14F-4D97-AF65-F5344CB8AC3E}">
        <p14:creationId xmlns:p14="http://schemas.microsoft.com/office/powerpoint/2010/main" val="4058501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r>
              <a:rPr lang="en-US" sz="1200" dirty="0">
                <a:solidFill>
                  <a:srgbClr val="000000"/>
                </a:solidFill>
                <a:latin typeface="Source Sans Pro"/>
              </a:rPr>
              <a:t>Hun </a:t>
            </a:r>
            <a:r>
              <a:rPr lang="en-US" sz="1200" dirty="0" err="1">
                <a:solidFill>
                  <a:srgbClr val="000000"/>
                </a:solidFill>
                <a:latin typeface="Source Sans Pro"/>
              </a:rPr>
              <a:t>familie</a:t>
            </a:r>
            <a:r>
              <a:rPr lang="en-US" sz="1200" dirty="0">
                <a:solidFill>
                  <a:srgbClr val="000000"/>
                </a:solidFill>
                <a:latin typeface="Source Sans Pro"/>
              </a:rPr>
              <a:t> </a:t>
            </a:r>
            <a:r>
              <a:rPr lang="en-US" sz="1200" dirty="0" err="1">
                <a:solidFill>
                  <a:srgbClr val="000000"/>
                </a:solidFill>
                <a:latin typeface="Source Sans Pro"/>
              </a:rPr>
              <a:t>en</a:t>
            </a:r>
            <a:r>
              <a:rPr lang="en-US" sz="1200" dirty="0">
                <a:solidFill>
                  <a:srgbClr val="000000"/>
                </a:solidFill>
                <a:latin typeface="Source Sans Pro"/>
              </a:rPr>
              <a:t> </a:t>
            </a:r>
            <a:r>
              <a:rPr lang="en-US" sz="1200" dirty="0" err="1">
                <a:solidFill>
                  <a:srgbClr val="000000"/>
                </a:solidFill>
                <a:latin typeface="Source Sans Pro"/>
              </a:rPr>
              <a:t>omgeving</a:t>
            </a:r>
            <a:r>
              <a:rPr lang="en-US" sz="1200" dirty="0">
                <a:solidFill>
                  <a:srgbClr val="000000"/>
                </a:solidFill>
                <a:latin typeface="Source Sans Pro"/>
              </a:rPr>
              <a:t> </a:t>
            </a:r>
            <a:r>
              <a:rPr lang="en-US" sz="1200" dirty="0" err="1">
                <a:solidFill>
                  <a:srgbClr val="000000"/>
                </a:solidFill>
                <a:latin typeface="Source Sans Pro"/>
              </a:rPr>
              <a:t>vonden</a:t>
            </a:r>
            <a:r>
              <a:rPr lang="en-US" sz="1200" dirty="0">
                <a:solidFill>
                  <a:srgbClr val="000000"/>
                </a:solidFill>
                <a:latin typeface="Source Sans Pro"/>
              </a:rPr>
              <a:t> </a:t>
            </a:r>
            <a:r>
              <a:rPr lang="en-US" sz="1200" dirty="0" err="1">
                <a:solidFill>
                  <a:srgbClr val="000000"/>
                </a:solidFill>
                <a:latin typeface="Source Sans Pro"/>
              </a:rPr>
              <a:t>dit</a:t>
            </a:r>
            <a:r>
              <a:rPr lang="en-US" sz="1200" dirty="0">
                <a:solidFill>
                  <a:srgbClr val="000000"/>
                </a:solidFill>
                <a:latin typeface="Source Sans Pro"/>
              </a:rPr>
              <a:t> </a:t>
            </a:r>
            <a:r>
              <a:rPr lang="en-US" sz="1200" dirty="0" err="1">
                <a:solidFill>
                  <a:srgbClr val="000000"/>
                </a:solidFill>
                <a:latin typeface="Source Sans Pro"/>
              </a:rPr>
              <a:t>niet</a:t>
            </a:r>
            <a:r>
              <a:rPr lang="en-US" sz="1200" dirty="0">
                <a:solidFill>
                  <a:srgbClr val="000000"/>
                </a:solidFill>
                <a:latin typeface="Source Sans Pro"/>
              </a:rPr>
              <a:t> </a:t>
            </a:r>
            <a:r>
              <a:rPr lang="en-US" sz="1200" dirty="0" err="1">
                <a:solidFill>
                  <a:srgbClr val="000000"/>
                </a:solidFill>
                <a:latin typeface="Source Sans Pro"/>
              </a:rPr>
              <a:t>goed</a:t>
            </a:r>
            <a:r>
              <a:rPr lang="en-US" sz="1200" dirty="0">
                <a:solidFill>
                  <a:srgbClr val="000000"/>
                </a:solidFill>
                <a:latin typeface="Source Sans Pro"/>
              </a:rPr>
              <a:t> </a:t>
            </a:r>
            <a:r>
              <a:rPr lang="en-US" sz="1200" dirty="0" err="1">
                <a:solidFill>
                  <a:srgbClr val="000000"/>
                </a:solidFill>
                <a:latin typeface="Source Sans Pro"/>
              </a:rPr>
              <a:t>en</a:t>
            </a:r>
            <a:r>
              <a:rPr lang="en-US" sz="1200" dirty="0">
                <a:solidFill>
                  <a:srgbClr val="000000"/>
                </a:solidFill>
                <a:latin typeface="Source Sans Pro"/>
              </a:rPr>
              <a:t> </a:t>
            </a:r>
            <a:r>
              <a:rPr lang="en-US" sz="1200" dirty="0" err="1">
                <a:solidFill>
                  <a:srgbClr val="000000"/>
                </a:solidFill>
                <a:latin typeface="Source Sans Pro"/>
              </a:rPr>
              <a:t>probeerde</a:t>
            </a:r>
            <a:r>
              <a:rPr lang="en-US" sz="1200" dirty="0">
                <a:solidFill>
                  <a:srgbClr val="000000"/>
                </a:solidFill>
                <a:latin typeface="Source Sans Pro"/>
              </a:rPr>
              <a:t> </a:t>
            </a:r>
            <a:r>
              <a:rPr lang="en-US" sz="1200" dirty="0" err="1">
                <a:solidFill>
                  <a:srgbClr val="000000"/>
                </a:solidFill>
                <a:latin typeface="Source Sans Pro"/>
              </a:rPr>
              <a:t>dit</a:t>
            </a:r>
            <a:r>
              <a:rPr lang="en-US" sz="1200" dirty="0">
                <a:solidFill>
                  <a:srgbClr val="000000"/>
                </a:solidFill>
                <a:latin typeface="Source Sans Pro"/>
              </a:rPr>
              <a:t> </a:t>
            </a:r>
            <a:r>
              <a:rPr lang="en-US" sz="1200" dirty="0" err="1">
                <a:solidFill>
                  <a:srgbClr val="000000"/>
                </a:solidFill>
                <a:latin typeface="Source Sans Pro"/>
              </a:rPr>
              <a:t>tegen</a:t>
            </a:r>
            <a:r>
              <a:rPr lang="en-US" sz="1200" dirty="0">
                <a:solidFill>
                  <a:srgbClr val="000000"/>
                </a:solidFill>
                <a:latin typeface="Source Sans Pro"/>
              </a:rPr>
              <a:t> </a:t>
            </a:r>
            <a:r>
              <a:rPr lang="en-US" sz="1200" dirty="0" err="1">
                <a:solidFill>
                  <a:srgbClr val="000000"/>
                </a:solidFill>
                <a:latin typeface="Source Sans Pro"/>
              </a:rPr>
              <a:t>te</a:t>
            </a:r>
            <a:r>
              <a:rPr lang="en-US" sz="1200" dirty="0">
                <a:solidFill>
                  <a:srgbClr val="000000"/>
                </a:solidFill>
                <a:latin typeface="Source Sans Pro"/>
              </a:rPr>
              <a:t> </a:t>
            </a:r>
            <a:r>
              <a:rPr lang="en-US" sz="1200" dirty="0" err="1">
                <a:solidFill>
                  <a:srgbClr val="000000"/>
                </a:solidFill>
                <a:latin typeface="Source Sans Pro"/>
              </a:rPr>
              <a:t>houden</a:t>
            </a:r>
            <a:r>
              <a:rPr lang="en-US" sz="1200" dirty="0">
                <a:solidFill>
                  <a:srgbClr val="000000"/>
                </a:solidFill>
                <a:latin typeface="Source Sans Pro"/>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Source Sans Pro"/>
              </a:rPr>
              <a:t>Kan </a:t>
            </a:r>
            <a:r>
              <a:rPr lang="en-US" sz="1200" dirty="0" err="1">
                <a:solidFill>
                  <a:srgbClr val="000000"/>
                </a:solidFill>
                <a:latin typeface="Source Sans Pro"/>
              </a:rPr>
              <a:t>hun</a:t>
            </a:r>
            <a:r>
              <a:rPr lang="en-US" sz="1200" dirty="0">
                <a:solidFill>
                  <a:srgbClr val="000000"/>
                </a:solidFill>
                <a:latin typeface="Source Sans Pro"/>
              </a:rPr>
              <a:t> </a:t>
            </a:r>
            <a:r>
              <a:rPr lang="en-US" sz="1200" dirty="0" err="1">
                <a:solidFill>
                  <a:srgbClr val="000000"/>
                </a:solidFill>
                <a:latin typeface="Source Sans Pro"/>
              </a:rPr>
              <a:t>hier</a:t>
            </a:r>
            <a:r>
              <a:rPr lang="en-US" sz="1200" dirty="0">
                <a:solidFill>
                  <a:srgbClr val="000000"/>
                </a:solidFill>
                <a:latin typeface="Source Sans Pro"/>
              </a:rPr>
              <a:t> </a:t>
            </a:r>
            <a:r>
              <a:rPr lang="en-US" sz="1200" dirty="0" err="1">
                <a:solidFill>
                  <a:srgbClr val="000000"/>
                </a:solidFill>
                <a:latin typeface="Source Sans Pro"/>
              </a:rPr>
              <a:t>wel</a:t>
            </a:r>
            <a:r>
              <a:rPr lang="en-US" sz="1200" dirty="0">
                <a:solidFill>
                  <a:srgbClr val="000000"/>
                </a:solidFill>
                <a:latin typeface="Source Sans Pro"/>
              </a:rPr>
              <a:t> het </a:t>
            </a:r>
            <a:r>
              <a:rPr lang="en-US" sz="1200" dirty="0" err="1">
                <a:solidFill>
                  <a:srgbClr val="000000"/>
                </a:solidFill>
                <a:latin typeface="Source Sans Pro"/>
              </a:rPr>
              <a:t>onderwerp</a:t>
            </a:r>
            <a:r>
              <a:rPr lang="en-US" sz="1200" dirty="0">
                <a:solidFill>
                  <a:srgbClr val="000000"/>
                </a:solidFill>
                <a:latin typeface="Source Sans Pro"/>
              </a:rPr>
              <a:t> </a:t>
            </a:r>
            <a:r>
              <a:rPr lang="en-US" sz="1200" dirty="0" err="1">
                <a:solidFill>
                  <a:srgbClr val="000000"/>
                </a:solidFill>
                <a:latin typeface="Source Sans Pro"/>
              </a:rPr>
              <a:t>zijn</a:t>
            </a:r>
            <a:r>
              <a:rPr lang="en-US" sz="1200" dirty="0">
                <a:solidFill>
                  <a:srgbClr val="000000"/>
                </a:solidFill>
                <a:latin typeface="Source Sans Pro"/>
              </a:rPr>
              <a:t>? En is het dan </a:t>
            </a:r>
            <a:r>
              <a:rPr lang="en-US" sz="1200" dirty="0" err="1">
                <a:solidFill>
                  <a:srgbClr val="000000"/>
                </a:solidFill>
                <a:latin typeface="Source Sans Pro"/>
              </a:rPr>
              <a:t>vond</a:t>
            </a:r>
            <a:r>
              <a:rPr lang="en-US" sz="1200" dirty="0">
                <a:solidFill>
                  <a:srgbClr val="000000"/>
                </a:solidFill>
                <a:latin typeface="Source Sans Pro"/>
              </a:rPr>
              <a:t> </a:t>
            </a:r>
            <a:r>
              <a:rPr lang="en-US" sz="1200" dirty="0" err="1">
                <a:solidFill>
                  <a:srgbClr val="000000"/>
                </a:solidFill>
                <a:latin typeface="Source Sans Pro"/>
              </a:rPr>
              <a:t>ipv</a:t>
            </a:r>
            <a:r>
              <a:rPr lang="en-US" sz="1200" dirty="0">
                <a:solidFill>
                  <a:srgbClr val="000000"/>
                </a:solidFill>
                <a:latin typeface="Source Sans Pro"/>
              </a:rPr>
              <a:t> </a:t>
            </a:r>
            <a:r>
              <a:rPr lang="en-US" sz="1200" dirty="0" err="1">
                <a:solidFill>
                  <a:srgbClr val="000000"/>
                </a:solidFill>
                <a:latin typeface="Source Sans Pro"/>
              </a:rPr>
              <a:t>bonden</a:t>
            </a:r>
            <a:r>
              <a:rPr lang="en-US" sz="1200" dirty="0">
                <a:solidFill>
                  <a:srgbClr val="000000"/>
                </a:solidFill>
                <a:latin typeface="Source Sans Pro"/>
              </a:rPr>
              <a:t>? </a:t>
            </a:r>
          </a:p>
        </p:txBody>
      </p:sp>
      <p:sp>
        <p:nvSpPr>
          <p:cNvPr id="4" name="Slide Number Placeholder 3"/>
          <p:cNvSpPr>
            <a:spLocks noGrp="1"/>
          </p:cNvSpPr>
          <p:nvPr>
            <p:ph type="sldNum" sz="quarter" idx="5"/>
          </p:nvPr>
        </p:nvSpPr>
        <p:spPr/>
        <p:txBody>
          <a:bodyPr/>
          <a:lstStyle/>
          <a:p>
            <a:fld id="{AD31CE28-DC49-466D-A53E-F236F444412E}" type="slidenum">
              <a:rPr lang="nl-NL" smtClean="0"/>
              <a:t>49</a:t>
            </a:fld>
            <a:endParaRPr lang="nl-NL"/>
          </a:p>
        </p:txBody>
      </p:sp>
    </p:spTree>
    <p:extLst>
      <p:ext uri="{BB962C8B-B14F-4D97-AF65-F5344CB8AC3E}">
        <p14:creationId xmlns:p14="http://schemas.microsoft.com/office/powerpoint/2010/main" val="280396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AD31CE28-DC49-466D-A53E-F236F444412E}" type="slidenum">
              <a:rPr lang="nl-NL" smtClean="0"/>
              <a:t>51</a:t>
            </a:fld>
            <a:endParaRPr lang="nl-NL"/>
          </a:p>
        </p:txBody>
      </p:sp>
    </p:spTree>
    <p:extLst>
      <p:ext uri="{BB962C8B-B14F-4D97-AF65-F5344CB8AC3E}">
        <p14:creationId xmlns:p14="http://schemas.microsoft.com/office/powerpoint/2010/main" val="1206195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Videolink 1: </a:t>
            </a:r>
            <a:r>
              <a:rPr lang="nl-NL" dirty="0">
                <a:hlinkClick r:id="rId3"/>
              </a:rPr>
              <a:t>Recht op Nee | Meisjesbesnijdenis – YouTube</a:t>
            </a:r>
            <a:endParaRPr lang="nl-NL" dirty="0"/>
          </a:p>
          <a:p>
            <a:r>
              <a:rPr lang="nl-NL" dirty="0"/>
              <a:t>Videolink 2: </a:t>
            </a:r>
            <a:r>
              <a:rPr lang="nl-NL" dirty="0">
                <a:hlinkClick r:id="rId4"/>
              </a:rPr>
              <a:t>Recht op Nee | Huwelijksdwang - YouTube</a:t>
            </a:r>
            <a:endParaRPr lang="nl-NL" dirty="0"/>
          </a:p>
          <a:p>
            <a:r>
              <a:rPr lang="nl-NL" dirty="0"/>
              <a:t>Videolink 3: </a:t>
            </a:r>
            <a:r>
              <a:rPr lang="nl-NL" dirty="0">
                <a:hlinkClick r:id="rId5"/>
              </a:rPr>
              <a:t>Recht op Nee | Eergerelateerd geweld - YouTube</a:t>
            </a:r>
            <a:endParaRPr lang="nl-NL" dirty="0"/>
          </a:p>
          <a:p>
            <a:r>
              <a:rPr lang="nl-NL" dirty="0"/>
              <a:t>Videolink 4: </a:t>
            </a:r>
            <a:r>
              <a:rPr lang="nl-NL" dirty="0">
                <a:hlinkClick r:id="rId6"/>
              </a:rPr>
              <a:t>Recht op Nee | Achterlating – YouTube</a:t>
            </a:r>
            <a:endParaRPr lang="nl-NL" dirty="0"/>
          </a:p>
          <a:p>
            <a:endParaRPr lang="nl-NL" dirty="0"/>
          </a:p>
          <a:p>
            <a:r>
              <a:rPr lang="nl-NL" dirty="0"/>
              <a:t>TEKST: </a:t>
            </a:r>
            <a:r>
              <a:rPr lang="nl-NL" sz="1200" dirty="0">
                <a:solidFill>
                  <a:srgbClr val="70AD47"/>
                </a:solidFill>
                <a:effectLst/>
                <a:latin typeface="Lucida Sans Unicode" panose="020B0602030504020204" pitchFamily="34" charset="0"/>
                <a:ea typeface="Calibri" panose="020F0502020204030204" pitchFamily="34" charset="0"/>
              </a:rPr>
              <a:t>De filmpjes zijn afkomstig uit de de campagne Recht op Nee: </a:t>
            </a:r>
            <a:r>
              <a:rPr lang="nl-NL" sz="1200"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hlinkClick r:id="rId7"/>
              </a:rPr>
              <a:t>Campagne | Recht op Nee</a:t>
            </a:r>
            <a:r>
              <a:rPr lang="nl-NL" sz="1200" u="sng"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a:t>
            </a:r>
            <a:r>
              <a:rPr lang="nl-NL" sz="1200"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 Dit is een bewustwordingscampagne die door middel van video’s/verhalen – verteld door jongeren – aandacht vragen voor verschillende vormen van schadelijke praktijken. </a:t>
            </a:r>
            <a:endParaRPr lang="nl-NL" dirty="0"/>
          </a:p>
          <a:p>
            <a:endParaRPr lang="nl-NL" dirty="0"/>
          </a:p>
        </p:txBody>
      </p:sp>
      <p:sp>
        <p:nvSpPr>
          <p:cNvPr id="4" name="Slide Number Placeholder 3"/>
          <p:cNvSpPr>
            <a:spLocks noGrp="1"/>
          </p:cNvSpPr>
          <p:nvPr>
            <p:ph type="sldNum" sz="quarter" idx="5"/>
          </p:nvPr>
        </p:nvSpPr>
        <p:spPr/>
        <p:txBody>
          <a:bodyPr/>
          <a:lstStyle/>
          <a:p>
            <a:fld id="{AD31CE28-DC49-466D-A53E-F236F444412E}" type="slidenum">
              <a:rPr lang="nl-NL" smtClean="0"/>
              <a:t>54</a:t>
            </a:fld>
            <a:endParaRPr lang="nl-NL"/>
          </a:p>
        </p:txBody>
      </p:sp>
    </p:spTree>
    <p:extLst>
      <p:ext uri="{BB962C8B-B14F-4D97-AF65-F5344CB8AC3E}">
        <p14:creationId xmlns:p14="http://schemas.microsoft.com/office/powerpoint/2010/main" val="209096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Link video: </a:t>
            </a:r>
            <a:r>
              <a:rPr lang="nl-NL" dirty="0">
                <a:hlinkClick r:id="rId3"/>
              </a:rPr>
              <a:t>Promovideo e-learning Schadelijke praktijken | Pharos, expertisecentrum gezondheidsverschillen – YouTube</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Source Sans Pro"/>
              </a:rPr>
              <a:t>*Het is </a:t>
            </a:r>
            <a:r>
              <a:rPr lang="en-US" sz="1200" dirty="0" err="1">
                <a:solidFill>
                  <a:srgbClr val="FFFFFF"/>
                </a:solidFill>
                <a:latin typeface="Source Sans Pro"/>
              </a:rPr>
              <a:t>een</a:t>
            </a:r>
            <a:r>
              <a:rPr lang="en-US" sz="1200" dirty="0">
                <a:solidFill>
                  <a:srgbClr val="FFFFFF"/>
                </a:solidFill>
                <a:latin typeface="Source Sans Pro"/>
              </a:rPr>
              <a:t> </a:t>
            </a:r>
            <a:r>
              <a:rPr lang="en-US" sz="1200" dirty="0" err="1">
                <a:solidFill>
                  <a:srgbClr val="FFFFFF"/>
                </a:solidFill>
                <a:latin typeface="Source Sans Pro"/>
              </a:rPr>
              <a:t>promovideo</a:t>
            </a:r>
            <a:r>
              <a:rPr lang="en-US" sz="1200" dirty="0">
                <a:solidFill>
                  <a:srgbClr val="FFFFFF"/>
                </a:solidFill>
                <a:latin typeface="Source Sans Pro"/>
              </a:rPr>
              <a:t> </a:t>
            </a:r>
            <a:r>
              <a:rPr lang="en-US" sz="1200" dirty="0" err="1">
                <a:solidFill>
                  <a:srgbClr val="FFFFFF"/>
                </a:solidFill>
                <a:latin typeface="Source Sans Pro"/>
              </a:rPr>
              <a:t>voor</a:t>
            </a:r>
            <a:r>
              <a:rPr lang="en-US" sz="1200" dirty="0">
                <a:solidFill>
                  <a:srgbClr val="FFFFFF"/>
                </a:solidFill>
                <a:latin typeface="Source Sans Pro"/>
              </a:rPr>
              <a:t> </a:t>
            </a:r>
            <a:r>
              <a:rPr lang="en-US" sz="1200" dirty="0" err="1">
                <a:solidFill>
                  <a:srgbClr val="FFFFFF"/>
                </a:solidFill>
                <a:latin typeface="Source Sans Pro"/>
              </a:rPr>
              <a:t>een</a:t>
            </a:r>
            <a:r>
              <a:rPr lang="en-US" sz="1200" dirty="0">
                <a:solidFill>
                  <a:srgbClr val="FFFFFF"/>
                </a:solidFill>
                <a:latin typeface="Source Sans Pro"/>
              </a:rPr>
              <a:t> e-learning over </a:t>
            </a:r>
            <a:r>
              <a:rPr lang="en-US" sz="1200" dirty="0" err="1">
                <a:solidFill>
                  <a:srgbClr val="FFFFFF"/>
                </a:solidFill>
                <a:latin typeface="Source Sans Pro"/>
              </a:rPr>
              <a:t>schadelijke</a:t>
            </a:r>
            <a:r>
              <a:rPr lang="en-US" sz="1200" dirty="0">
                <a:solidFill>
                  <a:srgbClr val="FFFFFF"/>
                </a:solidFill>
                <a:latin typeface="Source Sans Pro"/>
              </a:rPr>
              <a:t> </a:t>
            </a:r>
            <a:r>
              <a:rPr lang="en-US" sz="1200" dirty="0" err="1">
                <a:solidFill>
                  <a:srgbClr val="FFFFFF"/>
                </a:solidFill>
                <a:latin typeface="Source Sans Pro"/>
              </a:rPr>
              <a:t>praktijken</a:t>
            </a:r>
            <a:r>
              <a:rPr lang="en-US" sz="1200" dirty="0">
                <a:solidFill>
                  <a:srgbClr val="FFFFFF"/>
                </a:solidFill>
                <a:latin typeface="Source Sans Pro"/>
              </a:rPr>
              <a:t>. Het </a:t>
            </a:r>
            <a:r>
              <a:rPr lang="en-US" sz="1200" dirty="0" err="1">
                <a:solidFill>
                  <a:srgbClr val="FFFFFF"/>
                </a:solidFill>
                <a:latin typeface="Source Sans Pro"/>
              </a:rPr>
              <a:t>beeld</a:t>
            </a:r>
            <a:r>
              <a:rPr lang="en-US" sz="1200" dirty="0">
                <a:solidFill>
                  <a:srgbClr val="FFFFFF"/>
                </a:solidFill>
                <a:latin typeface="Source Sans Pro"/>
              </a:rPr>
              <a:t> is </a:t>
            </a:r>
            <a:r>
              <a:rPr lang="en-US" sz="1200" dirty="0" err="1">
                <a:solidFill>
                  <a:srgbClr val="FFFFFF"/>
                </a:solidFill>
                <a:latin typeface="Source Sans Pro"/>
              </a:rPr>
              <a:t>dus</a:t>
            </a:r>
            <a:r>
              <a:rPr lang="en-US" sz="1200" dirty="0">
                <a:solidFill>
                  <a:srgbClr val="FFFFFF"/>
                </a:solidFill>
                <a:latin typeface="Source Sans Pro"/>
              </a:rPr>
              <a:t> </a:t>
            </a:r>
            <a:r>
              <a:rPr lang="en-US" sz="1200" dirty="0" err="1">
                <a:solidFill>
                  <a:srgbClr val="FFFFFF"/>
                </a:solidFill>
                <a:latin typeface="Source Sans Pro"/>
              </a:rPr>
              <a:t>niet</a:t>
            </a:r>
            <a:r>
              <a:rPr lang="en-US" sz="1200" dirty="0">
                <a:solidFill>
                  <a:srgbClr val="FFFFFF"/>
                </a:solidFill>
                <a:latin typeface="Source Sans Pro"/>
              </a:rPr>
              <a:t> zo </a:t>
            </a:r>
            <a:r>
              <a:rPr lang="en-US" sz="1200" dirty="0" err="1">
                <a:solidFill>
                  <a:srgbClr val="FFFFFF"/>
                </a:solidFill>
                <a:latin typeface="Source Sans Pro"/>
              </a:rPr>
              <a:t>interessant</a:t>
            </a:r>
            <a:r>
              <a:rPr lang="en-US" sz="1200" dirty="0">
                <a:solidFill>
                  <a:srgbClr val="FFFFFF"/>
                </a:solidFill>
                <a:latin typeface="Source Sans Pro"/>
              </a:rPr>
              <a:t>, maar wat er </a:t>
            </a:r>
            <a:r>
              <a:rPr lang="en-US" sz="1200" dirty="0" err="1">
                <a:solidFill>
                  <a:srgbClr val="FFFFFF"/>
                </a:solidFill>
                <a:latin typeface="Source Sans Pro"/>
              </a:rPr>
              <a:t>gezegd</a:t>
            </a:r>
            <a:r>
              <a:rPr lang="en-US" sz="1200" dirty="0">
                <a:solidFill>
                  <a:srgbClr val="FFFFFF"/>
                </a:solidFill>
                <a:latin typeface="Source Sans Pro"/>
              </a:rPr>
              <a:t> </a:t>
            </a:r>
            <a:r>
              <a:rPr lang="en-US" sz="1200" dirty="0" err="1">
                <a:solidFill>
                  <a:srgbClr val="FFFFFF"/>
                </a:solidFill>
                <a:latin typeface="Source Sans Pro"/>
              </a:rPr>
              <a:t>wordt</a:t>
            </a:r>
            <a:r>
              <a:rPr lang="en-US" sz="1200" dirty="0">
                <a:solidFill>
                  <a:srgbClr val="FFFFFF"/>
                </a:solidFill>
                <a:latin typeface="Source Sans Pro"/>
              </a:rPr>
              <a:t> </a:t>
            </a:r>
            <a:r>
              <a:rPr lang="en-US" sz="1200" dirty="0" err="1">
                <a:solidFill>
                  <a:srgbClr val="FFFFFF"/>
                </a:solidFill>
                <a:latin typeface="Source Sans Pro"/>
              </a:rPr>
              <a:t>wel</a:t>
            </a:r>
            <a:r>
              <a:rPr lang="en-US" sz="1200" dirty="0">
                <a:solidFill>
                  <a:srgbClr val="FFFFFF"/>
                </a:solidFill>
                <a:latin typeface="Source Sans Pro"/>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p:txBody>
      </p:sp>
      <p:sp>
        <p:nvSpPr>
          <p:cNvPr id="4" name="Slide Number Placeholder 3"/>
          <p:cNvSpPr>
            <a:spLocks noGrp="1"/>
          </p:cNvSpPr>
          <p:nvPr>
            <p:ph type="sldNum" sz="quarter" idx="5"/>
          </p:nvPr>
        </p:nvSpPr>
        <p:spPr/>
        <p:txBody>
          <a:bodyPr/>
          <a:lstStyle/>
          <a:p>
            <a:fld id="{AD31CE28-DC49-466D-A53E-F236F444412E}" type="slidenum">
              <a:rPr lang="nl-NL" smtClean="0"/>
              <a:t>65</a:t>
            </a:fld>
            <a:endParaRPr lang="nl-NL"/>
          </a:p>
        </p:txBody>
      </p:sp>
    </p:spTree>
    <p:extLst>
      <p:ext uri="{BB962C8B-B14F-4D97-AF65-F5344CB8AC3E}">
        <p14:creationId xmlns:p14="http://schemas.microsoft.com/office/powerpoint/2010/main" val="4238651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AD31CE28-DC49-466D-A53E-F236F444412E}" type="slidenum">
              <a:rPr lang="nl-NL" smtClean="0"/>
              <a:t>67</a:t>
            </a:fld>
            <a:endParaRPr lang="nl-NL"/>
          </a:p>
        </p:txBody>
      </p:sp>
    </p:spTree>
    <p:extLst>
      <p:ext uri="{BB962C8B-B14F-4D97-AF65-F5344CB8AC3E}">
        <p14:creationId xmlns:p14="http://schemas.microsoft.com/office/powerpoint/2010/main" val="1488037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https://www.youtube.com/watch?v=njJ5Xjp9f1I&amp;ab_channel=Krachtbronnen</a:t>
            </a:r>
          </a:p>
        </p:txBody>
      </p:sp>
      <p:sp>
        <p:nvSpPr>
          <p:cNvPr id="4" name="Slide Number Placeholder 3"/>
          <p:cNvSpPr>
            <a:spLocks noGrp="1"/>
          </p:cNvSpPr>
          <p:nvPr>
            <p:ph type="sldNum" sz="quarter" idx="5"/>
          </p:nvPr>
        </p:nvSpPr>
        <p:spPr/>
        <p:txBody>
          <a:bodyPr/>
          <a:lstStyle/>
          <a:p>
            <a:fld id="{AD31CE28-DC49-466D-A53E-F236F444412E}" type="slidenum">
              <a:rPr lang="nl-NL" smtClean="0"/>
              <a:t>10</a:t>
            </a:fld>
            <a:endParaRPr lang="nl-NL"/>
          </a:p>
        </p:txBody>
      </p:sp>
    </p:spTree>
    <p:extLst>
      <p:ext uri="{BB962C8B-B14F-4D97-AF65-F5344CB8AC3E}">
        <p14:creationId xmlns:p14="http://schemas.microsoft.com/office/powerpoint/2010/main" val="3655448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https://www.youtube.com/watch?v=FgTpnBD4gKs&amp;ab_channel=Mr.T%27sHistory</a:t>
            </a:r>
          </a:p>
        </p:txBody>
      </p:sp>
      <p:sp>
        <p:nvSpPr>
          <p:cNvPr id="4" name="Slide Number Placeholder 3"/>
          <p:cNvSpPr>
            <a:spLocks noGrp="1"/>
          </p:cNvSpPr>
          <p:nvPr>
            <p:ph type="sldNum" sz="quarter" idx="5"/>
          </p:nvPr>
        </p:nvSpPr>
        <p:spPr/>
        <p:txBody>
          <a:bodyPr/>
          <a:lstStyle/>
          <a:p>
            <a:fld id="{AD31CE28-DC49-466D-A53E-F236F444412E}" type="slidenum">
              <a:rPr lang="nl-NL" smtClean="0"/>
              <a:t>16</a:t>
            </a:fld>
            <a:endParaRPr lang="nl-NL"/>
          </a:p>
        </p:txBody>
      </p:sp>
    </p:spTree>
    <p:extLst>
      <p:ext uri="{BB962C8B-B14F-4D97-AF65-F5344CB8AC3E}">
        <p14:creationId xmlns:p14="http://schemas.microsoft.com/office/powerpoint/2010/main" val="622874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https://www.youtube.com/watch?v=9ce6d8D9OtA&amp;ab_channel=HetKlokhuis</a:t>
            </a:r>
          </a:p>
        </p:txBody>
      </p:sp>
      <p:sp>
        <p:nvSpPr>
          <p:cNvPr id="4" name="Slide Number Placeholder 3"/>
          <p:cNvSpPr>
            <a:spLocks noGrp="1"/>
          </p:cNvSpPr>
          <p:nvPr>
            <p:ph type="sldNum" sz="quarter" idx="5"/>
          </p:nvPr>
        </p:nvSpPr>
        <p:spPr/>
        <p:txBody>
          <a:bodyPr/>
          <a:lstStyle/>
          <a:p>
            <a:fld id="{AD31CE28-DC49-466D-A53E-F236F444412E}" type="slidenum">
              <a:rPr lang="nl-NL" smtClean="0"/>
              <a:t>18</a:t>
            </a:fld>
            <a:endParaRPr lang="nl-NL"/>
          </a:p>
        </p:txBody>
      </p:sp>
    </p:spTree>
    <p:extLst>
      <p:ext uri="{BB962C8B-B14F-4D97-AF65-F5344CB8AC3E}">
        <p14:creationId xmlns:p14="http://schemas.microsoft.com/office/powerpoint/2010/main" val="505468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https://www.youtube.com/watch?v=UhhAx4jpgLY&amp;t=51s&amp;ab_channel=Mr.Chadd%3ADirectuitlegvooriedervak</a:t>
            </a:r>
          </a:p>
        </p:txBody>
      </p:sp>
      <p:sp>
        <p:nvSpPr>
          <p:cNvPr id="4" name="Slide Number Placeholder 3"/>
          <p:cNvSpPr>
            <a:spLocks noGrp="1"/>
          </p:cNvSpPr>
          <p:nvPr>
            <p:ph type="sldNum" sz="quarter" idx="5"/>
          </p:nvPr>
        </p:nvSpPr>
        <p:spPr/>
        <p:txBody>
          <a:bodyPr/>
          <a:lstStyle/>
          <a:p>
            <a:fld id="{AD31CE28-DC49-466D-A53E-F236F444412E}" type="slidenum">
              <a:rPr lang="nl-NL" smtClean="0"/>
              <a:t>19</a:t>
            </a:fld>
            <a:endParaRPr lang="nl-NL"/>
          </a:p>
        </p:txBody>
      </p:sp>
    </p:spTree>
    <p:extLst>
      <p:ext uri="{BB962C8B-B14F-4D97-AF65-F5344CB8AC3E}">
        <p14:creationId xmlns:p14="http://schemas.microsoft.com/office/powerpoint/2010/main" val="3984136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Bij</a:t>
            </a:r>
            <a:r>
              <a:rPr lang="en-GB" dirty="0"/>
              <a:t> het </a:t>
            </a:r>
            <a:r>
              <a:rPr lang="en-GB" dirty="0" err="1"/>
              <a:t>tweede</a:t>
            </a:r>
            <a:r>
              <a:rPr lang="en-GB" dirty="0"/>
              <a:t> punt; ’</a:t>
            </a:r>
            <a:r>
              <a:rPr lang="en-GB" dirty="0" err="1"/>
              <a:t>Waarom</a:t>
            </a:r>
            <a:r>
              <a:rPr lang="en-GB" dirty="0"/>
              <a:t> ben je het </a:t>
            </a:r>
            <a:r>
              <a:rPr lang="en-GB" dirty="0" err="1"/>
              <a:t>hiermee</a:t>
            </a:r>
            <a:r>
              <a:rPr lang="en-GB" dirty="0"/>
              <a:t> </a:t>
            </a:r>
            <a:r>
              <a:rPr lang="en-GB" dirty="0" err="1"/>
              <a:t>eens</a:t>
            </a:r>
            <a:r>
              <a:rPr lang="en-GB" dirty="0"/>
              <a:t>’ maar het </a:t>
            </a:r>
            <a:r>
              <a:rPr lang="en-GB" dirty="0" err="1"/>
              <a:t>gaat</a:t>
            </a:r>
            <a:r>
              <a:rPr lang="en-GB" dirty="0"/>
              <a:t> over </a:t>
            </a:r>
            <a:r>
              <a:rPr lang="en-GB" dirty="0" err="1"/>
              <a:t>niet</a:t>
            </a:r>
            <a:r>
              <a:rPr lang="en-GB" dirty="0"/>
              <a:t> </a:t>
            </a:r>
            <a:r>
              <a:rPr lang="en-GB" dirty="0" err="1"/>
              <a:t>eens</a:t>
            </a:r>
            <a:r>
              <a:rPr lang="en-GB" dirty="0"/>
              <a:t> </a:t>
            </a:r>
            <a:r>
              <a:rPr lang="en-GB" dirty="0" err="1"/>
              <a:t>zijn</a:t>
            </a:r>
            <a:r>
              <a:rPr lang="en-GB" dirty="0"/>
              <a:t>. </a:t>
            </a:r>
            <a:endParaRPr lang="nl-NL" dirty="0"/>
          </a:p>
        </p:txBody>
      </p:sp>
      <p:sp>
        <p:nvSpPr>
          <p:cNvPr id="4" name="Slide Number Placeholder 3"/>
          <p:cNvSpPr>
            <a:spLocks noGrp="1"/>
          </p:cNvSpPr>
          <p:nvPr>
            <p:ph type="sldNum" sz="quarter" idx="5"/>
          </p:nvPr>
        </p:nvSpPr>
        <p:spPr/>
        <p:txBody>
          <a:bodyPr/>
          <a:lstStyle/>
          <a:p>
            <a:fld id="{AD31CE28-DC49-466D-A53E-F236F444412E}" type="slidenum">
              <a:rPr lang="nl-NL" smtClean="0"/>
              <a:t>38</a:t>
            </a:fld>
            <a:endParaRPr lang="nl-NL"/>
          </a:p>
        </p:txBody>
      </p:sp>
    </p:spTree>
    <p:extLst>
      <p:ext uri="{BB962C8B-B14F-4D97-AF65-F5344CB8AC3E}">
        <p14:creationId xmlns:p14="http://schemas.microsoft.com/office/powerpoint/2010/main" val="2763218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Source Sans Pro"/>
              </a:rPr>
              <a:t>1. </a:t>
            </a:r>
            <a:r>
              <a:rPr lang="en-US" sz="1200" dirty="0" err="1">
                <a:solidFill>
                  <a:srgbClr val="000000"/>
                </a:solidFill>
                <a:latin typeface="Source Sans Pro"/>
              </a:rPr>
              <a:t>Welke</a:t>
            </a:r>
            <a:r>
              <a:rPr lang="en-US" sz="1200" dirty="0">
                <a:solidFill>
                  <a:srgbClr val="000000"/>
                </a:solidFill>
                <a:latin typeface="Source Sans Pro"/>
              </a:rPr>
              <a:t> </a:t>
            </a:r>
            <a:r>
              <a:rPr lang="en-US" sz="1200" dirty="0" err="1">
                <a:solidFill>
                  <a:srgbClr val="000000"/>
                </a:solidFill>
                <a:latin typeface="Source Sans Pro"/>
              </a:rPr>
              <a:t>normen</a:t>
            </a:r>
            <a:r>
              <a:rPr lang="en-US" sz="1200" dirty="0">
                <a:solidFill>
                  <a:srgbClr val="000000"/>
                </a:solidFill>
                <a:latin typeface="Source Sans Pro"/>
              </a:rPr>
              <a:t> </a:t>
            </a:r>
            <a:r>
              <a:rPr lang="en-US" sz="1200" dirty="0" err="1">
                <a:solidFill>
                  <a:srgbClr val="000000"/>
                </a:solidFill>
                <a:latin typeface="Source Sans Pro"/>
              </a:rPr>
              <a:t>en</a:t>
            </a:r>
            <a:r>
              <a:rPr lang="en-US" sz="1200" dirty="0">
                <a:solidFill>
                  <a:srgbClr val="000000"/>
                </a:solidFill>
                <a:latin typeface="Source Sans Pro"/>
              </a:rPr>
              <a:t> </a:t>
            </a:r>
            <a:r>
              <a:rPr lang="en-US" sz="1200" dirty="0" err="1">
                <a:solidFill>
                  <a:srgbClr val="000000"/>
                </a:solidFill>
                <a:latin typeface="Source Sans Pro"/>
              </a:rPr>
              <a:t>waarden</a:t>
            </a:r>
            <a:r>
              <a:rPr lang="en-US" sz="1200" dirty="0">
                <a:solidFill>
                  <a:srgbClr val="000000"/>
                </a:solidFill>
                <a:latin typeface="Source Sans Pro"/>
              </a:rPr>
              <a:t> / </a:t>
            </a:r>
            <a:r>
              <a:rPr lang="en-US" sz="1200" dirty="0" err="1">
                <a:solidFill>
                  <a:srgbClr val="000000"/>
                </a:solidFill>
                <a:latin typeface="Source Sans Pro"/>
              </a:rPr>
              <a:t>dingen</a:t>
            </a:r>
            <a:r>
              <a:rPr lang="en-US" sz="1200" dirty="0">
                <a:solidFill>
                  <a:srgbClr val="000000"/>
                </a:solidFill>
                <a:latin typeface="Source Sans Pro"/>
              </a:rPr>
              <a:t> die </a:t>
            </a:r>
            <a:r>
              <a:rPr lang="en-US" sz="1200" dirty="0" err="1">
                <a:solidFill>
                  <a:srgbClr val="000000"/>
                </a:solidFill>
                <a:latin typeface="Source Sans Pro"/>
              </a:rPr>
              <a:t>jouw</a:t>
            </a:r>
            <a:r>
              <a:rPr lang="en-US" sz="1200" dirty="0">
                <a:solidFill>
                  <a:srgbClr val="000000"/>
                </a:solidFill>
                <a:latin typeface="Source Sans Pro"/>
              </a:rPr>
              <a:t> </a:t>
            </a:r>
            <a:r>
              <a:rPr lang="en-US" sz="1200" dirty="0" err="1">
                <a:solidFill>
                  <a:srgbClr val="000000"/>
                </a:solidFill>
                <a:latin typeface="Source Sans Pro"/>
              </a:rPr>
              <a:t>ouders</a:t>
            </a:r>
            <a:r>
              <a:rPr lang="en-US" sz="1200" dirty="0">
                <a:solidFill>
                  <a:srgbClr val="000000"/>
                </a:solidFill>
                <a:latin typeface="Source Sans Pro"/>
              </a:rPr>
              <a:t> / </a:t>
            </a:r>
            <a:r>
              <a:rPr lang="en-US" sz="1200" dirty="0" err="1">
                <a:solidFill>
                  <a:srgbClr val="000000"/>
                </a:solidFill>
                <a:latin typeface="Source Sans Pro"/>
              </a:rPr>
              <a:t>familie</a:t>
            </a:r>
            <a:r>
              <a:rPr lang="en-US" sz="1200" dirty="0">
                <a:solidFill>
                  <a:srgbClr val="000000"/>
                </a:solidFill>
                <a:latin typeface="Source Sans Pro"/>
              </a:rPr>
              <a:t> </a:t>
            </a:r>
            <a:r>
              <a:rPr lang="en-US" sz="1200" dirty="0" err="1">
                <a:solidFill>
                  <a:srgbClr val="000000"/>
                </a:solidFill>
                <a:latin typeface="Source Sans Pro"/>
              </a:rPr>
              <a:t>belangrijk</a:t>
            </a:r>
            <a:r>
              <a:rPr lang="en-US" sz="1200" dirty="0">
                <a:solidFill>
                  <a:srgbClr val="000000"/>
                </a:solidFill>
                <a:latin typeface="Source Sans Pro"/>
              </a:rPr>
              <a:t> </a:t>
            </a:r>
            <a:r>
              <a:rPr lang="en-US" sz="1200" dirty="0" err="1">
                <a:solidFill>
                  <a:srgbClr val="000000"/>
                </a:solidFill>
                <a:latin typeface="Source Sans Pro"/>
              </a:rPr>
              <a:t>vinden</a:t>
            </a:r>
            <a:r>
              <a:rPr lang="en-US" sz="1200" dirty="0">
                <a:solidFill>
                  <a:srgbClr val="000000"/>
                </a:solidFill>
                <a:latin typeface="Source Sans Pro"/>
              </a:rPr>
              <a:t> </a:t>
            </a:r>
            <a:r>
              <a:rPr lang="en-US" sz="1200" dirty="0" err="1">
                <a:solidFill>
                  <a:srgbClr val="000000"/>
                </a:solidFill>
                <a:latin typeface="Source Sans Pro"/>
              </a:rPr>
              <a:t>zien</a:t>
            </a:r>
            <a:r>
              <a:rPr lang="en-US" sz="1200" dirty="0">
                <a:solidFill>
                  <a:srgbClr val="000000"/>
                </a:solidFill>
                <a:latin typeface="Source Sans Pro"/>
              </a:rPr>
              <a:t> </a:t>
            </a:r>
            <a:r>
              <a:rPr lang="en-US" sz="1200" dirty="0" err="1">
                <a:solidFill>
                  <a:srgbClr val="000000"/>
                </a:solidFill>
                <a:latin typeface="Source Sans Pro"/>
              </a:rPr>
              <a:t>jullie</a:t>
            </a:r>
            <a:r>
              <a:rPr lang="en-US" sz="1200" dirty="0">
                <a:solidFill>
                  <a:srgbClr val="000000"/>
                </a:solidFill>
                <a:latin typeface="Source Sans Pro"/>
              </a:rPr>
              <a:t> </a:t>
            </a:r>
            <a:r>
              <a:rPr lang="en-US" sz="1200" dirty="0" err="1">
                <a:solidFill>
                  <a:srgbClr val="000000"/>
                </a:solidFill>
                <a:latin typeface="Source Sans Pro"/>
              </a:rPr>
              <a:t>terug</a:t>
            </a:r>
            <a:r>
              <a:rPr lang="en-US" sz="1200" dirty="0">
                <a:solidFill>
                  <a:srgbClr val="000000"/>
                </a:solidFill>
                <a:latin typeface="Source Sans Pro"/>
              </a:rPr>
              <a:t> in de regels die </a:t>
            </a:r>
            <a:r>
              <a:rPr lang="en-US" sz="1200" dirty="0" err="1">
                <a:solidFill>
                  <a:srgbClr val="000000"/>
                </a:solidFill>
                <a:latin typeface="Source Sans Pro"/>
              </a:rPr>
              <a:t>zij</a:t>
            </a:r>
            <a:r>
              <a:rPr lang="en-US" sz="1200" dirty="0">
                <a:solidFill>
                  <a:srgbClr val="000000"/>
                </a:solidFill>
                <a:latin typeface="Source Sans Pro"/>
              </a:rPr>
              <a:t> </a:t>
            </a:r>
            <a:r>
              <a:rPr lang="en-US" sz="1200" dirty="0" err="1">
                <a:solidFill>
                  <a:srgbClr val="000000"/>
                </a:solidFill>
                <a:latin typeface="Source Sans Pro"/>
              </a:rPr>
              <a:t>voor</a:t>
            </a:r>
            <a:r>
              <a:rPr lang="en-US" sz="1200" dirty="0">
                <a:solidFill>
                  <a:srgbClr val="000000"/>
                </a:solidFill>
                <a:latin typeface="Source Sans Pro"/>
              </a:rPr>
              <a:t> </a:t>
            </a:r>
            <a:r>
              <a:rPr lang="en-US" sz="1200" dirty="0" err="1">
                <a:solidFill>
                  <a:srgbClr val="000000"/>
                </a:solidFill>
                <a:latin typeface="Source Sans Pro"/>
              </a:rPr>
              <a:t>jullie</a:t>
            </a:r>
            <a:r>
              <a:rPr lang="en-US" sz="1200" dirty="0">
                <a:solidFill>
                  <a:srgbClr val="000000"/>
                </a:solidFill>
                <a:latin typeface="Source Sans Pro"/>
              </a:rPr>
              <a:t> </a:t>
            </a:r>
            <a:r>
              <a:rPr lang="en-US" sz="1200" dirty="0" err="1">
                <a:solidFill>
                  <a:srgbClr val="000000"/>
                </a:solidFill>
                <a:latin typeface="Source Sans Pro"/>
              </a:rPr>
              <a:t>hebben</a:t>
            </a:r>
            <a:r>
              <a:rPr lang="en-US" sz="1200" dirty="0">
                <a:solidFill>
                  <a:srgbClr val="000000"/>
                </a:solidFill>
                <a:latin typeface="Source Sans Pro"/>
              </a:rPr>
              <a:t> </a:t>
            </a:r>
            <a:r>
              <a:rPr lang="en-US" sz="1200" dirty="0" err="1">
                <a:solidFill>
                  <a:srgbClr val="000000"/>
                </a:solidFill>
                <a:latin typeface="Source Sans Pro"/>
              </a:rPr>
              <a:t>bedacht</a:t>
            </a:r>
            <a:r>
              <a:rPr lang="en-US" sz="1200" dirty="0">
                <a:solidFill>
                  <a:srgbClr val="000000"/>
                </a:solidFill>
                <a:latin typeface="Source Sans Pro"/>
              </a:rPr>
              <a:t>?</a:t>
            </a:r>
          </a:p>
          <a:p>
            <a:r>
              <a:rPr lang="nl-NL" dirty="0"/>
              <a:t> -&gt; ‘familie vinden’ klopt volgensmij niet in de zin</a:t>
            </a:r>
          </a:p>
        </p:txBody>
      </p:sp>
      <p:sp>
        <p:nvSpPr>
          <p:cNvPr id="4" name="Slide Number Placeholder 3"/>
          <p:cNvSpPr>
            <a:spLocks noGrp="1"/>
          </p:cNvSpPr>
          <p:nvPr>
            <p:ph type="sldNum" sz="quarter" idx="5"/>
          </p:nvPr>
        </p:nvSpPr>
        <p:spPr/>
        <p:txBody>
          <a:bodyPr/>
          <a:lstStyle/>
          <a:p>
            <a:fld id="{AD31CE28-DC49-466D-A53E-F236F444412E}" type="slidenum">
              <a:rPr lang="nl-NL" smtClean="0"/>
              <a:t>39</a:t>
            </a:fld>
            <a:endParaRPr lang="nl-NL"/>
          </a:p>
        </p:txBody>
      </p:sp>
    </p:spTree>
    <p:extLst>
      <p:ext uri="{BB962C8B-B14F-4D97-AF65-F5344CB8AC3E}">
        <p14:creationId xmlns:p14="http://schemas.microsoft.com/office/powerpoint/2010/main" val="2956804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Volgens</a:t>
            </a:r>
            <a:r>
              <a:rPr lang="en-GB" dirty="0"/>
              <a:t> </a:t>
            </a:r>
            <a:r>
              <a:rPr lang="en-GB" dirty="0" err="1"/>
              <a:t>jouw</a:t>
            </a:r>
            <a:r>
              <a:rPr lang="en-GB" dirty="0"/>
              <a:t> -&gt; </a:t>
            </a:r>
            <a:r>
              <a:rPr lang="en-GB" dirty="0" err="1"/>
              <a:t>volgens</a:t>
            </a:r>
            <a:r>
              <a:rPr lang="en-GB" dirty="0"/>
              <a:t> </a:t>
            </a:r>
            <a:r>
              <a:rPr lang="en-GB" dirty="0" err="1"/>
              <a:t>jou</a:t>
            </a:r>
            <a:endParaRPr lang="nl-NL" dirty="0"/>
          </a:p>
        </p:txBody>
      </p:sp>
      <p:sp>
        <p:nvSpPr>
          <p:cNvPr id="4" name="Slide Number Placeholder 3"/>
          <p:cNvSpPr>
            <a:spLocks noGrp="1"/>
          </p:cNvSpPr>
          <p:nvPr>
            <p:ph type="sldNum" sz="quarter" idx="5"/>
          </p:nvPr>
        </p:nvSpPr>
        <p:spPr/>
        <p:txBody>
          <a:bodyPr/>
          <a:lstStyle/>
          <a:p>
            <a:fld id="{AD31CE28-DC49-466D-A53E-F236F444412E}" type="slidenum">
              <a:rPr lang="nl-NL" smtClean="0"/>
              <a:t>40</a:t>
            </a:fld>
            <a:endParaRPr lang="nl-NL"/>
          </a:p>
        </p:txBody>
      </p:sp>
    </p:spTree>
    <p:extLst>
      <p:ext uri="{BB962C8B-B14F-4D97-AF65-F5344CB8AC3E}">
        <p14:creationId xmlns:p14="http://schemas.microsoft.com/office/powerpoint/2010/main" val="68808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Ik</a:t>
            </a:r>
            <a:r>
              <a:rPr lang="en-GB" dirty="0"/>
              <a:t> </a:t>
            </a:r>
            <a:r>
              <a:rPr lang="en-GB" dirty="0" err="1"/>
              <a:t>zou</a:t>
            </a:r>
            <a:r>
              <a:rPr lang="en-GB" dirty="0"/>
              <a:t> het </a:t>
            </a:r>
            <a:r>
              <a:rPr lang="en-GB" dirty="0" err="1"/>
              <a:t>woordje</a:t>
            </a:r>
            <a:r>
              <a:rPr lang="en-GB" dirty="0"/>
              <a:t> ‘</a:t>
            </a:r>
            <a:r>
              <a:rPr lang="en-GB" dirty="0" err="1"/>
              <a:t>zijn</a:t>
            </a:r>
            <a:r>
              <a:rPr lang="en-GB" dirty="0"/>
              <a:t>’ </a:t>
            </a:r>
            <a:r>
              <a:rPr lang="en-GB" dirty="0" err="1"/>
              <a:t>weglaten</a:t>
            </a:r>
            <a:r>
              <a:rPr lang="en-GB" dirty="0"/>
              <a:t>, dan </a:t>
            </a:r>
            <a:r>
              <a:rPr lang="en-GB" dirty="0" err="1"/>
              <a:t>hou</a:t>
            </a:r>
            <a:r>
              <a:rPr lang="en-GB" dirty="0"/>
              <a:t> je de zin wat </a:t>
            </a:r>
            <a:r>
              <a:rPr lang="en-GB" dirty="0" err="1"/>
              <a:t>neutraler</a:t>
            </a:r>
            <a:r>
              <a:rPr lang="en-GB" dirty="0"/>
              <a:t> qua gender</a:t>
            </a:r>
            <a:endParaRPr lang="nl-NL" dirty="0"/>
          </a:p>
        </p:txBody>
      </p:sp>
      <p:sp>
        <p:nvSpPr>
          <p:cNvPr id="4" name="Slide Number Placeholder 3"/>
          <p:cNvSpPr>
            <a:spLocks noGrp="1"/>
          </p:cNvSpPr>
          <p:nvPr>
            <p:ph type="sldNum" sz="quarter" idx="5"/>
          </p:nvPr>
        </p:nvSpPr>
        <p:spPr/>
        <p:txBody>
          <a:bodyPr/>
          <a:lstStyle/>
          <a:p>
            <a:fld id="{AD31CE28-DC49-466D-A53E-F236F444412E}" type="slidenum">
              <a:rPr lang="nl-NL" smtClean="0"/>
              <a:t>46</a:t>
            </a:fld>
            <a:endParaRPr lang="nl-NL"/>
          </a:p>
        </p:txBody>
      </p:sp>
    </p:spTree>
    <p:extLst>
      <p:ext uri="{BB962C8B-B14F-4D97-AF65-F5344CB8AC3E}">
        <p14:creationId xmlns:p14="http://schemas.microsoft.com/office/powerpoint/2010/main" val="3636727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https://www.youtube.com/embed/njJ5Xjp9f1I?feature=oembed" TargetMode="Externa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hyperlink" Target="https://www.amnesty.nl/encyclopedie/universele-verklaring-van-de-rechten-van-de-mens-uvrm-korte-versie"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ideo" Target="https://www.youtube.com/embed/FgTpnBD4gKs?feature=oembed" TargetMode="Externa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https://www.youtube.com/embed/9ce6d8D9OtA?feature=oembed" TargetMode="Externa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https://www.youtube.com/embed/UhhAx4jpgLY?start=51&amp;feature=oembed" TargetMode="Externa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sv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hyperlink" Target="http://chatmetfier.nl" TargetMode="External"/><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69.sv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svg"/><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hyperlink" Target="http://chatmetfier.nl" TargetMode="External"/><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48.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svg"/></Relationships>
</file>

<file path=ppt/slides/_rels/slide50.xml.rels><?xml version="1.0" encoding="UTF-8" standalone="yes"?>
<Relationships xmlns="http://schemas.openxmlformats.org/package/2006/relationships"><Relationship Id="rId8" Type="http://schemas.openxmlformats.org/officeDocument/2006/relationships/hyperlink" Target="https://www.huiselijkgeweld.nl/publicaties/publicaties/2022/03/03/routekaart-schadelijke-praktijken" TargetMode="External"/><Relationship Id="rId3" Type="http://schemas.openxmlformats.org/officeDocument/2006/relationships/image" Target="../media/image84.svg"/><Relationship Id="rId7" Type="http://schemas.openxmlformats.org/officeDocument/2006/relationships/image" Target="../media/image88.sv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8" Type="http://schemas.openxmlformats.org/officeDocument/2006/relationships/hyperlink" Target="https://www.huiselijkgeweld.nl/publicaties/publicaties/2022/03/03/routekaart-schadelijke-praktijken" TargetMode="External"/><Relationship Id="rId3" Type="http://schemas.openxmlformats.org/officeDocument/2006/relationships/image" Target="../media/image84.svg"/><Relationship Id="rId7" Type="http://schemas.openxmlformats.org/officeDocument/2006/relationships/image" Target="../media/image88.sv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video" Target="https://www.youtube.com/embed/HajIRUy_3vQ?feature=oembed" TargetMode="External"/><Relationship Id="rId7" Type="http://schemas.openxmlformats.org/officeDocument/2006/relationships/image" Target="../media/image93.jpeg"/><Relationship Id="rId2" Type="http://schemas.openxmlformats.org/officeDocument/2006/relationships/video" Target="https://www.youtube.com/embed/xCUkqJAOkng?feature=oembed" TargetMode="External"/><Relationship Id="rId1" Type="http://schemas.openxmlformats.org/officeDocument/2006/relationships/video" Target="https://www.youtube.com/embed/iwpJJJW9Dh4?feature=oembed" TargetMode="External"/><Relationship Id="rId6" Type="http://schemas.openxmlformats.org/officeDocument/2006/relationships/notesSlide" Target="../notesSlides/notesSlide13.xml"/><Relationship Id="rId11" Type="http://schemas.openxmlformats.org/officeDocument/2006/relationships/image" Target="../media/image25.png"/><Relationship Id="rId5" Type="http://schemas.openxmlformats.org/officeDocument/2006/relationships/slideLayout" Target="../slideLayouts/slideLayout7.xml"/><Relationship Id="rId10" Type="http://schemas.openxmlformats.org/officeDocument/2006/relationships/image" Target="../media/image96.jpeg"/><Relationship Id="rId4" Type="http://schemas.openxmlformats.org/officeDocument/2006/relationships/video" Target="https://www.youtube.com/embed/99ycNvdrcq0?feature=oembed" TargetMode="External"/><Relationship Id="rId9" Type="http://schemas.openxmlformats.org/officeDocument/2006/relationships/image" Target="../media/image95.jpeg"/></Relationships>
</file>

<file path=ppt/slides/_rels/slide55.xml.rels><?xml version="1.0" encoding="UTF-8" standalone="yes"?>
<Relationships xmlns="http://schemas.openxmlformats.org/package/2006/relationships"><Relationship Id="rId3" Type="http://schemas.openxmlformats.org/officeDocument/2006/relationships/hyperlink" Target="https://www.movisie.nl/publicatie/meldcode-vermoedens-eergerelateerd-geweld-0" TargetMode="External"/><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3" Type="http://schemas.openxmlformats.org/officeDocument/2006/relationships/hyperlink" Target="https://www.movisie.nl/publicatie/meldcode-vermoedens-eergerelateerd-geweld-0" TargetMode="External"/><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svg"/><Relationship Id="rId4" Type="http://schemas.openxmlformats.org/officeDocument/2006/relationships/image" Target="../media/image101.png"/></Relationships>
</file>

<file path=ppt/slides/_rels/slide59.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Layout" Target="../slideLayouts/slideLayout7.xml"/><Relationship Id="rId5" Type="http://schemas.openxmlformats.org/officeDocument/2006/relationships/image" Target="../media/image107.svg"/><Relationship Id="rId4" Type="http://schemas.openxmlformats.org/officeDocument/2006/relationships/image" Target="../media/image106.pn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7.xml"/><Relationship Id="rId5" Type="http://schemas.openxmlformats.org/officeDocument/2006/relationships/image" Target="../media/image111.svg"/><Relationship Id="rId4" Type="http://schemas.openxmlformats.org/officeDocument/2006/relationships/image" Target="../media/image110.png"/></Relationships>
</file>

<file path=ppt/slides/_rels/slide61.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115.svg"/><Relationship Id="rId4" Type="http://schemas.openxmlformats.org/officeDocument/2006/relationships/image" Target="../media/image114.png"/></Relationships>
</file>

<file path=ppt/slides/_rels/slide62.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116.png"/><Relationship Id="rId1" Type="http://schemas.openxmlformats.org/officeDocument/2006/relationships/slideLayout" Target="../slideLayouts/slideLayout7.xml"/><Relationship Id="rId5" Type="http://schemas.openxmlformats.org/officeDocument/2006/relationships/image" Target="../media/image119.svg"/><Relationship Id="rId4" Type="http://schemas.openxmlformats.org/officeDocument/2006/relationships/image" Target="../media/image118.png"/></Relationships>
</file>

<file path=ppt/slides/_rels/slide63.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20.png"/><Relationship Id="rId1" Type="http://schemas.openxmlformats.org/officeDocument/2006/relationships/slideLayout" Target="../slideLayouts/slideLayout7.xml"/><Relationship Id="rId5" Type="http://schemas.openxmlformats.org/officeDocument/2006/relationships/image" Target="../media/image123.svg"/><Relationship Id="rId4" Type="http://schemas.openxmlformats.org/officeDocument/2006/relationships/image" Target="../media/image122.png"/></Relationships>
</file>

<file path=ppt/slides/_rels/slide64.xml.rels><?xml version="1.0" encoding="UTF-8" standalone="yes"?>
<Relationships xmlns="http://schemas.openxmlformats.org/package/2006/relationships"><Relationship Id="rId3" Type="http://schemas.openxmlformats.org/officeDocument/2006/relationships/image" Target="../media/image125.svg"/><Relationship Id="rId2" Type="http://schemas.openxmlformats.org/officeDocument/2006/relationships/image" Target="../media/image124.png"/><Relationship Id="rId1" Type="http://schemas.openxmlformats.org/officeDocument/2006/relationships/slideLayout" Target="../slideLayouts/slideLayout7.xml"/><Relationship Id="rId5" Type="http://schemas.openxmlformats.org/officeDocument/2006/relationships/image" Target="../media/image127.svg"/><Relationship Id="rId4" Type="http://schemas.openxmlformats.org/officeDocument/2006/relationships/image" Target="../media/image126.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ideo" Target="https://www.youtube.com/embed/hTwTlXQKyKI?feature=oembed" TargetMode="External"/><Relationship Id="rId5" Type="http://schemas.openxmlformats.org/officeDocument/2006/relationships/image" Target="../media/image103.png"/><Relationship Id="rId4" Type="http://schemas.openxmlformats.org/officeDocument/2006/relationships/image" Target="../media/image128.jpeg"/></Relationships>
</file>

<file path=ppt/slides/_rels/slide6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7.svg"/></Relationships>
</file>

<file path=ppt/slides/_rels/slide68.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129.png"/><Relationship Id="rId1" Type="http://schemas.openxmlformats.org/officeDocument/2006/relationships/slideLayout" Target="../slideLayouts/slideLayout7.xml"/><Relationship Id="rId5" Type="http://schemas.openxmlformats.org/officeDocument/2006/relationships/image" Target="../media/image132.svg"/><Relationship Id="rId4" Type="http://schemas.openxmlformats.org/officeDocument/2006/relationships/image" Target="../media/image131.png"/></Relationships>
</file>

<file path=ppt/slides/_rels/slide69.xml.rels><?xml version="1.0" encoding="UTF-8" standalone="yes"?>
<Relationships xmlns="http://schemas.openxmlformats.org/package/2006/relationships"><Relationship Id="rId3" Type="http://schemas.openxmlformats.org/officeDocument/2006/relationships/image" Target="../media/image134.svg"/><Relationship Id="rId2" Type="http://schemas.openxmlformats.org/officeDocument/2006/relationships/image" Target="../media/image133.png"/><Relationship Id="rId1" Type="http://schemas.openxmlformats.org/officeDocument/2006/relationships/slideLayout" Target="../slideLayouts/slideLayout7.xml"/><Relationship Id="rId5" Type="http://schemas.openxmlformats.org/officeDocument/2006/relationships/image" Target="../media/image136.svg"/><Relationship Id="rId4" Type="http://schemas.openxmlformats.org/officeDocument/2006/relationships/image" Target="../media/image135.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www.amnesty.nl/encyclopedie/vrijheid-en-mensenrechten" TargetMode="External"/><Relationship Id="rId7" Type="http://schemas.openxmlformats.org/officeDocument/2006/relationships/image" Target="../media/image16.svg"/><Relationship Id="rId2" Type="http://schemas.openxmlformats.org/officeDocument/2006/relationships/hyperlink" Target="https://www.unicef.nl/blogs-en-vlogs/wat-je-moet-weten-over-vrijheid-inhetkort" TargetMode="Externa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70.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40.svg"/><Relationship Id="rId7" Type="http://schemas.openxmlformats.org/officeDocument/2006/relationships/image" Target="../media/image144.svg"/><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svg"/><Relationship Id="rId4" Type="http://schemas.openxmlformats.org/officeDocument/2006/relationships/image" Target="../media/image141.png"/></Relationships>
</file>

<file path=ppt/slides/_rels/slide72.xml.rels><?xml version="1.0" encoding="UTF-8" standalone="yes"?>
<Relationships xmlns="http://schemas.openxmlformats.org/package/2006/relationships"><Relationship Id="rId3" Type="http://schemas.openxmlformats.org/officeDocument/2006/relationships/image" Target="../media/image146.svg"/><Relationship Id="rId2" Type="http://schemas.openxmlformats.org/officeDocument/2006/relationships/image" Target="../media/image145.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73.xml.rels><?xml version="1.0" encoding="UTF-8" standalone="yes"?>
<Relationships xmlns="http://schemas.openxmlformats.org/package/2006/relationships"><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74.xml.rels><?xml version="1.0" encoding="UTF-8" standalone="yes"?>
<Relationships xmlns="http://schemas.openxmlformats.org/package/2006/relationships"><Relationship Id="rId3" Type="http://schemas.openxmlformats.org/officeDocument/2006/relationships/hyperlink" Target="http://chatmetfier.nl" TargetMode="External"/><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image" Target="../media/image147.jpeg"/><Relationship Id="rId1" Type="http://schemas.openxmlformats.org/officeDocument/2006/relationships/slideLayout" Target="../slideLayouts/slideLayout7.xml"/><Relationship Id="rId4" Type="http://schemas.openxmlformats.org/officeDocument/2006/relationships/hyperlink" Target="https://www.fier.nl/schadelijke-praktijken/"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unicef.nl/blogs-en-vlogs/wat-je-moet-weten-over-vrijheid-inhetkort" TargetMode="External"/><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hyperlink" Target="https://www.amnesty.nl/encyclopedie/vrijheid-en-mensenrechte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hyperlink" Target="https://www.mensenrechten.nl/mensenrechten-voor-jou/betekenis-van-mensenrechten/wat-zijn-mensenrechten" TargetMode="External"/><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08486" y="2319627"/>
            <a:ext cx="14652010" cy="5715000"/>
          </a:xfrm>
          <a:prstGeom prst="rect">
            <a:avLst/>
          </a:prstGeom>
        </p:spPr>
        <p:txBody>
          <a:bodyPr lIns="0" tIns="0" rIns="0" bIns="0" rtlCol="0" anchor="t">
            <a:spAutoFit/>
          </a:bodyPr>
          <a:lstStyle/>
          <a:p>
            <a:pPr algn="ctr">
              <a:lnSpc>
                <a:spcPts val="15000"/>
              </a:lnSpc>
            </a:pPr>
            <a:r>
              <a:rPr lang="en-US" sz="12500">
                <a:solidFill>
                  <a:srgbClr val="DCCDFF"/>
                </a:solidFill>
                <a:latin typeface="Source Sans Pro Bold"/>
              </a:rPr>
              <a:t>Keuzevrijheid: rechten &amp; verschillen</a:t>
            </a:r>
          </a:p>
        </p:txBody>
      </p:sp>
      <p:sp>
        <p:nvSpPr>
          <p:cNvPr id="3" name="TextBox 3"/>
          <p:cNvSpPr txBox="1"/>
          <p:nvPr/>
        </p:nvSpPr>
        <p:spPr>
          <a:xfrm>
            <a:off x="1830610" y="2252373"/>
            <a:ext cx="14652010" cy="5715000"/>
          </a:xfrm>
          <a:prstGeom prst="rect">
            <a:avLst/>
          </a:prstGeom>
        </p:spPr>
        <p:txBody>
          <a:bodyPr lIns="0" tIns="0" rIns="0" bIns="0" rtlCol="0" anchor="t">
            <a:spAutoFit/>
          </a:bodyPr>
          <a:lstStyle/>
          <a:p>
            <a:pPr algn="ctr">
              <a:lnSpc>
                <a:spcPts val="15000"/>
              </a:lnSpc>
            </a:pPr>
            <a:r>
              <a:rPr lang="en-US" sz="12500">
                <a:solidFill>
                  <a:srgbClr val="CEFFE8"/>
                </a:solidFill>
                <a:latin typeface="Source Sans Pro Bold"/>
              </a:rPr>
              <a:t>Keuzevrijheid: rechten &amp; verschillen</a:t>
            </a:r>
          </a:p>
        </p:txBody>
      </p:sp>
      <p:sp>
        <p:nvSpPr>
          <p:cNvPr id="4" name="TextBox 4"/>
          <p:cNvSpPr txBox="1"/>
          <p:nvPr/>
        </p:nvSpPr>
        <p:spPr>
          <a:xfrm>
            <a:off x="1727504" y="2252373"/>
            <a:ext cx="14652010" cy="5715000"/>
          </a:xfrm>
          <a:prstGeom prst="rect">
            <a:avLst/>
          </a:prstGeom>
        </p:spPr>
        <p:txBody>
          <a:bodyPr lIns="0" tIns="0" rIns="0" bIns="0" rtlCol="0" anchor="t">
            <a:spAutoFit/>
          </a:bodyPr>
          <a:lstStyle/>
          <a:p>
            <a:pPr algn="ctr">
              <a:lnSpc>
                <a:spcPts val="15000"/>
              </a:lnSpc>
            </a:pPr>
            <a:r>
              <a:rPr lang="en-US" sz="12500">
                <a:solidFill>
                  <a:srgbClr val="000000"/>
                </a:solidFill>
                <a:latin typeface="Source Sans Pro Bold"/>
              </a:rPr>
              <a:t>Keuzevrijheid: rechten &amp; verschillen</a:t>
            </a:r>
          </a:p>
        </p:txBody>
      </p:sp>
      <p:grpSp>
        <p:nvGrpSpPr>
          <p:cNvPr id="5" name="Group 5"/>
          <p:cNvGrpSpPr/>
          <p:nvPr/>
        </p:nvGrpSpPr>
        <p:grpSpPr>
          <a:xfrm>
            <a:off x="1983010" y="1734405"/>
            <a:ext cx="14548904" cy="7187552"/>
            <a:chOff x="0" y="0"/>
            <a:chExt cx="19398539" cy="9583403"/>
          </a:xfrm>
        </p:grpSpPr>
        <p:sp>
          <p:nvSpPr>
            <p:cNvPr id="6" name="AutoShape 6"/>
            <p:cNvSpPr/>
            <p:nvPr/>
          </p:nvSpPr>
          <p:spPr>
            <a:xfrm>
              <a:off x="22715" y="9560580"/>
              <a:ext cx="19353162" cy="0"/>
            </a:xfrm>
            <a:prstGeom prst="line">
              <a:avLst/>
            </a:prstGeom>
            <a:ln w="45323" cap="flat">
              <a:solidFill>
                <a:srgbClr val="DCCDFF"/>
              </a:solidFill>
              <a:prstDash val="solid"/>
              <a:headEnd type="none" w="sm" len="sm"/>
              <a:tailEnd type="none" w="sm" len="sm"/>
            </a:ln>
          </p:spPr>
          <p:txBody>
            <a:bodyPr/>
            <a:lstStyle/>
            <a:p>
              <a:endParaRPr lang="nl-NL"/>
            </a:p>
          </p:txBody>
        </p:sp>
        <p:sp>
          <p:nvSpPr>
            <p:cNvPr id="7" name="AutoShape 7"/>
            <p:cNvSpPr/>
            <p:nvPr/>
          </p:nvSpPr>
          <p:spPr>
            <a:xfrm flipV="1">
              <a:off x="22662" y="22715"/>
              <a:ext cx="19307786" cy="0"/>
            </a:xfrm>
            <a:prstGeom prst="line">
              <a:avLst/>
            </a:prstGeom>
            <a:ln w="45323" cap="flat">
              <a:solidFill>
                <a:srgbClr val="DCCDFF"/>
              </a:solidFill>
              <a:prstDash val="solid"/>
              <a:headEnd type="none" w="sm" len="sm"/>
              <a:tailEnd type="none" w="sm" len="sm"/>
            </a:ln>
          </p:spPr>
          <p:txBody>
            <a:bodyPr/>
            <a:lstStyle/>
            <a:p>
              <a:endParaRPr lang="nl-NL"/>
            </a:p>
          </p:txBody>
        </p:sp>
        <p:sp>
          <p:nvSpPr>
            <p:cNvPr id="8" name="AutoShape 8"/>
            <p:cNvSpPr/>
            <p:nvPr/>
          </p:nvSpPr>
          <p:spPr>
            <a:xfrm flipV="1">
              <a:off x="22662" y="54"/>
              <a:ext cx="22662" cy="9560772"/>
            </a:xfrm>
            <a:prstGeom prst="line">
              <a:avLst/>
            </a:prstGeom>
            <a:ln w="45323" cap="flat">
              <a:solidFill>
                <a:srgbClr val="DCCDFF"/>
              </a:solidFill>
              <a:prstDash val="solid"/>
              <a:headEnd type="none" w="sm" len="sm"/>
              <a:tailEnd type="none" w="sm" len="sm"/>
            </a:ln>
          </p:spPr>
          <p:txBody>
            <a:bodyPr/>
            <a:lstStyle/>
            <a:p>
              <a:endParaRPr lang="nl-NL"/>
            </a:p>
          </p:txBody>
        </p:sp>
        <p:sp>
          <p:nvSpPr>
            <p:cNvPr id="9" name="AutoShape 9"/>
            <p:cNvSpPr/>
            <p:nvPr/>
          </p:nvSpPr>
          <p:spPr>
            <a:xfrm flipH="1" flipV="1">
              <a:off x="19353162" y="108"/>
              <a:ext cx="22715" cy="9583241"/>
            </a:xfrm>
            <a:prstGeom prst="line">
              <a:avLst/>
            </a:prstGeom>
            <a:ln w="45323" cap="flat">
              <a:solidFill>
                <a:srgbClr val="DCCDFF"/>
              </a:solidFill>
              <a:prstDash val="solid"/>
              <a:headEnd type="none" w="sm" len="sm"/>
              <a:tailEnd type="none" w="sm" len="sm"/>
            </a:ln>
          </p:spPr>
          <p:txBody>
            <a:bodyPr/>
            <a:lstStyle/>
            <a:p>
              <a:endParaRPr lang="nl-NL"/>
            </a:p>
          </p:txBody>
        </p:sp>
      </p:grpSp>
      <p:grpSp>
        <p:nvGrpSpPr>
          <p:cNvPr id="10" name="Group 10"/>
          <p:cNvGrpSpPr/>
          <p:nvPr/>
        </p:nvGrpSpPr>
        <p:grpSpPr>
          <a:xfrm>
            <a:off x="1830610" y="1582005"/>
            <a:ext cx="14548904" cy="7187552"/>
            <a:chOff x="0" y="0"/>
            <a:chExt cx="19398539" cy="9583403"/>
          </a:xfrm>
        </p:grpSpPr>
        <p:sp>
          <p:nvSpPr>
            <p:cNvPr id="11" name="AutoShape 11"/>
            <p:cNvSpPr/>
            <p:nvPr/>
          </p:nvSpPr>
          <p:spPr>
            <a:xfrm>
              <a:off x="22715" y="9560580"/>
              <a:ext cx="19353162" cy="0"/>
            </a:xfrm>
            <a:prstGeom prst="line">
              <a:avLst/>
            </a:prstGeom>
            <a:ln w="45323" cap="flat">
              <a:solidFill>
                <a:srgbClr val="000000"/>
              </a:solidFill>
              <a:prstDash val="solid"/>
              <a:headEnd type="none" w="sm" len="sm"/>
              <a:tailEnd type="none" w="sm" len="sm"/>
            </a:ln>
          </p:spPr>
          <p:txBody>
            <a:bodyPr/>
            <a:lstStyle/>
            <a:p>
              <a:endParaRPr lang="nl-NL"/>
            </a:p>
          </p:txBody>
        </p:sp>
        <p:sp>
          <p:nvSpPr>
            <p:cNvPr id="12" name="AutoShape 12"/>
            <p:cNvSpPr/>
            <p:nvPr/>
          </p:nvSpPr>
          <p:spPr>
            <a:xfrm flipV="1">
              <a:off x="22662" y="22715"/>
              <a:ext cx="19307786" cy="0"/>
            </a:xfrm>
            <a:prstGeom prst="line">
              <a:avLst/>
            </a:prstGeom>
            <a:ln w="45323" cap="flat">
              <a:solidFill>
                <a:srgbClr val="000000"/>
              </a:solidFill>
              <a:prstDash val="solid"/>
              <a:headEnd type="none" w="sm" len="sm"/>
              <a:tailEnd type="none" w="sm" len="sm"/>
            </a:ln>
          </p:spPr>
          <p:txBody>
            <a:bodyPr/>
            <a:lstStyle/>
            <a:p>
              <a:endParaRPr lang="nl-NL"/>
            </a:p>
          </p:txBody>
        </p:sp>
        <p:sp>
          <p:nvSpPr>
            <p:cNvPr id="13" name="AutoShape 13"/>
            <p:cNvSpPr/>
            <p:nvPr/>
          </p:nvSpPr>
          <p:spPr>
            <a:xfrm flipV="1">
              <a:off x="22662" y="54"/>
              <a:ext cx="22662" cy="9560772"/>
            </a:xfrm>
            <a:prstGeom prst="line">
              <a:avLst/>
            </a:prstGeom>
            <a:ln w="45323" cap="flat">
              <a:solidFill>
                <a:srgbClr val="000000"/>
              </a:solidFill>
              <a:prstDash val="solid"/>
              <a:headEnd type="none" w="sm" len="sm"/>
              <a:tailEnd type="none" w="sm" len="sm"/>
            </a:ln>
          </p:spPr>
          <p:txBody>
            <a:bodyPr/>
            <a:lstStyle/>
            <a:p>
              <a:endParaRPr lang="nl-NL"/>
            </a:p>
          </p:txBody>
        </p:sp>
        <p:sp>
          <p:nvSpPr>
            <p:cNvPr id="14" name="AutoShape 14"/>
            <p:cNvSpPr/>
            <p:nvPr/>
          </p:nvSpPr>
          <p:spPr>
            <a:xfrm flipH="1" flipV="1">
              <a:off x="19353162" y="108"/>
              <a:ext cx="22715" cy="9583241"/>
            </a:xfrm>
            <a:prstGeom prst="line">
              <a:avLst/>
            </a:prstGeom>
            <a:ln w="45323" cap="flat">
              <a:solidFill>
                <a:srgbClr val="000000"/>
              </a:solidFill>
              <a:prstDash val="solid"/>
              <a:headEnd type="none" w="sm" len="sm"/>
              <a:tailEnd type="none" w="sm" len="sm"/>
            </a:ln>
          </p:spPr>
          <p:txBody>
            <a:bodyPr/>
            <a:lstStyle/>
            <a:p>
              <a:endParaRPr lang="nl-NL"/>
            </a:p>
          </p:txBody>
        </p:sp>
      </p:grpSp>
      <p:grpSp>
        <p:nvGrpSpPr>
          <p:cNvPr id="15" name="Group 15"/>
          <p:cNvGrpSpPr/>
          <p:nvPr/>
        </p:nvGrpSpPr>
        <p:grpSpPr>
          <a:xfrm>
            <a:off x="-164849" y="-198934"/>
            <a:ext cx="18656244" cy="10687590"/>
            <a:chOff x="0" y="0"/>
            <a:chExt cx="4913579" cy="2814838"/>
          </a:xfrm>
        </p:grpSpPr>
        <p:sp>
          <p:nvSpPr>
            <p:cNvPr id="16" name="Freeform 16"/>
            <p:cNvSpPr/>
            <p:nvPr/>
          </p:nvSpPr>
          <p:spPr>
            <a:xfrm>
              <a:off x="0" y="0"/>
              <a:ext cx="4913579" cy="2814838"/>
            </a:xfrm>
            <a:custGeom>
              <a:avLst/>
              <a:gdLst/>
              <a:ahLst/>
              <a:cxnLst/>
              <a:rect l="l" t="t" r="r" b="b"/>
              <a:pathLst>
                <a:path w="4913579" h="2814838">
                  <a:moveTo>
                    <a:pt x="0" y="0"/>
                  </a:moveTo>
                  <a:lnTo>
                    <a:pt x="4913579" y="0"/>
                  </a:lnTo>
                  <a:lnTo>
                    <a:pt x="4913579"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
          <p:nvSpPr>
            <p:cNvPr id="17" name="TextBox 1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18" name="Freeform 10">
            <a:extLst>
              <a:ext uri="{FF2B5EF4-FFF2-40B4-BE49-F238E27FC236}">
                <a16:creationId xmlns:a16="http://schemas.microsoft.com/office/drawing/2014/main" id="{E5BDC19E-9F8D-E713-742A-33E0273DBDA1}"/>
              </a:ext>
            </a:extLst>
          </p:cNvPr>
          <p:cNvSpPr/>
          <p:nvPr/>
        </p:nvSpPr>
        <p:spPr>
          <a:xfrm>
            <a:off x="76201" y="114299"/>
            <a:ext cx="18135604" cy="10058401"/>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06781" y="2861310"/>
            <a:ext cx="9469239" cy="6396990"/>
            <a:chOff x="0" y="0"/>
            <a:chExt cx="2493956" cy="1684804"/>
          </a:xfrm>
        </p:grpSpPr>
        <p:sp>
          <p:nvSpPr>
            <p:cNvPr id="3" name="Freeform 3"/>
            <p:cNvSpPr/>
            <p:nvPr/>
          </p:nvSpPr>
          <p:spPr>
            <a:xfrm>
              <a:off x="0" y="0"/>
              <a:ext cx="2493956" cy="1684804"/>
            </a:xfrm>
            <a:custGeom>
              <a:avLst/>
              <a:gdLst/>
              <a:ahLst/>
              <a:cxnLst/>
              <a:rect l="l" t="t" r="r" b="b"/>
              <a:pathLst>
                <a:path w="2493956" h="1684804">
                  <a:moveTo>
                    <a:pt x="0" y="0"/>
                  </a:moveTo>
                  <a:lnTo>
                    <a:pt x="2493956" y="0"/>
                  </a:lnTo>
                  <a:lnTo>
                    <a:pt x="2493956" y="1684804"/>
                  </a:lnTo>
                  <a:lnTo>
                    <a:pt x="0" y="1684804"/>
                  </a:lnTo>
                  <a:close/>
                </a:path>
              </a:pathLst>
            </a:custGeom>
            <a:solidFill>
              <a:srgbClr val="DCCD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5" name="TextBox 5"/>
          <p:cNvSpPr txBox="1"/>
          <p:nvPr/>
        </p:nvSpPr>
        <p:spPr>
          <a:xfrm>
            <a:off x="6369287" y="3775563"/>
            <a:ext cx="2337015" cy="1228725"/>
          </a:xfrm>
          <a:prstGeom prst="rect">
            <a:avLst/>
          </a:prstGeom>
        </p:spPr>
        <p:txBody>
          <a:bodyPr lIns="0" tIns="0" rIns="0" bIns="0" rtlCol="0" anchor="t">
            <a:spAutoFit/>
          </a:bodyPr>
          <a:lstStyle/>
          <a:p>
            <a:pPr>
              <a:lnSpc>
                <a:spcPts val="9721"/>
              </a:lnSpc>
            </a:pPr>
            <a:r>
              <a:rPr lang="en-US" sz="8101">
                <a:solidFill>
                  <a:srgbClr val="DCCDFF"/>
                </a:solidFill>
                <a:latin typeface="Source Sans Pro Bold"/>
              </a:rPr>
              <a:t>Quiz</a:t>
            </a:r>
          </a:p>
        </p:txBody>
      </p:sp>
      <p:sp>
        <p:nvSpPr>
          <p:cNvPr id="6" name="TextBox 6"/>
          <p:cNvSpPr txBox="1"/>
          <p:nvPr/>
        </p:nvSpPr>
        <p:spPr>
          <a:xfrm>
            <a:off x="6369287" y="5812155"/>
            <a:ext cx="5141079" cy="247650"/>
          </a:xfrm>
          <a:prstGeom prst="rect">
            <a:avLst/>
          </a:prstGeom>
        </p:spPr>
        <p:txBody>
          <a:bodyPr lIns="0" tIns="0" rIns="0" bIns="0" rtlCol="0" anchor="t">
            <a:spAutoFit/>
          </a:bodyPr>
          <a:lstStyle/>
          <a:p>
            <a:pPr algn="ctr">
              <a:lnSpc>
                <a:spcPts val="2099"/>
              </a:lnSpc>
              <a:spcBef>
                <a:spcPct val="0"/>
              </a:spcBef>
            </a:pPr>
            <a:r>
              <a:rPr lang="en-US" sz="1499">
                <a:solidFill>
                  <a:srgbClr val="000000"/>
                </a:solidFill>
                <a:latin typeface="TT Commons Pro Bold"/>
              </a:rPr>
              <a:t>(VIDEO HIER)</a:t>
            </a:r>
          </a:p>
        </p:txBody>
      </p:sp>
      <p:sp>
        <p:nvSpPr>
          <p:cNvPr id="7" name="TextBox 7"/>
          <p:cNvSpPr txBox="1"/>
          <p:nvPr/>
        </p:nvSpPr>
        <p:spPr>
          <a:xfrm>
            <a:off x="2776103" y="957122"/>
            <a:ext cx="12951619" cy="1094735"/>
          </a:xfrm>
          <a:prstGeom prst="rect">
            <a:avLst/>
          </a:prstGeom>
        </p:spPr>
        <p:txBody>
          <a:bodyPr lIns="0" tIns="0" rIns="0" bIns="0" rtlCol="0" anchor="t">
            <a:spAutoFit/>
          </a:bodyPr>
          <a:lstStyle/>
          <a:p>
            <a:pPr algn="ctr">
              <a:lnSpc>
                <a:spcPts val="8960"/>
              </a:lnSpc>
              <a:spcBef>
                <a:spcPct val="0"/>
              </a:spcBef>
            </a:pPr>
            <a:r>
              <a:rPr lang="en-US" sz="6400">
                <a:solidFill>
                  <a:srgbClr val="DCCDFF"/>
                </a:solidFill>
                <a:latin typeface="Source Sans Pro Bold"/>
              </a:rPr>
              <a:t>Theorie: Vrijheid en mensenrechten </a:t>
            </a:r>
          </a:p>
        </p:txBody>
      </p:sp>
      <p:grpSp>
        <p:nvGrpSpPr>
          <p:cNvPr id="8" name="Group 8"/>
          <p:cNvGrpSpPr/>
          <p:nvPr/>
        </p:nvGrpSpPr>
        <p:grpSpPr>
          <a:xfrm>
            <a:off x="-194342" y="-200295"/>
            <a:ext cx="18671484" cy="10687590"/>
            <a:chOff x="0" y="0"/>
            <a:chExt cx="4917593" cy="2814838"/>
          </a:xfrm>
        </p:grpSpPr>
        <p:sp>
          <p:nvSpPr>
            <p:cNvPr id="9" name="Freeform 9"/>
            <p:cNvSpPr/>
            <p:nvPr/>
          </p:nvSpPr>
          <p:spPr>
            <a:xfrm>
              <a:off x="0" y="0"/>
              <a:ext cx="4917592" cy="2814838"/>
            </a:xfrm>
            <a:custGeom>
              <a:avLst/>
              <a:gdLst/>
              <a:ahLst/>
              <a:cxnLst/>
              <a:rect l="l" t="t" r="r" b="b"/>
              <a:pathLst>
                <a:path w="4917592" h="2814838">
                  <a:moveTo>
                    <a:pt x="0" y="0"/>
                  </a:moveTo>
                  <a:lnTo>
                    <a:pt x="4917592" y="0"/>
                  </a:lnTo>
                  <a:lnTo>
                    <a:pt x="4917592"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11" name="TextBox 11"/>
          <p:cNvSpPr txBox="1"/>
          <p:nvPr/>
        </p:nvSpPr>
        <p:spPr>
          <a:xfrm>
            <a:off x="2745156" y="937900"/>
            <a:ext cx="12951619" cy="1094735"/>
          </a:xfrm>
          <a:prstGeom prst="rect">
            <a:avLst/>
          </a:prstGeom>
        </p:spPr>
        <p:txBody>
          <a:bodyPr lIns="0" tIns="0" rIns="0" bIns="0" rtlCol="0" anchor="t">
            <a:spAutoFit/>
          </a:bodyPr>
          <a:lstStyle/>
          <a:p>
            <a:pPr algn="ctr">
              <a:lnSpc>
                <a:spcPts val="8960"/>
              </a:lnSpc>
              <a:spcBef>
                <a:spcPct val="0"/>
              </a:spcBef>
            </a:pPr>
            <a:r>
              <a:rPr lang="en-US" sz="6400">
                <a:solidFill>
                  <a:srgbClr val="CEFFE8"/>
                </a:solidFill>
                <a:latin typeface="Source Sans Pro Bold"/>
              </a:rPr>
              <a:t>Theorie: Vrijheid en mensenrechten </a:t>
            </a:r>
          </a:p>
        </p:txBody>
      </p:sp>
      <p:sp>
        <p:nvSpPr>
          <p:cNvPr id="12" name="TextBox 12"/>
          <p:cNvSpPr txBox="1"/>
          <p:nvPr/>
        </p:nvSpPr>
        <p:spPr>
          <a:xfrm>
            <a:off x="2693821" y="904875"/>
            <a:ext cx="12951619" cy="1094735"/>
          </a:xfrm>
          <a:prstGeom prst="rect">
            <a:avLst/>
          </a:prstGeom>
        </p:spPr>
        <p:txBody>
          <a:bodyPr lIns="0" tIns="0" rIns="0" bIns="0" rtlCol="0" anchor="t">
            <a:spAutoFit/>
          </a:bodyPr>
          <a:lstStyle/>
          <a:p>
            <a:pPr algn="ctr">
              <a:lnSpc>
                <a:spcPts val="8960"/>
              </a:lnSpc>
              <a:spcBef>
                <a:spcPct val="0"/>
              </a:spcBef>
            </a:pPr>
            <a:r>
              <a:rPr lang="en-US" sz="6400">
                <a:solidFill>
                  <a:srgbClr val="000000"/>
                </a:solidFill>
                <a:latin typeface="Source Sans Pro Bold"/>
              </a:rPr>
              <a:t>Theorie: Vrijheid en mensenrechten </a:t>
            </a:r>
          </a:p>
        </p:txBody>
      </p:sp>
      <p:grpSp>
        <p:nvGrpSpPr>
          <p:cNvPr id="13" name="Group 13"/>
          <p:cNvGrpSpPr/>
          <p:nvPr/>
        </p:nvGrpSpPr>
        <p:grpSpPr>
          <a:xfrm>
            <a:off x="812740" y="878741"/>
            <a:ext cx="16347163" cy="1465811"/>
            <a:chOff x="0" y="0"/>
            <a:chExt cx="4305426" cy="386057"/>
          </a:xfrm>
        </p:grpSpPr>
        <p:sp>
          <p:nvSpPr>
            <p:cNvPr id="14" name="Freeform 14"/>
            <p:cNvSpPr/>
            <p:nvPr/>
          </p:nvSpPr>
          <p:spPr>
            <a:xfrm>
              <a:off x="0" y="0"/>
              <a:ext cx="4305426" cy="386057"/>
            </a:xfrm>
            <a:custGeom>
              <a:avLst/>
              <a:gdLst/>
              <a:ahLst/>
              <a:cxnLst/>
              <a:rect l="l" t="t" r="r" b="b"/>
              <a:pathLst>
                <a:path w="4305426" h="386057">
                  <a:moveTo>
                    <a:pt x="0" y="0"/>
                  </a:moveTo>
                  <a:lnTo>
                    <a:pt x="4305426" y="0"/>
                  </a:lnTo>
                  <a:lnTo>
                    <a:pt x="4305426" y="386057"/>
                  </a:lnTo>
                  <a:lnTo>
                    <a:pt x="0" y="386057"/>
                  </a:lnTo>
                  <a:close/>
                </a:path>
              </a:pathLst>
            </a:custGeom>
            <a:solidFill>
              <a:srgbClr val="000000">
                <a:alpha val="0"/>
              </a:srgbClr>
            </a:solidFill>
            <a:ln w="19050" cap="sq">
              <a:solidFill>
                <a:srgbClr val="DCCDFF"/>
              </a:solidFill>
              <a:prstDash val="solid"/>
              <a:miter/>
            </a:ln>
          </p:spPr>
          <p:txBody>
            <a:bodyPr/>
            <a:lstStyle/>
            <a:p>
              <a:endParaRPr lang="nl-NL"/>
            </a:p>
          </p:txBody>
        </p:sp>
        <p:sp>
          <p:nvSpPr>
            <p:cNvPr id="15" name="TextBox 15"/>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16" name="Group 16"/>
          <p:cNvGrpSpPr/>
          <p:nvPr/>
        </p:nvGrpSpPr>
        <p:grpSpPr>
          <a:xfrm>
            <a:off x="719751" y="788254"/>
            <a:ext cx="16343175" cy="1470660"/>
            <a:chOff x="0" y="0"/>
            <a:chExt cx="4304375" cy="387334"/>
          </a:xfrm>
        </p:grpSpPr>
        <p:sp>
          <p:nvSpPr>
            <p:cNvPr id="17" name="Freeform 17"/>
            <p:cNvSpPr/>
            <p:nvPr/>
          </p:nvSpPr>
          <p:spPr>
            <a:xfrm>
              <a:off x="0" y="0"/>
              <a:ext cx="4304375" cy="387334"/>
            </a:xfrm>
            <a:custGeom>
              <a:avLst/>
              <a:gdLst/>
              <a:ahLst/>
              <a:cxnLst/>
              <a:rect l="l" t="t" r="r" b="b"/>
              <a:pathLst>
                <a:path w="4304375" h="387334">
                  <a:moveTo>
                    <a:pt x="0" y="0"/>
                  </a:moveTo>
                  <a:lnTo>
                    <a:pt x="4304375" y="0"/>
                  </a:lnTo>
                  <a:lnTo>
                    <a:pt x="4304375" y="387334"/>
                  </a:lnTo>
                  <a:lnTo>
                    <a:pt x="0" y="387334"/>
                  </a:lnTo>
                  <a:close/>
                </a:path>
              </a:pathLst>
            </a:custGeom>
            <a:solidFill>
              <a:srgbClr val="000000">
                <a:alpha val="0"/>
              </a:srgbClr>
            </a:solidFill>
            <a:ln w="19050" cap="sq">
              <a:solidFill>
                <a:srgbClr val="000000"/>
              </a:solidFill>
              <a:prstDash val="solid"/>
              <a:miter/>
            </a:ln>
          </p:spPr>
          <p:txBody>
            <a:bodyPr/>
            <a:lstStyle/>
            <a:p>
              <a:endParaRPr lang="nl-NL"/>
            </a:p>
          </p:txBody>
        </p:sp>
        <p:sp>
          <p:nvSpPr>
            <p:cNvPr id="18" name="TextBox 18"/>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pic>
        <p:nvPicPr>
          <p:cNvPr id="19" name="Onlinemedia 7" title="Mensenrechten">
            <a:hlinkClick r:id="" action="ppaction://media"/>
            <a:extLst>
              <a:ext uri="{FF2B5EF4-FFF2-40B4-BE49-F238E27FC236}">
                <a16:creationId xmlns:a16="http://schemas.microsoft.com/office/drawing/2014/main" id="{3B2E920B-3CB7-2B58-A17A-50B4D3078370}"/>
              </a:ext>
            </a:extLst>
          </p:cNvPr>
          <p:cNvPicPr>
            <a:picLocks noRot="1" noChangeAspect="1"/>
          </p:cNvPicPr>
          <p:nvPr>
            <a:videoFile r:link="rId1"/>
          </p:nvPr>
        </p:nvPicPr>
        <p:blipFill>
          <a:blip r:embed="rId4"/>
          <a:stretch>
            <a:fillRect/>
          </a:stretch>
        </p:blipFill>
        <p:spPr>
          <a:xfrm>
            <a:off x="2532465" y="2577571"/>
            <a:ext cx="12717745" cy="7146883"/>
          </a:xfrm>
          <a:prstGeom prst="rect">
            <a:avLst/>
          </a:prstGeom>
        </p:spPr>
      </p:pic>
      <p:sp>
        <p:nvSpPr>
          <p:cNvPr id="20" name="Freeform 10">
            <a:extLst>
              <a:ext uri="{FF2B5EF4-FFF2-40B4-BE49-F238E27FC236}">
                <a16:creationId xmlns:a16="http://schemas.microsoft.com/office/drawing/2014/main" id="{BD6033C0-54F8-0074-B65A-FDA23A590DB9}"/>
              </a:ext>
            </a:extLst>
          </p:cNvPr>
          <p:cNvSpPr/>
          <p:nvPr/>
        </p:nvSpPr>
        <p:spPr>
          <a:xfrm>
            <a:off x="76201" y="114299"/>
            <a:ext cx="18135604" cy="10058401"/>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9"/>
                                        </p:tgtEl>
                                      </p:cBhvr>
                                    </p:cmd>
                                  </p:childTnLst>
                                </p:cTn>
                              </p:par>
                            </p:childTnLst>
                          </p:cTn>
                        </p:par>
                      </p:childTnLst>
                    </p:cTn>
                  </p:par>
                </p:childTnLst>
              </p:cTn>
              <p:nextCondLst>
                <p:cond evt="onClick" delay="0">
                  <p:tgtEl>
                    <p:spTgt spid="19"/>
                  </p:tgtEl>
                </p:cond>
              </p:nextCondLst>
            </p:seq>
            <p:video>
              <p:cMediaNode vol="80000">
                <p:cTn id="12" fill="hold" display="0">
                  <p:stCondLst>
                    <p:cond delay="indefinite"/>
                  </p:stCondLst>
                </p:cTn>
                <p:tgtEl>
                  <p:spTgt spid="19"/>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CCDFF"/>
        </a:solidFill>
        <a:effectLst/>
      </p:bgPr>
    </p:bg>
    <p:spTree>
      <p:nvGrpSpPr>
        <p:cNvPr id="1" name=""/>
        <p:cNvGrpSpPr/>
        <p:nvPr/>
      </p:nvGrpSpPr>
      <p:grpSpPr>
        <a:xfrm>
          <a:off x="0" y="0"/>
          <a:ext cx="0" cy="0"/>
          <a:chOff x="0" y="0"/>
          <a:chExt cx="0" cy="0"/>
        </a:xfrm>
      </p:grpSpPr>
      <p:grpSp>
        <p:nvGrpSpPr>
          <p:cNvPr id="2" name="Group 2"/>
          <p:cNvGrpSpPr/>
          <p:nvPr/>
        </p:nvGrpSpPr>
        <p:grpSpPr>
          <a:xfrm>
            <a:off x="668307" y="670233"/>
            <a:ext cx="16951386" cy="8946533"/>
            <a:chOff x="0" y="0"/>
            <a:chExt cx="8232519" cy="4344925"/>
          </a:xfrm>
        </p:grpSpPr>
        <p:sp>
          <p:nvSpPr>
            <p:cNvPr id="3" name="Freeform 3"/>
            <p:cNvSpPr/>
            <p:nvPr/>
          </p:nvSpPr>
          <p:spPr>
            <a:xfrm>
              <a:off x="0" y="0"/>
              <a:ext cx="8232519" cy="4344925"/>
            </a:xfrm>
            <a:custGeom>
              <a:avLst/>
              <a:gdLst/>
              <a:ahLst/>
              <a:cxnLst/>
              <a:rect l="l" t="t" r="r" b="b"/>
              <a:pathLst>
                <a:path w="8232519" h="4344925">
                  <a:moveTo>
                    <a:pt x="0" y="0"/>
                  </a:moveTo>
                  <a:lnTo>
                    <a:pt x="8232519" y="0"/>
                  </a:lnTo>
                  <a:lnTo>
                    <a:pt x="8232519" y="4344925"/>
                  </a:lnTo>
                  <a:lnTo>
                    <a:pt x="0" y="4344925"/>
                  </a:lnTo>
                  <a:close/>
                </a:path>
              </a:pathLst>
            </a:custGeom>
            <a:solidFill>
              <a:srgbClr val="FFFF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550883" y="748976"/>
            <a:ext cx="16940877" cy="8997004"/>
            <a:chOff x="0" y="0"/>
            <a:chExt cx="8227415" cy="4369437"/>
          </a:xfrm>
        </p:grpSpPr>
        <p:sp>
          <p:nvSpPr>
            <p:cNvPr id="6" name="Freeform 6"/>
            <p:cNvSpPr/>
            <p:nvPr/>
          </p:nvSpPr>
          <p:spPr>
            <a:xfrm>
              <a:off x="0" y="0"/>
              <a:ext cx="8227416" cy="4369437"/>
            </a:xfrm>
            <a:custGeom>
              <a:avLst/>
              <a:gdLst/>
              <a:ahLst/>
              <a:cxnLst/>
              <a:rect l="l" t="t" r="r" b="b"/>
              <a:pathLst>
                <a:path w="8227416" h="4369437">
                  <a:moveTo>
                    <a:pt x="0" y="0"/>
                  </a:moveTo>
                  <a:lnTo>
                    <a:pt x="8227416" y="0"/>
                  </a:lnTo>
                  <a:lnTo>
                    <a:pt x="8227416" y="4369437"/>
                  </a:lnTo>
                  <a:lnTo>
                    <a:pt x="0" y="4369437"/>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8" name="TextBox 8"/>
          <p:cNvSpPr txBox="1"/>
          <p:nvPr/>
        </p:nvSpPr>
        <p:spPr>
          <a:xfrm>
            <a:off x="1408788" y="1153823"/>
            <a:ext cx="16713967" cy="2071750"/>
          </a:xfrm>
          <a:prstGeom prst="rect">
            <a:avLst/>
          </a:prstGeom>
        </p:spPr>
        <p:txBody>
          <a:bodyPr lIns="0" tIns="0" rIns="0" bIns="0" rtlCol="0" anchor="t">
            <a:spAutoFit/>
          </a:bodyPr>
          <a:lstStyle/>
          <a:p>
            <a:pPr>
              <a:lnSpc>
                <a:spcPts val="8158"/>
              </a:lnSpc>
            </a:pPr>
            <a:r>
              <a:rPr lang="en-US" sz="6799">
                <a:solidFill>
                  <a:srgbClr val="DCCDFF"/>
                </a:solidFill>
                <a:latin typeface="Source Sans Pro Bold"/>
              </a:rPr>
              <a:t>De Universele Verklaring van de Rechten van de Mens in het kort:</a:t>
            </a:r>
          </a:p>
        </p:txBody>
      </p:sp>
      <p:sp>
        <p:nvSpPr>
          <p:cNvPr id="9" name="TextBox 9"/>
          <p:cNvSpPr txBox="1"/>
          <p:nvPr/>
        </p:nvSpPr>
        <p:spPr>
          <a:xfrm>
            <a:off x="1358910" y="1110353"/>
            <a:ext cx="16713967" cy="2071750"/>
          </a:xfrm>
          <a:prstGeom prst="rect">
            <a:avLst/>
          </a:prstGeom>
        </p:spPr>
        <p:txBody>
          <a:bodyPr lIns="0" tIns="0" rIns="0" bIns="0" rtlCol="0" anchor="t">
            <a:spAutoFit/>
          </a:bodyPr>
          <a:lstStyle/>
          <a:p>
            <a:pPr>
              <a:lnSpc>
                <a:spcPts val="8158"/>
              </a:lnSpc>
            </a:pPr>
            <a:r>
              <a:rPr lang="en-US" sz="6799">
                <a:solidFill>
                  <a:srgbClr val="CEFFE8"/>
                </a:solidFill>
                <a:latin typeface="Source Sans Pro Bold"/>
              </a:rPr>
              <a:t>De Universele Verklaring van de Rechten van de Mens in het kort:</a:t>
            </a:r>
          </a:p>
        </p:txBody>
      </p:sp>
      <p:sp>
        <p:nvSpPr>
          <p:cNvPr id="10" name="TextBox 10"/>
          <p:cNvSpPr txBox="1"/>
          <p:nvPr/>
        </p:nvSpPr>
        <p:spPr>
          <a:xfrm>
            <a:off x="1307649" y="1110353"/>
            <a:ext cx="16713967" cy="2071750"/>
          </a:xfrm>
          <a:prstGeom prst="rect">
            <a:avLst/>
          </a:prstGeom>
        </p:spPr>
        <p:txBody>
          <a:bodyPr lIns="0" tIns="0" rIns="0" bIns="0" rtlCol="0" anchor="t">
            <a:spAutoFit/>
          </a:bodyPr>
          <a:lstStyle/>
          <a:p>
            <a:pPr>
              <a:lnSpc>
                <a:spcPts val="8158"/>
              </a:lnSpc>
            </a:pPr>
            <a:r>
              <a:rPr lang="en-US" sz="6799">
                <a:solidFill>
                  <a:srgbClr val="000000"/>
                </a:solidFill>
                <a:latin typeface="Source Sans Pro Bold"/>
              </a:rPr>
              <a:t>De Universele Verklaring van de Rechten van de Mens in het kort:</a:t>
            </a:r>
          </a:p>
        </p:txBody>
      </p:sp>
      <p:sp>
        <p:nvSpPr>
          <p:cNvPr id="11" name="TextBox 11"/>
          <p:cNvSpPr txBox="1"/>
          <p:nvPr/>
        </p:nvSpPr>
        <p:spPr>
          <a:xfrm>
            <a:off x="1307649" y="3067784"/>
            <a:ext cx="7528664" cy="6548983"/>
          </a:xfrm>
          <a:prstGeom prst="rect">
            <a:avLst/>
          </a:prstGeom>
        </p:spPr>
        <p:txBody>
          <a:bodyPr lIns="0" tIns="0" rIns="0" bIns="0" rtlCol="0" anchor="t">
            <a:spAutoFit/>
          </a:bodyPr>
          <a:lstStyle/>
          <a:p>
            <a:pPr>
              <a:lnSpc>
                <a:spcPts val="2380"/>
              </a:lnSpc>
            </a:pPr>
            <a:endParaRPr/>
          </a:p>
          <a:p>
            <a:pPr>
              <a:lnSpc>
                <a:spcPts val="2380"/>
              </a:lnSpc>
            </a:pPr>
            <a:r>
              <a:rPr lang="en-US" sz="1700">
                <a:solidFill>
                  <a:srgbClr val="000000"/>
                </a:solidFill>
                <a:latin typeface="Source Sans Pro"/>
              </a:rPr>
              <a:t>1. Iedereen wordt vrij en met gelijke rechten geboren.</a:t>
            </a:r>
          </a:p>
          <a:p>
            <a:pPr>
              <a:lnSpc>
                <a:spcPts val="2380"/>
              </a:lnSpc>
            </a:pPr>
            <a:r>
              <a:rPr lang="en-US" sz="1700">
                <a:solidFill>
                  <a:srgbClr val="000000"/>
                </a:solidFill>
                <a:latin typeface="Source Sans Pro"/>
              </a:rPr>
              <a:t>2. De mensenrechten gelden voor wie je bent, waar je bent.</a:t>
            </a:r>
          </a:p>
          <a:p>
            <a:pPr>
              <a:lnSpc>
                <a:spcPts val="2380"/>
              </a:lnSpc>
            </a:pPr>
            <a:r>
              <a:rPr lang="en-US" sz="1700">
                <a:solidFill>
                  <a:srgbClr val="000000"/>
                </a:solidFill>
                <a:latin typeface="Source Sans Pro"/>
              </a:rPr>
              <a:t>3. Je hebt recht op leven, vrijheid en veiligheid.</a:t>
            </a:r>
          </a:p>
          <a:p>
            <a:pPr>
              <a:lnSpc>
                <a:spcPts val="2380"/>
              </a:lnSpc>
            </a:pPr>
            <a:r>
              <a:rPr lang="en-US" sz="1700">
                <a:solidFill>
                  <a:srgbClr val="000000"/>
                </a:solidFill>
                <a:latin typeface="Source Sans Pro"/>
              </a:rPr>
              <a:t>4. Slavernij is verboden.</a:t>
            </a:r>
          </a:p>
          <a:p>
            <a:pPr>
              <a:lnSpc>
                <a:spcPts val="2380"/>
              </a:lnSpc>
            </a:pPr>
            <a:r>
              <a:rPr lang="en-US" sz="1700">
                <a:solidFill>
                  <a:srgbClr val="000000"/>
                </a:solidFill>
                <a:latin typeface="Source Sans Pro"/>
              </a:rPr>
              <a:t>5. Martelenis verboden.</a:t>
            </a:r>
          </a:p>
          <a:p>
            <a:pPr>
              <a:lnSpc>
                <a:spcPts val="2380"/>
              </a:lnSpc>
            </a:pPr>
            <a:r>
              <a:rPr lang="en-US" sz="1700">
                <a:solidFill>
                  <a:srgbClr val="000000"/>
                </a:solidFill>
                <a:latin typeface="Source Sans Pro"/>
              </a:rPr>
              <a:t>6. Je hebt het recht op erkenning voor de wet.</a:t>
            </a:r>
          </a:p>
          <a:p>
            <a:pPr>
              <a:lnSpc>
                <a:spcPts val="2380"/>
              </a:lnSpc>
            </a:pPr>
            <a:r>
              <a:rPr lang="en-US" sz="1700">
                <a:solidFill>
                  <a:srgbClr val="000000"/>
                </a:solidFill>
                <a:latin typeface="Source Sans Pro"/>
              </a:rPr>
              <a:t>7. De wet is voor iedereen gelijk.</a:t>
            </a:r>
          </a:p>
          <a:p>
            <a:pPr>
              <a:lnSpc>
                <a:spcPts val="2380"/>
              </a:lnSpc>
            </a:pPr>
            <a:r>
              <a:rPr lang="en-US" sz="1700">
                <a:solidFill>
                  <a:srgbClr val="000000"/>
                </a:solidFill>
                <a:latin typeface="Source Sans Pro"/>
              </a:rPr>
              <a:t>8. Als je onrecht is aangedaan, moet je rechtsbescherming krijgen.</a:t>
            </a:r>
          </a:p>
          <a:p>
            <a:pPr>
              <a:lnSpc>
                <a:spcPts val="2380"/>
              </a:lnSpc>
            </a:pPr>
            <a:r>
              <a:rPr lang="en-US" sz="1700">
                <a:solidFill>
                  <a:srgbClr val="000000"/>
                </a:solidFill>
                <a:latin typeface="Source Sans Pro"/>
              </a:rPr>
              <a:t>9. Je mag niet zomaar worden opgesloten, of het land uitgezet.</a:t>
            </a:r>
          </a:p>
          <a:p>
            <a:pPr>
              <a:lnSpc>
                <a:spcPts val="2380"/>
              </a:lnSpc>
            </a:pPr>
            <a:r>
              <a:rPr lang="en-US" sz="1700">
                <a:solidFill>
                  <a:srgbClr val="000000"/>
                </a:solidFill>
                <a:latin typeface="Source Sans Pro"/>
              </a:rPr>
              <a:t>10. Je hebt recht op een eerlijke en openbare rechtszaak met een onafhankelijke rechter.</a:t>
            </a:r>
          </a:p>
          <a:p>
            <a:pPr>
              <a:lnSpc>
                <a:spcPts val="2380"/>
              </a:lnSpc>
            </a:pPr>
            <a:r>
              <a:rPr lang="en-US" sz="1700">
                <a:solidFill>
                  <a:srgbClr val="000000"/>
                </a:solidFill>
                <a:latin typeface="Source Sans Pro"/>
              </a:rPr>
              <a:t>11. Je bent onschuldig tot het tegendeel is bewezen.</a:t>
            </a:r>
          </a:p>
          <a:p>
            <a:pPr>
              <a:lnSpc>
                <a:spcPts val="2380"/>
              </a:lnSpc>
            </a:pPr>
            <a:r>
              <a:rPr lang="en-US" sz="1700">
                <a:solidFill>
                  <a:srgbClr val="000000"/>
                </a:solidFill>
                <a:latin typeface="Source Sans Pro"/>
              </a:rPr>
              <a:t>12. Je hebt recht op privacy en op bescherming van je goede naam.</a:t>
            </a:r>
          </a:p>
          <a:p>
            <a:pPr>
              <a:lnSpc>
                <a:spcPts val="2380"/>
              </a:lnSpc>
            </a:pPr>
            <a:r>
              <a:rPr lang="en-US" sz="1700">
                <a:solidFill>
                  <a:srgbClr val="000000"/>
                </a:solidFill>
                <a:latin typeface="Source Sans Pro"/>
              </a:rPr>
              <a:t>13. Je mag je vrij verplaatsen in je eigen land. Je mag ieder land (ook je eigen) verlaten.</a:t>
            </a:r>
          </a:p>
          <a:p>
            <a:pPr>
              <a:lnSpc>
                <a:spcPts val="2380"/>
              </a:lnSpc>
            </a:pPr>
            <a:r>
              <a:rPr lang="en-US" sz="1700">
                <a:solidFill>
                  <a:srgbClr val="000000"/>
                </a:solidFill>
                <a:latin typeface="Source Sans Pro"/>
              </a:rPr>
              <a:t>14. Als je mensenrechten bedreigd worden, mag je in een ander land asiel</a:t>
            </a:r>
          </a:p>
          <a:p>
            <a:pPr>
              <a:lnSpc>
                <a:spcPts val="2380"/>
              </a:lnSpc>
            </a:pPr>
            <a:r>
              <a:rPr lang="en-US" sz="1700">
                <a:solidFill>
                  <a:srgbClr val="000000"/>
                </a:solidFill>
                <a:latin typeface="Source Sans Pro"/>
              </a:rPr>
              <a:t>15. Je hebt recht op een nationaliteit.</a:t>
            </a:r>
          </a:p>
          <a:p>
            <a:pPr>
              <a:lnSpc>
                <a:spcPts val="3334"/>
              </a:lnSpc>
            </a:pPr>
            <a:endParaRPr lang="en-US" sz="1700">
              <a:solidFill>
                <a:srgbClr val="000000"/>
              </a:solidFill>
              <a:latin typeface="Source Sans Pro"/>
            </a:endParaRPr>
          </a:p>
          <a:p>
            <a:pPr>
              <a:lnSpc>
                <a:spcPts val="3334"/>
              </a:lnSpc>
            </a:pPr>
            <a:endParaRPr lang="en-US" sz="1700">
              <a:solidFill>
                <a:srgbClr val="000000"/>
              </a:solidFill>
              <a:latin typeface="Source Sans Pro"/>
            </a:endParaRPr>
          </a:p>
          <a:p>
            <a:pPr>
              <a:lnSpc>
                <a:spcPts val="3334"/>
              </a:lnSpc>
              <a:spcBef>
                <a:spcPct val="0"/>
              </a:spcBef>
            </a:pPr>
            <a:endParaRPr lang="en-US" sz="1700">
              <a:solidFill>
                <a:srgbClr val="000000"/>
              </a:solidFill>
              <a:latin typeface="Source Sans Pro"/>
            </a:endParaRPr>
          </a:p>
        </p:txBody>
      </p:sp>
      <p:sp>
        <p:nvSpPr>
          <p:cNvPr id="12" name="TextBox 12"/>
          <p:cNvSpPr txBox="1"/>
          <p:nvPr/>
        </p:nvSpPr>
        <p:spPr>
          <a:xfrm>
            <a:off x="2004314" y="8767362"/>
            <a:ext cx="13663998" cy="953302"/>
          </a:xfrm>
          <a:prstGeom prst="rect">
            <a:avLst/>
          </a:prstGeom>
        </p:spPr>
        <p:txBody>
          <a:bodyPr lIns="0" tIns="0" rIns="0" bIns="0" rtlCol="0" anchor="t">
            <a:spAutoFit/>
          </a:bodyPr>
          <a:lstStyle/>
          <a:p>
            <a:pPr algn="ctr">
              <a:lnSpc>
                <a:spcPts val="2580"/>
              </a:lnSpc>
            </a:pPr>
            <a:r>
              <a:rPr lang="en-US" sz="1843">
                <a:solidFill>
                  <a:srgbClr val="000000"/>
                </a:solidFill>
                <a:latin typeface="Source Sans Pro Bold"/>
              </a:rPr>
              <a:t>Vraag: Welke drie regels vind jij het meest belangrijk?</a:t>
            </a:r>
          </a:p>
          <a:p>
            <a:pPr algn="ctr">
              <a:lnSpc>
                <a:spcPts val="2580"/>
              </a:lnSpc>
            </a:pPr>
            <a:r>
              <a:rPr lang="en-US" sz="1843">
                <a:solidFill>
                  <a:srgbClr val="000000"/>
                </a:solidFill>
                <a:latin typeface="Source Sans Pro Bold"/>
              </a:rPr>
              <a:t>[Bron &amp; meer weten? </a:t>
            </a:r>
            <a:r>
              <a:rPr lang="en-US" sz="1843" u="sng">
                <a:solidFill>
                  <a:srgbClr val="000000"/>
                </a:solidFill>
                <a:latin typeface="Source Sans Pro Bold"/>
                <a:hlinkClick r:id="rId2" tooltip="https://www.amnesty.nl/encyclopedie/universele-verklaring-van-de-rechten-van-de-mens-uvrm-korte-versie"/>
              </a:rPr>
              <a:t>Universele Verklaring van de Rechten van de Mens - UVRM - Amnesty</a:t>
            </a:r>
          </a:p>
          <a:p>
            <a:pPr algn="ctr">
              <a:lnSpc>
                <a:spcPts val="2580"/>
              </a:lnSpc>
              <a:spcBef>
                <a:spcPct val="0"/>
              </a:spcBef>
            </a:pPr>
            <a:endParaRPr lang="en-US" sz="1843" u="sng">
              <a:solidFill>
                <a:srgbClr val="000000"/>
              </a:solidFill>
              <a:latin typeface="Source Sans Pro Bold"/>
              <a:hlinkClick r:id="rId2" tooltip="https://www.amnesty.nl/encyclopedie/universele-verklaring-van-de-rechten-van-de-mens-uvrm-korte-versie"/>
            </a:endParaRPr>
          </a:p>
        </p:txBody>
      </p:sp>
      <p:sp>
        <p:nvSpPr>
          <p:cNvPr id="13" name="TextBox 13"/>
          <p:cNvSpPr txBox="1"/>
          <p:nvPr/>
        </p:nvSpPr>
        <p:spPr>
          <a:xfrm>
            <a:off x="9021322" y="3153527"/>
            <a:ext cx="8051704" cy="5300263"/>
          </a:xfrm>
          <a:prstGeom prst="rect">
            <a:avLst/>
          </a:prstGeom>
        </p:spPr>
        <p:txBody>
          <a:bodyPr lIns="0" tIns="0" rIns="0" bIns="0" rtlCol="0" anchor="t">
            <a:spAutoFit/>
          </a:bodyPr>
          <a:lstStyle/>
          <a:p>
            <a:pPr>
              <a:lnSpc>
                <a:spcPts val="2384"/>
              </a:lnSpc>
              <a:spcBef>
                <a:spcPct val="0"/>
              </a:spcBef>
            </a:pPr>
            <a:endParaRPr/>
          </a:p>
          <a:p>
            <a:pPr>
              <a:lnSpc>
                <a:spcPts val="2384"/>
              </a:lnSpc>
              <a:spcBef>
                <a:spcPct val="0"/>
              </a:spcBef>
            </a:pPr>
            <a:r>
              <a:rPr lang="en-US" sz="1703">
                <a:solidFill>
                  <a:srgbClr val="000000"/>
                </a:solidFill>
                <a:latin typeface="Source Sans Pro"/>
              </a:rPr>
              <a:t>16. Je mag trouwen met wie je wilt en een gezin stichten.</a:t>
            </a:r>
          </a:p>
          <a:p>
            <a:pPr>
              <a:lnSpc>
                <a:spcPts val="2384"/>
              </a:lnSpc>
              <a:spcBef>
                <a:spcPct val="0"/>
              </a:spcBef>
            </a:pPr>
            <a:r>
              <a:rPr lang="en-US" sz="1703">
                <a:solidFill>
                  <a:srgbClr val="000000"/>
                </a:solidFill>
                <a:latin typeface="Source Sans Pro"/>
              </a:rPr>
              <a:t>17. Je hebt recht op bezit en dat mag niemand zomaar van je afnemen.</a:t>
            </a:r>
          </a:p>
          <a:p>
            <a:pPr>
              <a:lnSpc>
                <a:spcPts val="2384"/>
              </a:lnSpc>
              <a:spcBef>
                <a:spcPct val="0"/>
              </a:spcBef>
            </a:pPr>
            <a:r>
              <a:rPr lang="en-US" sz="1703">
                <a:solidFill>
                  <a:srgbClr val="000000"/>
                </a:solidFill>
                <a:latin typeface="Source Sans Pro"/>
              </a:rPr>
              <a:t>18. Je mag je eigen godsdienst of overtuiging kiezen en daarnaar leven.</a:t>
            </a:r>
          </a:p>
          <a:p>
            <a:pPr>
              <a:lnSpc>
                <a:spcPts val="2384"/>
              </a:lnSpc>
              <a:spcBef>
                <a:spcPct val="0"/>
              </a:spcBef>
            </a:pPr>
            <a:r>
              <a:rPr lang="en-US" sz="1703">
                <a:solidFill>
                  <a:srgbClr val="000000"/>
                </a:solidFill>
                <a:latin typeface="Source Sans Pro"/>
              </a:rPr>
              <a:t>19. Je mag uitkomen voor je meningen je mag overal informatie vandaan halen.</a:t>
            </a:r>
          </a:p>
          <a:p>
            <a:pPr>
              <a:lnSpc>
                <a:spcPts val="2384"/>
              </a:lnSpc>
              <a:spcBef>
                <a:spcPct val="0"/>
              </a:spcBef>
            </a:pPr>
            <a:r>
              <a:rPr lang="en-US" sz="1703">
                <a:solidFill>
                  <a:srgbClr val="000000"/>
                </a:solidFill>
                <a:latin typeface="Source Sans Pro"/>
              </a:rPr>
              <a:t>20. Je mag een vereniging oprichten en niemand mag je dwingen ergens lid van te worden.</a:t>
            </a:r>
          </a:p>
          <a:p>
            <a:pPr>
              <a:lnSpc>
                <a:spcPts val="2384"/>
              </a:lnSpc>
              <a:spcBef>
                <a:spcPct val="0"/>
              </a:spcBef>
            </a:pPr>
            <a:r>
              <a:rPr lang="en-US" sz="1703">
                <a:solidFill>
                  <a:srgbClr val="000000"/>
                </a:solidFill>
                <a:latin typeface="Source Sans Pro"/>
              </a:rPr>
              <a:t>21. Iedereen mag meedoen aan verkiezingen en zich verkiesbaar stellen.</a:t>
            </a:r>
          </a:p>
          <a:p>
            <a:pPr>
              <a:lnSpc>
                <a:spcPts val="2384"/>
              </a:lnSpc>
              <a:spcBef>
                <a:spcPct val="0"/>
              </a:spcBef>
            </a:pPr>
            <a:r>
              <a:rPr lang="en-US" sz="1703">
                <a:solidFill>
                  <a:srgbClr val="000000"/>
                </a:solidFill>
                <a:latin typeface="Source Sans Pro"/>
              </a:rPr>
              <a:t>22. Je hebt recht op maatschappelijke zekerheid.</a:t>
            </a:r>
          </a:p>
          <a:p>
            <a:pPr>
              <a:lnSpc>
                <a:spcPts val="2384"/>
              </a:lnSpc>
              <a:spcBef>
                <a:spcPct val="0"/>
              </a:spcBef>
            </a:pPr>
            <a:r>
              <a:rPr lang="en-US" sz="1703">
                <a:solidFill>
                  <a:srgbClr val="000000"/>
                </a:solidFill>
                <a:latin typeface="Source Sans Pro"/>
              </a:rPr>
              <a:t>23. Je hebt recht op werk naar keuze, met een eerlijk loon. Vakbonden zijn vrij.</a:t>
            </a:r>
          </a:p>
          <a:p>
            <a:pPr>
              <a:lnSpc>
                <a:spcPts val="2384"/>
              </a:lnSpc>
              <a:spcBef>
                <a:spcPct val="0"/>
              </a:spcBef>
            </a:pPr>
            <a:r>
              <a:rPr lang="en-US" sz="1703">
                <a:solidFill>
                  <a:srgbClr val="000000"/>
                </a:solidFill>
                <a:latin typeface="Source Sans Pro"/>
              </a:rPr>
              <a:t>24. Je hebt recht op rust, vrije tijd en betaalde vakantie.</a:t>
            </a:r>
          </a:p>
          <a:p>
            <a:pPr>
              <a:lnSpc>
                <a:spcPts val="2384"/>
              </a:lnSpc>
              <a:spcBef>
                <a:spcPct val="0"/>
              </a:spcBef>
            </a:pPr>
            <a:r>
              <a:rPr lang="en-US" sz="1703">
                <a:solidFill>
                  <a:srgbClr val="000000"/>
                </a:solidFill>
                <a:latin typeface="Source Sans Pro"/>
              </a:rPr>
              <a:t>25. Je hebt recht op voldoende inkomen, zo nodig moet de staat voor je zorgen.</a:t>
            </a:r>
          </a:p>
          <a:p>
            <a:pPr>
              <a:lnSpc>
                <a:spcPts val="2384"/>
              </a:lnSpc>
              <a:spcBef>
                <a:spcPct val="0"/>
              </a:spcBef>
            </a:pPr>
            <a:r>
              <a:rPr lang="en-US" sz="1703">
                <a:solidFill>
                  <a:srgbClr val="000000"/>
                </a:solidFill>
                <a:latin typeface="Source Sans Pro"/>
              </a:rPr>
              <a:t>26. Je hebt recht op onderwijs.</a:t>
            </a:r>
          </a:p>
          <a:p>
            <a:pPr>
              <a:lnSpc>
                <a:spcPts val="2384"/>
              </a:lnSpc>
              <a:spcBef>
                <a:spcPct val="0"/>
              </a:spcBef>
            </a:pPr>
            <a:r>
              <a:rPr lang="en-US" sz="1703">
                <a:solidFill>
                  <a:srgbClr val="000000"/>
                </a:solidFill>
                <a:latin typeface="Source Sans Pro"/>
              </a:rPr>
              <a:t>27. Je hebt recht om te genieten van kunst en cultuur. Cultuur moet worden beschermd.</a:t>
            </a:r>
          </a:p>
          <a:p>
            <a:pPr>
              <a:lnSpc>
                <a:spcPts val="2384"/>
              </a:lnSpc>
              <a:spcBef>
                <a:spcPct val="0"/>
              </a:spcBef>
            </a:pPr>
            <a:r>
              <a:rPr lang="en-US" sz="1703">
                <a:solidFill>
                  <a:srgbClr val="000000"/>
                </a:solidFill>
                <a:latin typeface="Source Sans Pro"/>
              </a:rPr>
              <a:t>28. Alle regeringen moeten ervoor zorgen dat de mensenrechten worden nageleefd.</a:t>
            </a:r>
          </a:p>
          <a:p>
            <a:pPr>
              <a:lnSpc>
                <a:spcPts val="2384"/>
              </a:lnSpc>
              <a:spcBef>
                <a:spcPct val="0"/>
              </a:spcBef>
            </a:pPr>
            <a:r>
              <a:rPr lang="en-US" sz="1703">
                <a:solidFill>
                  <a:srgbClr val="000000"/>
                </a:solidFill>
                <a:latin typeface="Source Sans Pro"/>
              </a:rPr>
              <a:t>29. De wetten en de democratie moeten de mensenrechten beschermen.</a:t>
            </a:r>
          </a:p>
          <a:p>
            <a:pPr>
              <a:lnSpc>
                <a:spcPts val="2384"/>
              </a:lnSpc>
              <a:spcBef>
                <a:spcPct val="0"/>
              </a:spcBef>
            </a:pPr>
            <a:r>
              <a:rPr lang="en-US" sz="1703">
                <a:solidFill>
                  <a:srgbClr val="000000"/>
                </a:solidFill>
                <a:latin typeface="Source Sans Pro"/>
              </a:rPr>
              <a:t>30. Niets van het bovenstaande mag misbruikt worden om de mensenrechten teniet te doen.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D61A8"/>
        </a:solidFill>
        <a:effectLst/>
      </p:bgPr>
    </p:bg>
    <p:spTree>
      <p:nvGrpSpPr>
        <p:cNvPr id="1" name=""/>
        <p:cNvGrpSpPr/>
        <p:nvPr/>
      </p:nvGrpSpPr>
      <p:grpSpPr>
        <a:xfrm>
          <a:off x="0" y="0"/>
          <a:ext cx="0" cy="0"/>
          <a:chOff x="0" y="0"/>
          <a:chExt cx="0" cy="0"/>
        </a:xfrm>
      </p:grpSpPr>
      <p:grpSp>
        <p:nvGrpSpPr>
          <p:cNvPr id="2" name="Group 2"/>
          <p:cNvGrpSpPr/>
          <p:nvPr/>
        </p:nvGrpSpPr>
        <p:grpSpPr>
          <a:xfrm>
            <a:off x="4524027" y="2797416"/>
            <a:ext cx="8889426" cy="4496453"/>
            <a:chOff x="0" y="0"/>
            <a:chExt cx="4317191" cy="2183723"/>
          </a:xfrm>
        </p:grpSpPr>
        <p:sp>
          <p:nvSpPr>
            <p:cNvPr id="3" name="Freeform 3"/>
            <p:cNvSpPr/>
            <p:nvPr/>
          </p:nvSpPr>
          <p:spPr>
            <a:xfrm>
              <a:off x="0" y="0"/>
              <a:ext cx="4317191" cy="2183723"/>
            </a:xfrm>
            <a:custGeom>
              <a:avLst/>
              <a:gdLst/>
              <a:ahLst/>
              <a:cxnLst/>
              <a:rect l="l" t="t" r="r" b="b"/>
              <a:pathLst>
                <a:path w="4317191" h="2183723">
                  <a:moveTo>
                    <a:pt x="0" y="0"/>
                  </a:moveTo>
                  <a:lnTo>
                    <a:pt x="4317191" y="0"/>
                  </a:lnTo>
                  <a:lnTo>
                    <a:pt x="4317191" y="2183723"/>
                  </a:lnTo>
                  <a:lnTo>
                    <a:pt x="0" y="2183723"/>
                  </a:lnTo>
                  <a:close/>
                </a:path>
              </a:pathLst>
            </a:custGeom>
            <a:solidFill>
              <a:srgbClr val="DCCD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5" name="TextBox 5"/>
          <p:cNvSpPr txBox="1"/>
          <p:nvPr/>
        </p:nvSpPr>
        <p:spPr>
          <a:xfrm>
            <a:off x="771806" y="4440716"/>
            <a:ext cx="16744388" cy="1086028"/>
          </a:xfrm>
          <a:prstGeom prst="rect">
            <a:avLst/>
          </a:prstGeom>
        </p:spPr>
        <p:txBody>
          <a:bodyPr lIns="0" tIns="0" rIns="0" bIns="0" rtlCol="0" anchor="t">
            <a:spAutoFit/>
          </a:bodyPr>
          <a:lstStyle/>
          <a:p>
            <a:pPr algn="ctr">
              <a:lnSpc>
                <a:spcPts val="8915"/>
              </a:lnSpc>
              <a:spcBef>
                <a:spcPct val="0"/>
              </a:spcBef>
            </a:pPr>
            <a:r>
              <a:rPr lang="en-US" sz="6368">
                <a:solidFill>
                  <a:srgbClr val="FFFFFF"/>
                </a:solidFill>
                <a:latin typeface="Source Sans Pro Bold"/>
              </a:rPr>
              <a:t>Opdracht: Mindmap</a:t>
            </a:r>
          </a:p>
        </p:txBody>
      </p:sp>
      <p:grpSp>
        <p:nvGrpSpPr>
          <p:cNvPr id="6" name="Group 6"/>
          <p:cNvGrpSpPr/>
          <p:nvPr/>
        </p:nvGrpSpPr>
        <p:grpSpPr>
          <a:xfrm>
            <a:off x="4720313" y="2973140"/>
            <a:ext cx="8847374" cy="4516444"/>
            <a:chOff x="0" y="0"/>
            <a:chExt cx="4296768" cy="2193432"/>
          </a:xfrm>
        </p:grpSpPr>
        <p:sp>
          <p:nvSpPr>
            <p:cNvPr id="7" name="Freeform 7"/>
            <p:cNvSpPr/>
            <p:nvPr/>
          </p:nvSpPr>
          <p:spPr>
            <a:xfrm>
              <a:off x="0" y="0"/>
              <a:ext cx="4296768" cy="2193432"/>
            </a:xfrm>
            <a:custGeom>
              <a:avLst/>
              <a:gdLst/>
              <a:ahLst/>
              <a:cxnLst/>
              <a:rect l="l" t="t" r="r" b="b"/>
              <a:pathLst>
                <a:path w="4296768" h="2193432">
                  <a:moveTo>
                    <a:pt x="0" y="0"/>
                  </a:moveTo>
                  <a:lnTo>
                    <a:pt x="4296768" y="0"/>
                  </a:lnTo>
                  <a:lnTo>
                    <a:pt x="4296768" y="2193432"/>
                  </a:lnTo>
                  <a:lnTo>
                    <a:pt x="0" y="2193432"/>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pic>
        <p:nvPicPr>
          <p:cNvPr id="11" name="Afbeelding 10" descr="Afbeelding met symbool&#10;&#10;Automatisch gegenereerde beschrijving">
            <a:extLst>
              <a:ext uri="{FF2B5EF4-FFF2-40B4-BE49-F238E27FC236}">
                <a16:creationId xmlns:a16="http://schemas.microsoft.com/office/drawing/2014/main" id="{31F50C8A-DAF6-94C6-A9EE-58A8A9D031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4961" y="3089307"/>
            <a:ext cx="911193" cy="91119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D61A8"/>
        </a:solidFill>
        <a:effectLst/>
      </p:bgPr>
    </p:bg>
    <p:spTree>
      <p:nvGrpSpPr>
        <p:cNvPr id="1" name=""/>
        <p:cNvGrpSpPr/>
        <p:nvPr/>
      </p:nvGrpSpPr>
      <p:grpSpPr>
        <a:xfrm>
          <a:off x="0" y="0"/>
          <a:ext cx="0" cy="0"/>
          <a:chOff x="0" y="0"/>
          <a:chExt cx="0" cy="0"/>
        </a:xfrm>
      </p:grpSpPr>
      <p:grpSp>
        <p:nvGrpSpPr>
          <p:cNvPr id="2" name="Group 2"/>
          <p:cNvGrpSpPr/>
          <p:nvPr/>
        </p:nvGrpSpPr>
        <p:grpSpPr>
          <a:xfrm>
            <a:off x="4554507" y="2797416"/>
            <a:ext cx="8858946" cy="4496453"/>
            <a:chOff x="0" y="0"/>
            <a:chExt cx="4302388" cy="2183723"/>
          </a:xfrm>
        </p:grpSpPr>
        <p:sp>
          <p:nvSpPr>
            <p:cNvPr id="3" name="Freeform 3"/>
            <p:cNvSpPr/>
            <p:nvPr/>
          </p:nvSpPr>
          <p:spPr>
            <a:xfrm>
              <a:off x="0" y="0"/>
              <a:ext cx="4302388" cy="2183723"/>
            </a:xfrm>
            <a:custGeom>
              <a:avLst/>
              <a:gdLst/>
              <a:ahLst/>
              <a:cxnLst/>
              <a:rect l="l" t="t" r="r" b="b"/>
              <a:pathLst>
                <a:path w="4302388" h="2183723">
                  <a:moveTo>
                    <a:pt x="0" y="0"/>
                  </a:moveTo>
                  <a:lnTo>
                    <a:pt x="4302388" y="0"/>
                  </a:lnTo>
                  <a:lnTo>
                    <a:pt x="4302388" y="2183723"/>
                  </a:lnTo>
                  <a:lnTo>
                    <a:pt x="0" y="2183723"/>
                  </a:lnTo>
                  <a:close/>
                </a:path>
              </a:pathLst>
            </a:custGeom>
            <a:solidFill>
              <a:srgbClr val="DCCD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5" name="TextBox 5"/>
          <p:cNvSpPr txBox="1"/>
          <p:nvPr/>
        </p:nvSpPr>
        <p:spPr>
          <a:xfrm>
            <a:off x="4957903" y="3502486"/>
            <a:ext cx="8372194" cy="3333928"/>
          </a:xfrm>
          <a:prstGeom prst="rect">
            <a:avLst/>
          </a:prstGeom>
        </p:spPr>
        <p:txBody>
          <a:bodyPr lIns="0" tIns="0" rIns="0" bIns="0" rtlCol="0" anchor="t">
            <a:spAutoFit/>
          </a:bodyPr>
          <a:lstStyle/>
          <a:p>
            <a:pPr algn="ctr">
              <a:lnSpc>
                <a:spcPts val="8915"/>
              </a:lnSpc>
              <a:spcBef>
                <a:spcPct val="0"/>
              </a:spcBef>
            </a:pPr>
            <a:r>
              <a:rPr lang="en-US" sz="6368">
                <a:solidFill>
                  <a:srgbClr val="FFFFFF"/>
                </a:solidFill>
                <a:latin typeface="Source Sans Pro Bold"/>
              </a:rPr>
              <a:t>Opdracht: maak of zoek een bijpassende foto</a:t>
            </a:r>
          </a:p>
        </p:txBody>
      </p:sp>
      <p:grpSp>
        <p:nvGrpSpPr>
          <p:cNvPr id="6" name="Group 6"/>
          <p:cNvGrpSpPr/>
          <p:nvPr/>
        </p:nvGrpSpPr>
        <p:grpSpPr>
          <a:xfrm>
            <a:off x="4720313" y="2973140"/>
            <a:ext cx="8847374" cy="4516444"/>
            <a:chOff x="0" y="0"/>
            <a:chExt cx="4296768" cy="2193432"/>
          </a:xfrm>
        </p:grpSpPr>
        <p:sp>
          <p:nvSpPr>
            <p:cNvPr id="7" name="Freeform 7"/>
            <p:cNvSpPr/>
            <p:nvPr/>
          </p:nvSpPr>
          <p:spPr>
            <a:xfrm>
              <a:off x="0" y="0"/>
              <a:ext cx="4296768" cy="2193432"/>
            </a:xfrm>
            <a:custGeom>
              <a:avLst/>
              <a:gdLst/>
              <a:ahLst/>
              <a:cxnLst/>
              <a:rect l="l" t="t" r="r" b="b"/>
              <a:pathLst>
                <a:path w="4296768" h="2193432">
                  <a:moveTo>
                    <a:pt x="0" y="0"/>
                  </a:moveTo>
                  <a:lnTo>
                    <a:pt x="4296768" y="0"/>
                  </a:lnTo>
                  <a:lnTo>
                    <a:pt x="4296768" y="2193432"/>
                  </a:lnTo>
                  <a:lnTo>
                    <a:pt x="0" y="2193432"/>
                  </a:lnTo>
                  <a:close/>
                </a:path>
              </a:pathLst>
            </a:custGeom>
            <a:solidFill>
              <a:srgbClr val="000000">
                <a:alpha val="0"/>
              </a:srgbClr>
            </a:solidFill>
            <a:ln w="38100" cap="sq">
              <a:solidFill>
                <a:srgbClr val="000000"/>
              </a:solidFill>
              <a:prstDash val="solid"/>
              <a:miter/>
            </a:ln>
          </p:spPr>
          <p:txBody>
            <a:bodyPr/>
            <a:lstStyle/>
            <a:p>
              <a:endParaRPr lang="nl-NL" dirty="0"/>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pic>
        <p:nvPicPr>
          <p:cNvPr id="9" name="Afbeelding 8" descr="Afbeelding met symbool&#10;&#10;Automatisch gegenereerde beschrijving">
            <a:extLst>
              <a:ext uri="{FF2B5EF4-FFF2-40B4-BE49-F238E27FC236}">
                <a16:creationId xmlns:a16="http://schemas.microsoft.com/office/drawing/2014/main" id="{A22B84E0-C71C-168A-1BDB-875BBCEF39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1556" y="3093382"/>
            <a:ext cx="853444" cy="85344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2137" y="611851"/>
            <a:ext cx="16347163" cy="1465811"/>
            <a:chOff x="0" y="0"/>
            <a:chExt cx="4305426" cy="386057"/>
          </a:xfrm>
        </p:grpSpPr>
        <p:sp>
          <p:nvSpPr>
            <p:cNvPr id="3" name="Freeform 3"/>
            <p:cNvSpPr/>
            <p:nvPr/>
          </p:nvSpPr>
          <p:spPr>
            <a:xfrm>
              <a:off x="0" y="0"/>
              <a:ext cx="4305426" cy="386057"/>
            </a:xfrm>
            <a:custGeom>
              <a:avLst/>
              <a:gdLst/>
              <a:ahLst/>
              <a:cxnLst/>
              <a:rect l="l" t="t" r="r" b="b"/>
              <a:pathLst>
                <a:path w="4305426" h="386057">
                  <a:moveTo>
                    <a:pt x="0" y="0"/>
                  </a:moveTo>
                  <a:lnTo>
                    <a:pt x="4305426" y="0"/>
                  </a:lnTo>
                  <a:lnTo>
                    <a:pt x="4305426" y="386057"/>
                  </a:lnTo>
                  <a:lnTo>
                    <a:pt x="0" y="386057"/>
                  </a:lnTo>
                  <a:close/>
                </a:path>
              </a:pathLst>
            </a:custGeom>
            <a:solidFill>
              <a:srgbClr val="000000">
                <a:alpha val="0"/>
              </a:srgbClr>
            </a:solidFill>
            <a:ln w="19050" cap="sq">
              <a:solidFill>
                <a:srgbClr val="DCCDFF"/>
              </a:solidFill>
              <a:prstDash val="solid"/>
              <a:miter/>
            </a:ln>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819148" y="521364"/>
            <a:ext cx="16343175" cy="1470660"/>
            <a:chOff x="0" y="0"/>
            <a:chExt cx="4304375" cy="387334"/>
          </a:xfrm>
        </p:grpSpPr>
        <p:sp>
          <p:nvSpPr>
            <p:cNvPr id="6" name="Freeform 6"/>
            <p:cNvSpPr/>
            <p:nvPr/>
          </p:nvSpPr>
          <p:spPr>
            <a:xfrm>
              <a:off x="0" y="0"/>
              <a:ext cx="4304375" cy="387334"/>
            </a:xfrm>
            <a:custGeom>
              <a:avLst/>
              <a:gdLst/>
              <a:ahLst/>
              <a:cxnLst/>
              <a:rect l="l" t="t" r="r" b="b"/>
              <a:pathLst>
                <a:path w="4304375" h="387334">
                  <a:moveTo>
                    <a:pt x="0" y="0"/>
                  </a:moveTo>
                  <a:lnTo>
                    <a:pt x="4304375" y="0"/>
                  </a:lnTo>
                  <a:lnTo>
                    <a:pt x="4304375" y="387334"/>
                  </a:lnTo>
                  <a:lnTo>
                    <a:pt x="0" y="387334"/>
                  </a:lnTo>
                  <a:close/>
                </a:path>
              </a:pathLst>
            </a:custGeom>
            <a:solidFill>
              <a:srgbClr val="000000">
                <a:alpha val="0"/>
              </a:srgbClr>
            </a:solidFill>
            <a:ln w="19050" cap="sq">
              <a:solidFill>
                <a:srgbClr val="000000"/>
              </a:solidFill>
              <a:prstDash val="solid"/>
              <a:miter/>
            </a:ln>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8" name="TextBox 8"/>
          <p:cNvSpPr txBox="1"/>
          <p:nvPr/>
        </p:nvSpPr>
        <p:spPr>
          <a:xfrm>
            <a:off x="-2582583" y="530845"/>
            <a:ext cx="23087367" cy="1384935"/>
          </a:xfrm>
          <a:prstGeom prst="rect">
            <a:avLst/>
          </a:prstGeom>
        </p:spPr>
        <p:txBody>
          <a:bodyPr lIns="0" tIns="0" rIns="0" bIns="0" rtlCol="0" anchor="t">
            <a:spAutoFit/>
          </a:bodyPr>
          <a:lstStyle/>
          <a:p>
            <a:pPr algn="ctr">
              <a:lnSpc>
                <a:spcPts val="11340"/>
              </a:lnSpc>
              <a:spcBef>
                <a:spcPct val="0"/>
              </a:spcBef>
            </a:pPr>
            <a:r>
              <a:rPr lang="en-US" sz="8100">
                <a:solidFill>
                  <a:srgbClr val="DCCDFF"/>
                </a:solidFill>
                <a:latin typeface="Source Sans Pro Bold"/>
              </a:rPr>
              <a:t>Als je geen eigen keuze hebt</a:t>
            </a:r>
          </a:p>
        </p:txBody>
      </p:sp>
      <p:sp>
        <p:nvSpPr>
          <p:cNvPr id="9" name="TextBox 9"/>
          <p:cNvSpPr txBox="1"/>
          <p:nvPr/>
        </p:nvSpPr>
        <p:spPr>
          <a:xfrm>
            <a:off x="-2617025" y="481160"/>
            <a:ext cx="23087367" cy="1384935"/>
          </a:xfrm>
          <a:prstGeom prst="rect">
            <a:avLst/>
          </a:prstGeom>
        </p:spPr>
        <p:txBody>
          <a:bodyPr lIns="0" tIns="0" rIns="0" bIns="0" rtlCol="0" anchor="t">
            <a:spAutoFit/>
          </a:bodyPr>
          <a:lstStyle/>
          <a:p>
            <a:pPr algn="ctr">
              <a:lnSpc>
                <a:spcPts val="11340"/>
              </a:lnSpc>
              <a:spcBef>
                <a:spcPct val="0"/>
              </a:spcBef>
            </a:pPr>
            <a:r>
              <a:rPr lang="en-US" sz="8100">
                <a:solidFill>
                  <a:srgbClr val="CEFFE8"/>
                </a:solidFill>
                <a:latin typeface="Source Sans Pro Bold"/>
              </a:rPr>
              <a:t>Als je geen eigen keuze hebt</a:t>
            </a:r>
          </a:p>
        </p:txBody>
      </p:sp>
      <p:sp>
        <p:nvSpPr>
          <p:cNvPr id="10" name="Freeform 10"/>
          <p:cNvSpPr/>
          <p:nvPr/>
        </p:nvSpPr>
        <p:spPr>
          <a:xfrm>
            <a:off x="13937838" y="3256678"/>
            <a:ext cx="2496034" cy="6420667"/>
          </a:xfrm>
          <a:custGeom>
            <a:avLst/>
            <a:gdLst/>
            <a:ahLst/>
            <a:cxnLst/>
            <a:rect l="l" t="t" r="r" b="b"/>
            <a:pathLst>
              <a:path w="2496034" h="6420667">
                <a:moveTo>
                  <a:pt x="0" y="0"/>
                </a:moveTo>
                <a:lnTo>
                  <a:pt x="2496035" y="0"/>
                </a:lnTo>
                <a:lnTo>
                  <a:pt x="2496035" y="6420667"/>
                </a:lnTo>
                <a:lnTo>
                  <a:pt x="0" y="64206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11" name="Freeform 11"/>
          <p:cNvSpPr/>
          <p:nvPr/>
        </p:nvSpPr>
        <p:spPr>
          <a:xfrm>
            <a:off x="13871872" y="3212700"/>
            <a:ext cx="2496034" cy="6420667"/>
          </a:xfrm>
          <a:custGeom>
            <a:avLst/>
            <a:gdLst/>
            <a:ahLst/>
            <a:cxnLst/>
            <a:rect l="l" t="t" r="r" b="b"/>
            <a:pathLst>
              <a:path w="2496034" h="6420667">
                <a:moveTo>
                  <a:pt x="0" y="0"/>
                </a:moveTo>
                <a:lnTo>
                  <a:pt x="2496034" y="0"/>
                </a:lnTo>
                <a:lnTo>
                  <a:pt x="2496034" y="6420667"/>
                </a:lnTo>
                <a:lnTo>
                  <a:pt x="0" y="64206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2" name="Freeform 12"/>
          <p:cNvSpPr/>
          <p:nvPr/>
        </p:nvSpPr>
        <p:spPr>
          <a:xfrm>
            <a:off x="13744035" y="3212700"/>
            <a:ext cx="2496034" cy="6420667"/>
          </a:xfrm>
          <a:custGeom>
            <a:avLst/>
            <a:gdLst/>
            <a:ahLst/>
            <a:cxnLst/>
            <a:rect l="l" t="t" r="r" b="b"/>
            <a:pathLst>
              <a:path w="2496034" h="6420667">
                <a:moveTo>
                  <a:pt x="0" y="0"/>
                </a:moveTo>
                <a:lnTo>
                  <a:pt x="2496035" y="0"/>
                </a:lnTo>
                <a:lnTo>
                  <a:pt x="2496035" y="6420667"/>
                </a:lnTo>
                <a:lnTo>
                  <a:pt x="0" y="64206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grpSp>
        <p:nvGrpSpPr>
          <p:cNvPr id="13" name="Group 13"/>
          <p:cNvGrpSpPr/>
          <p:nvPr/>
        </p:nvGrpSpPr>
        <p:grpSpPr>
          <a:xfrm>
            <a:off x="-195329" y="-198934"/>
            <a:ext cx="18686724" cy="10687590"/>
            <a:chOff x="0" y="0"/>
            <a:chExt cx="4921606" cy="2814838"/>
          </a:xfrm>
        </p:grpSpPr>
        <p:sp>
          <p:nvSpPr>
            <p:cNvPr id="14" name="Freeform 14"/>
            <p:cNvSpPr/>
            <p:nvPr/>
          </p:nvSpPr>
          <p:spPr>
            <a:xfrm>
              <a:off x="0" y="0"/>
              <a:ext cx="4921607" cy="2814838"/>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
          <p:nvSpPr>
            <p:cNvPr id="15" name="TextBox 15"/>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16" name="TextBox 16"/>
          <p:cNvSpPr txBox="1"/>
          <p:nvPr/>
        </p:nvSpPr>
        <p:spPr>
          <a:xfrm>
            <a:off x="-2674693" y="481160"/>
            <a:ext cx="23087367" cy="1384935"/>
          </a:xfrm>
          <a:prstGeom prst="rect">
            <a:avLst/>
          </a:prstGeom>
        </p:spPr>
        <p:txBody>
          <a:bodyPr lIns="0" tIns="0" rIns="0" bIns="0" rtlCol="0" anchor="t">
            <a:spAutoFit/>
          </a:bodyPr>
          <a:lstStyle/>
          <a:p>
            <a:pPr algn="ctr">
              <a:lnSpc>
                <a:spcPts val="11340"/>
              </a:lnSpc>
              <a:spcBef>
                <a:spcPct val="0"/>
              </a:spcBef>
            </a:pPr>
            <a:r>
              <a:rPr lang="en-US" sz="8100">
                <a:solidFill>
                  <a:srgbClr val="000000"/>
                </a:solidFill>
                <a:latin typeface="Source Sans Pro Bold"/>
              </a:rPr>
              <a:t>Als je geen eigen keuze hebt</a:t>
            </a:r>
          </a:p>
        </p:txBody>
      </p:sp>
      <p:sp>
        <p:nvSpPr>
          <p:cNvPr id="17" name="TextBox 17"/>
          <p:cNvSpPr txBox="1"/>
          <p:nvPr/>
        </p:nvSpPr>
        <p:spPr>
          <a:xfrm>
            <a:off x="912137" y="2504178"/>
            <a:ext cx="10564814" cy="860425"/>
          </a:xfrm>
          <a:prstGeom prst="rect">
            <a:avLst/>
          </a:prstGeom>
        </p:spPr>
        <p:txBody>
          <a:bodyPr lIns="0" tIns="0" rIns="0" bIns="0" rtlCol="0" anchor="t">
            <a:spAutoFit/>
          </a:bodyPr>
          <a:lstStyle/>
          <a:p>
            <a:pPr>
              <a:lnSpc>
                <a:spcPts val="3499"/>
              </a:lnSpc>
              <a:spcBef>
                <a:spcPct val="0"/>
              </a:spcBef>
            </a:pPr>
            <a:r>
              <a:rPr lang="en-US" sz="2499">
                <a:solidFill>
                  <a:srgbClr val="000000"/>
                </a:solidFill>
                <a:latin typeface="Source Sans Pro"/>
              </a:rPr>
              <a:t>Zouden deze mensenrechten voor iedereen in Nederland gelden? Of zijn er misschien ook jongeren voor wie dit niet vanzelfsprekend is? </a:t>
            </a:r>
          </a:p>
        </p:txBody>
      </p:sp>
      <p:sp>
        <p:nvSpPr>
          <p:cNvPr id="18" name="Freeform 10">
            <a:extLst>
              <a:ext uri="{FF2B5EF4-FFF2-40B4-BE49-F238E27FC236}">
                <a16:creationId xmlns:a16="http://schemas.microsoft.com/office/drawing/2014/main" id="{619E002F-BF21-A3EC-8971-7218F3DED1CD}"/>
              </a:ext>
            </a:extLst>
          </p:cNvPr>
          <p:cNvSpPr/>
          <p:nvPr/>
        </p:nvSpPr>
        <p:spPr>
          <a:xfrm>
            <a:off x="76201" y="114299"/>
            <a:ext cx="18135604" cy="10058401"/>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CCDFF"/>
        </a:solidFill>
        <a:effectLst/>
      </p:bgPr>
    </p:bg>
    <p:spTree>
      <p:nvGrpSpPr>
        <p:cNvPr id="1" name=""/>
        <p:cNvGrpSpPr/>
        <p:nvPr/>
      </p:nvGrpSpPr>
      <p:grpSpPr>
        <a:xfrm>
          <a:off x="0" y="0"/>
          <a:ext cx="0" cy="0"/>
          <a:chOff x="0" y="0"/>
          <a:chExt cx="0" cy="0"/>
        </a:xfrm>
      </p:grpSpPr>
      <p:grpSp>
        <p:nvGrpSpPr>
          <p:cNvPr id="2" name="Group 2"/>
          <p:cNvGrpSpPr/>
          <p:nvPr/>
        </p:nvGrpSpPr>
        <p:grpSpPr>
          <a:xfrm rot="1871463">
            <a:off x="34321" y="-1982265"/>
            <a:ext cx="26651979" cy="23320481"/>
            <a:chOff x="0" y="0"/>
            <a:chExt cx="812800" cy="711200"/>
          </a:xfrm>
        </p:grpSpPr>
        <p:sp>
          <p:nvSpPr>
            <p:cNvPr id="3" name="Freeform 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CEFFE8"/>
            </a:solidFill>
          </p:spPr>
          <p:txBody>
            <a:bodyPr/>
            <a:lstStyle/>
            <a:p>
              <a:endParaRPr lang="nl-NL"/>
            </a:p>
          </p:txBody>
        </p:sp>
        <p:sp>
          <p:nvSpPr>
            <p:cNvPr id="4" name="TextBox 4"/>
            <p:cNvSpPr txBox="1"/>
            <p:nvPr/>
          </p:nvSpPr>
          <p:spPr>
            <a:xfrm>
              <a:off x="127000" y="301625"/>
              <a:ext cx="558800" cy="358775"/>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1025146" y="4267504"/>
            <a:ext cx="6472909" cy="5574793"/>
          </a:xfrm>
          <a:custGeom>
            <a:avLst/>
            <a:gdLst/>
            <a:ahLst/>
            <a:cxnLst/>
            <a:rect l="l" t="t" r="r" b="b"/>
            <a:pathLst>
              <a:path w="6472909" h="5574793">
                <a:moveTo>
                  <a:pt x="0" y="0"/>
                </a:moveTo>
                <a:lnTo>
                  <a:pt x="6472909" y="0"/>
                </a:lnTo>
                <a:lnTo>
                  <a:pt x="6472909" y="5574793"/>
                </a:lnTo>
                <a:lnTo>
                  <a:pt x="0" y="55747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6" name="Freeform 6"/>
          <p:cNvSpPr/>
          <p:nvPr/>
        </p:nvSpPr>
        <p:spPr>
          <a:xfrm>
            <a:off x="10901109" y="4124895"/>
            <a:ext cx="6472909" cy="5574793"/>
          </a:xfrm>
          <a:custGeom>
            <a:avLst/>
            <a:gdLst/>
            <a:ahLst/>
            <a:cxnLst/>
            <a:rect l="l" t="t" r="r" b="b"/>
            <a:pathLst>
              <a:path w="6472909" h="5574793">
                <a:moveTo>
                  <a:pt x="0" y="0"/>
                </a:moveTo>
                <a:lnTo>
                  <a:pt x="6472910" y="0"/>
                </a:lnTo>
                <a:lnTo>
                  <a:pt x="6472910" y="5574793"/>
                </a:lnTo>
                <a:lnTo>
                  <a:pt x="0" y="55747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7" name="TextBox 7"/>
          <p:cNvSpPr txBox="1"/>
          <p:nvPr/>
        </p:nvSpPr>
        <p:spPr>
          <a:xfrm>
            <a:off x="940209" y="459896"/>
            <a:ext cx="10823747" cy="3107624"/>
          </a:xfrm>
          <a:prstGeom prst="rect">
            <a:avLst/>
          </a:prstGeom>
        </p:spPr>
        <p:txBody>
          <a:bodyPr lIns="0" tIns="0" rIns="0" bIns="0" rtlCol="0" anchor="t">
            <a:spAutoFit/>
          </a:bodyPr>
          <a:lstStyle/>
          <a:p>
            <a:pPr>
              <a:lnSpc>
                <a:spcPts val="8158"/>
              </a:lnSpc>
            </a:pPr>
            <a:r>
              <a:rPr lang="en-US" sz="6799">
                <a:solidFill>
                  <a:srgbClr val="CEFFE8"/>
                </a:solidFill>
                <a:latin typeface="Source Sans Pro Bold"/>
              </a:rPr>
              <a:t>(Sub)culturen in Nederland: verschillende normen, waarden &amp; gewoontes</a:t>
            </a:r>
          </a:p>
        </p:txBody>
      </p:sp>
      <p:sp>
        <p:nvSpPr>
          <p:cNvPr id="8" name="TextBox 8"/>
          <p:cNvSpPr txBox="1"/>
          <p:nvPr/>
        </p:nvSpPr>
        <p:spPr>
          <a:xfrm>
            <a:off x="894014" y="437451"/>
            <a:ext cx="11639316" cy="3107624"/>
          </a:xfrm>
          <a:prstGeom prst="rect">
            <a:avLst/>
          </a:prstGeom>
        </p:spPr>
        <p:txBody>
          <a:bodyPr lIns="0" tIns="0" rIns="0" bIns="0" rtlCol="0" anchor="t">
            <a:spAutoFit/>
          </a:bodyPr>
          <a:lstStyle/>
          <a:p>
            <a:pPr>
              <a:lnSpc>
                <a:spcPts val="8158"/>
              </a:lnSpc>
            </a:pPr>
            <a:r>
              <a:rPr lang="en-US" sz="6799">
                <a:solidFill>
                  <a:srgbClr val="000000"/>
                </a:solidFill>
                <a:latin typeface="Source Sans Pro Bold"/>
              </a:rPr>
              <a:t>(Sub)culturen in Nederland: verschillende normen, waarden &amp; gewoontes</a:t>
            </a:r>
          </a:p>
        </p:txBody>
      </p:sp>
      <p:sp>
        <p:nvSpPr>
          <p:cNvPr id="9" name="TextBox 9"/>
          <p:cNvSpPr txBox="1"/>
          <p:nvPr/>
        </p:nvSpPr>
        <p:spPr>
          <a:xfrm>
            <a:off x="912137" y="3932421"/>
            <a:ext cx="7149618" cy="3051175"/>
          </a:xfrm>
          <a:prstGeom prst="rect">
            <a:avLst/>
          </a:prstGeom>
        </p:spPr>
        <p:txBody>
          <a:bodyPr lIns="0" tIns="0" rIns="0" bIns="0" rtlCol="0" anchor="t">
            <a:spAutoFit/>
          </a:bodyPr>
          <a:lstStyle/>
          <a:p>
            <a:pPr>
              <a:lnSpc>
                <a:spcPts val="3499"/>
              </a:lnSpc>
            </a:pPr>
            <a:r>
              <a:rPr lang="en-US" sz="2499">
                <a:solidFill>
                  <a:srgbClr val="000000"/>
                </a:solidFill>
                <a:latin typeface="Source Sans Pro"/>
              </a:rPr>
              <a:t>In Nederland hebben we veel verschillende soorten mensen, gezinnen, families en gemeenschappen. Ieder persoon, maar ook ieder gezin, familie of gemeenschap heeft andere normen en waarden, gewoontes en regels. </a:t>
            </a:r>
          </a:p>
          <a:p>
            <a:pPr>
              <a:lnSpc>
                <a:spcPts val="3499"/>
              </a:lnSpc>
            </a:pPr>
            <a:endParaRPr lang="en-US" sz="2499">
              <a:solidFill>
                <a:srgbClr val="000000"/>
              </a:solidFill>
              <a:latin typeface="Source Sans Pro"/>
            </a:endParaRPr>
          </a:p>
          <a:p>
            <a:pPr>
              <a:lnSpc>
                <a:spcPts val="3499"/>
              </a:lnSpc>
              <a:spcBef>
                <a:spcPct val="0"/>
              </a:spcBef>
            </a:pPr>
            <a:endParaRPr lang="en-US" sz="2499">
              <a:solidFill>
                <a:srgbClr val="000000"/>
              </a:solidFill>
              <a:latin typeface="Source Sans Pro"/>
            </a:endParaRPr>
          </a:p>
        </p:txBody>
      </p:sp>
      <p:sp>
        <p:nvSpPr>
          <p:cNvPr id="10" name="AutoShape 10"/>
          <p:cNvSpPr/>
          <p:nvPr/>
        </p:nvSpPr>
        <p:spPr>
          <a:xfrm flipV="1">
            <a:off x="-798995" y="16636"/>
            <a:ext cx="19336347" cy="10787459"/>
          </a:xfrm>
          <a:prstGeom prst="line">
            <a:avLst/>
          </a:prstGeom>
          <a:ln w="38100" cap="flat">
            <a:solidFill>
              <a:srgbClr val="000000"/>
            </a:solidFill>
            <a:prstDash val="solid"/>
            <a:headEnd type="none" w="sm" len="sm"/>
            <a:tailEnd type="none" w="sm" len="sm"/>
          </a:ln>
        </p:spPr>
        <p:txBody>
          <a:bodyPr/>
          <a:lstStyle/>
          <a:p>
            <a:endParaRPr lang="nl-NL"/>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06781" y="2861310"/>
            <a:ext cx="9469239" cy="6396990"/>
            <a:chOff x="0" y="0"/>
            <a:chExt cx="2493956" cy="1684804"/>
          </a:xfrm>
        </p:grpSpPr>
        <p:sp>
          <p:nvSpPr>
            <p:cNvPr id="3" name="Freeform 3"/>
            <p:cNvSpPr/>
            <p:nvPr/>
          </p:nvSpPr>
          <p:spPr>
            <a:xfrm>
              <a:off x="0" y="0"/>
              <a:ext cx="2493956" cy="1684804"/>
            </a:xfrm>
            <a:custGeom>
              <a:avLst/>
              <a:gdLst/>
              <a:ahLst/>
              <a:cxnLst/>
              <a:rect l="l" t="t" r="r" b="b"/>
              <a:pathLst>
                <a:path w="2493956" h="1684804">
                  <a:moveTo>
                    <a:pt x="0" y="0"/>
                  </a:moveTo>
                  <a:lnTo>
                    <a:pt x="2493956" y="0"/>
                  </a:lnTo>
                  <a:lnTo>
                    <a:pt x="2493956" y="1684804"/>
                  </a:lnTo>
                  <a:lnTo>
                    <a:pt x="0" y="1684804"/>
                  </a:lnTo>
                  <a:close/>
                </a:path>
              </a:pathLst>
            </a:custGeom>
            <a:solidFill>
              <a:srgbClr val="DCCD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1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6369287" y="3775563"/>
            <a:ext cx="2337015" cy="1228725"/>
          </a:xfrm>
          <a:prstGeom prst="rect">
            <a:avLst/>
          </a:prstGeom>
        </p:spPr>
        <p:txBody>
          <a:bodyPr lIns="0" tIns="0" rIns="0" bIns="0" rtlCol="0" anchor="t">
            <a:spAutoFit/>
          </a:bodyPr>
          <a:lstStyle/>
          <a:p>
            <a:pPr marL="0" marR="0" lvl="0" indent="0" algn="l" defTabSz="914400" rtl="0" eaLnBrk="1" fontAlgn="auto" latinLnBrk="0" hangingPunct="1">
              <a:lnSpc>
                <a:spcPts val="9721"/>
              </a:lnSpc>
              <a:spcBef>
                <a:spcPts val="0"/>
              </a:spcBef>
              <a:spcAft>
                <a:spcPts val="0"/>
              </a:spcAft>
              <a:buClrTx/>
              <a:buSzTx/>
              <a:buFontTx/>
              <a:buNone/>
              <a:tabLst/>
              <a:defRPr/>
            </a:pPr>
            <a:r>
              <a:rPr kumimoji="0" lang="en-US" sz="8101" b="0" i="0" u="none" strike="noStrike" kern="1200" cap="none" spc="0" normalizeH="0" baseline="0" noProof="0">
                <a:ln>
                  <a:noFill/>
                </a:ln>
                <a:solidFill>
                  <a:srgbClr val="DCCDFF"/>
                </a:solidFill>
                <a:effectLst/>
                <a:uLnTx/>
                <a:uFillTx/>
                <a:latin typeface="Source Sans Pro Bold"/>
                <a:ea typeface="+mn-ea"/>
                <a:cs typeface="+mn-cs"/>
              </a:rPr>
              <a:t>Quiz</a:t>
            </a:r>
          </a:p>
        </p:txBody>
      </p:sp>
      <p:sp>
        <p:nvSpPr>
          <p:cNvPr id="6" name="TextBox 6"/>
          <p:cNvSpPr txBox="1"/>
          <p:nvPr/>
        </p:nvSpPr>
        <p:spPr>
          <a:xfrm>
            <a:off x="6369287" y="5812155"/>
            <a:ext cx="5141079" cy="247650"/>
          </a:xfrm>
          <a:prstGeom prst="rect">
            <a:avLst/>
          </a:prstGeom>
        </p:spPr>
        <p:txBody>
          <a:bodyPr lIns="0" tIns="0" rIns="0" bIns="0" rtlCol="0" anchor="t">
            <a:spAutoFit/>
          </a:bodyPr>
          <a:lstStyle/>
          <a:p>
            <a:pPr marL="0" marR="0" lvl="0" indent="0" algn="ctr" defTabSz="914400" rtl="0" eaLnBrk="1" fontAlgn="auto" latinLnBrk="0" hangingPunct="1">
              <a:lnSpc>
                <a:spcPts val="2099"/>
              </a:lnSpc>
              <a:spcBef>
                <a:spcPct val="0"/>
              </a:spcBef>
              <a:spcAft>
                <a:spcPts val="0"/>
              </a:spcAft>
              <a:buClrTx/>
              <a:buSzTx/>
              <a:buFontTx/>
              <a:buNone/>
              <a:tabLst/>
              <a:defRPr/>
            </a:pPr>
            <a:r>
              <a:rPr kumimoji="0" lang="en-US" sz="1499" b="0" i="0" u="none" strike="noStrike" kern="1200" cap="none" spc="0" normalizeH="0" baseline="0" noProof="0">
                <a:ln>
                  <a:noFill/>
                </a:ln>
                <a:solidFill>
                  <a:srgbClr val="000000"/>
                </a:solidFill>
                <a:effectLst/>
                <a:uLnTx/>
                <a:uFillTx/>
                <a:latin typeface="TT Commons Pro Bold"/>
                <a:ea typeface="+mn-ea"/>
                <a:cs typeface="+mn-cs"/>
              </a:rPr>
              <a:t>(VIDEO HIER)</a:t>
            </a:r>
          </a:p>
        </p:txBody>
      </p:sp>
      <p:grpSp>
        <p:nvGrpSpPr>
          <p:cNvPr id="7" name="Group 7"/>
          <p:cNvGrpSpPr/>
          <p:nvPr/>
        </p:nvGrpSpPr>
        <p:grpSpPr>
          <a:xfrm>
            <a:off x="-194342" y="-200295"/>
            <a:ext cx="18671484" cy="10687590"/>
            <a:chOff x="0" y="0"/>
            <a:chExt cx="4917593" cy="2814838"/>
          </a:xfrm>
        </p:grpSpPr>
        <p:sp>
          <p:nvSpPr>
            <p:cNvPr id="8" name="Freeform 8"/>
            <p:cNvSpPr/>
            <p:nvPr/>
          </p:nvSpPr>
          <p:spPr>
            <a:xfrm>
              <a:off x="0" y="0"/>
              <a:ext cx="4917592" cy="2814838"/>
            </a:xfrm>
            <a:custGeom>
              <a:avLst/>
              <a:gdLst/>
              <a:ahLst/>
              <a:cxnLst/>
              <a:rect l="l" t="t" r="r" b="b"/>
              <a:pathLst>
                <a:path w="4917592" h="2814838">
                  <a:moveTo>
                    <a:pt x="0" y="0"/>
                  </a:moveTo>
                  <a:lnTo>
                    <a:pt x="4917592" y="0"/>
                  </a:lnTo>
                  <a:lnTo>
                    <a:pt x="4917592" y="2814838"/>
                  </a:lnTo>
                  <a:lnTo>
                    <a:pt x="0" y="2814838"/>
                  </a:lnTo>
                  <a:close/>
                </a:path>
              </a:pathLst>
            </a:custGeom>
            <a:solidFill>
              <a:srgbClr val="000000">
                <a:alpha val="0"/>
              </a:srgbClr>
            </a:solidFill>
            <a:ln w="342900" cap="sq">
              <a:solidFill>
                <a:srgbClr val="CEFFE8"/>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1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505994" y="1005071"/>
            <a:ext cx="19548771" cy="818032"/>
          </a:xfrm>
          <a:prstGeom prst="rect">
            <a:avLst/>
          </a:prstGeom>
        </p:spPr>
        <p:txBody>
          <a:bodyPr lIns="0" tIns="0" rIns="0" bIns="0" rtlCol="0" anchor="t">
            <a:spAutoFit/>
          </a:bodyPr>
          <a:lstStyle/>
          <a:p>
            <a:pPr marL="0" marR="0" lvl="0" indent="0" algn="ctr" defTabSz="914400" rtl="0" eaLnBrk="1" fontAlgn="auto" latinLnBrk="0" hangingPunct="1">
              <a:lnSpc>
                <a:spcPts val="6757"/>
              </a:lnSpc>
              <a:spcBef>
                <a:spcPct val="0"/>
              </a:spcBef>
              <a:spcAft>
                <a:spcPts val="0"/>
              </a:spcAft>
              <a:buClrTx/>
              <a:buSzTx/>
              <a:buFontTx/>
              <a:buNone/>
              <a:tabLst/>
              <a:defRPr/>
            </a:pPr>
            <a:r>
              <a:rPr kumimoji="0" lang="en-US" sz="4826" b="0" i="0" u="none" strike="noStrike" kern="1200" cap="none" spc="0" normalizeH="0" baseline="0" noProof="0">
                <a:ln>
                  <a:noFill/>
                </a:ln>
                <a:solidFill>
                  <a:srgbClr val="DCCDFF"/>
                </a:solidFill>
                <a:effectLst/>
                <a:uLnTx/>
                <a:uFillTx/>
                <a:latin typeface="Source Sans Pro Bold"/>
                <a:ea typeface="+mn-ea"/>
                <a:cs typeface="+mn-cs"/>
              </a:rPr>
              <a:t>Weer even scherp: wat zijn normen &amp; waarden ook alweer?</a:t>
            </a:r>
          </a:p>
        </p:txBody>
      </p:sp>
      <p:sp>
        <p:nvSpPr>
          <p:cNvPr id="11" name="TextBox 11"/>
          <p:cNvSpPr txBox="1"/>
          <p:nvPr/>
        </p:nvSpPr>
        <p:spPr>
          <a:xfrm>
            <a:off x="-545243" y="972743"/>
            <a:ext cx="19548771" cy="818032"/>
          </a:xfrm>
          <a:prstGeom prst="rect">
            <a:avLst/>
          </a:prstGeom>
        </p:spPr>
        <p:txBody>
          <a:bodyPr lIns="0" tIns="0" rIns="0" bIns="0" rtlCol="0" anchor="t">
            <a:spAutoFit/>
          </a:bodyPr>
          <a:lstStyle/>
          <a:p>
            <a:pPr marL="0" marR="0" lvl="0" indent="0" algn="ctr" defTabSz="914400" rtl="0" eaLnBrk="1" fontAlgn="auto" latinLnBrk="0" hangingPunct="1">
              <a:lnSpc>
                <a:spcPts val="6757"/>
              </a:lnSpc>
              <a:spcBef>
                <a:spcPct val="0"/>
              </a:spcBef>
              <a:spcAft>
                <a:spcPts val="0"/>
              </a:spcAft>
              <a:buClrTx/>
              <a:buSzTx/>
              <a:buFontTx/>
              <a:buNone/>
              <a:tabLst/>
              <a:defRPr/>
            </a:pPr>
            <a:r>
              <a:rPr kumimoji="0" lang="en-US" sz="4826" b="0" i="0" u="none" strike="noStrike" kern="1200" cap="none" spc="0" normalizeH="0" baseline="0" noProof="0">
                <a:ln>
                  <a:noFill/>
                </a:ln>
                <a:solidFill>
                  <a:srgbClr val="CEFFE8"/>
                </a:solidFill>
                <a:effectLst/>
                <a:uLnTx/>
                <a:uFillTx/>
                <a:latin typeface="Source Sans Pro Bold"/>
                <a:ea typeface="+mn-ea"/>
                <a:cs typeface="+mn-cs"/>
              </a:rPr>
              <a:t>Weer even scherp: wat zijn normen &amp; waarden ook alweer?</a:t>
            </a:r>
          </a:p>
        </p:txBody>
      </p:sp>
      <p:sp>
        <p:nvSpPr>
          <p:cNvPr id="12" name="TextBox 12"/>
          <p:cNvSpPr txBox="1"/>
          <p:nvPr/>
        </p:nvSpPr>
        <p:spPr>
          <a:xfrm>
            <a:off x="-594885" y="942975"/>
            <a:ext cx="19548771" cy="818032"/>
          </a:xfrm>
          <a:prstGeom prst="rect">
            <a:avLst/>
          </a:prstGeom>
        </p:spPr>
        <p:txBody>
          <a:bodyPr lIns="0" tIns="0" rIns="0" bIns="0" rtlCol="0" anchor="t">
            <a:spAutoFit/>
          </a:bodyPr>
          <a:lstStyle/>
          <a:p>
            <a:pPr marL="0" marR="0" lvl="0" indent="0" algn="ctr" defTabSz="914400" rtl="0" eaLnBrk="1" fontAlgn="auto" latinLnBrk="0" hangingPunct="1">
              <a:lnSpc>
                <a:spcPts val="6757"/>
              </a:lnSpc>
              <a:spcBef>
                <a:spcPct val="0"/>
              </a:spcBef>
              <a:spcAft>
                <a:spcPts val="0"/>
              </a:spcAft>
              <a:buClrTx/>
              <a:buSzTx/>
              <a:buFontTx/>
              <a:buNone/>
              <a:tabLst/>
              <a:defRPr/>
            </a:pPr>
            <a:r>
              <a:rPr kumimoji="0" lang="en-US" sz="4826" b="0" i="0" u="none" strike="noStrike" kern="1200" cap="none" spc="0" normalizeH="0" baseline="0" noProof="0">
                <a:ln>
                  <a:noFill/>
                </a:ln>
                <a:solidFill>
                  <a:srgbClr val="000000"/>
                </a:solidFill>
                <a:effectLst/>
                <a:uLnTx/>
                <a:uFillTx/>
                <a:latin typeface="Source Sans Pro Bold"/>
                <a:ea typeface="+mn-ea"/>
                <a:cs typeface="+mn-cs"/>
              </a:rPr>
              <a:t>Weer even scherp: wat zijn normen &amp; waarden ook alweer?</a:t>
            </a:r>
          </a:p>
        </p:txBody>
      </p:sp>
      <p:grpSp>
        <p:nvGrpSpPr>
          <p:cNvPr id="13" name="Group 13"/>
          <p:cNvGrpSpPr/>
          <p:nvPr/>
        </p:nvGrpSpPr>
        <p:grpSpPr>
          <a:xfrm>
            <a:off x="1102056" y="769289"/>
            <a:ext cx="16347163" cy="1465811"/>
            <a:chOff x="0" y="0"/>
            <a:chExt cx="4305426" cy="386057"/>
          </a:xfrm>
        </p:grpSpPr>
        <p:sp>
          <p:nvSpPr>
            <p:cNvPr id="14" name="Freeform 14"/>
            <p:cNvSpPr/>
            <p:nvPr/>
          </p:nvSpPr>
          <p:spPr>
            <a:xfrm>
              <a:off x="0" y="0"/>
              <a:ext cx="4305426" cy="386057"/>
            </a:xfrm>
            <a:custGeom>
              <a:avLst/>
              <a:gdLst/>
              <a:ahLst/>
              <a:cxnLst/>
              <a:rect l="l" t="t" r="r" b="b"/>
              <a:pathLst>
                <a:path w="4305426" h="386057">
                  <a:moveTo>
                    <a:pt x="0" y="0"/>
                  </a:moveTo>
                  <a:lnTo>
                    <a:pt x="4305426" y="0"/>
                  </a:lnTo>
                  <a:lnTo>
                    <a:pt x="4305426" y="386057"/>
                  </a:lnTo>
                  <a:lnTo>
                    <a:pt x="0" y="386057"/>
                  </a:lnTo>
                  <a:close/>
                </a:path>
              </a:pathLst>
            </a:custGeom>
            <a:solidFill>
              <a:srgbClr val="000000">
                <a:alpha val="0"/>
              </a:srgbClr>
            </a:solidFill>
            <a:ln w="19050" cap="sq">
              <a:solidFill>
                <a:srgbClr val="DCCDFF"/>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1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1009066" y="678801"/>
            <a:ext cx="16343175" cy="1470660"/>
            <a:chOff x="0" y="0"/>
            <a:chExt cx="4304375" cy="387334"/>
          </a:xfrm>
        </p:grpSpPr>
        <p:sp>
          <p:nvSpPr>
            <p:cNvPr id="17" name="Freeform 17"/>
            <p:cNvSpPr/>
            <p:nvPr/>
          </p:nvSpPr>
          <p:spPr>
            <a:xfrm>
              <a:off x="0" y="0"/>
              <a:ext cx="4304375" cy="387334"/>
            </a:xfrm>
            <a:custGeom>
              <a:avLst/>
              <a:gdLst/>
              <a:ahLst/>
              <a:cxnLst/>
              <a:rect l="l" t="t" r="r" b="b"/>
              <a:pathLst>
                <a:path w="4304375" h="387334">
                  <a:moveTo>
                    <a:pt x="0" y="0"/>
                  </a:moveTo>
                  <a:lnTo>
                    <a:pt x="4304375" y="0"/>
                  </a:lnTo>
                  <a:lnTo>
                    <a:pt x="4304375" y="387334"/>
                  </a:lnTo>
                  <a:lnTo>
                    <a:pt x="0" y="387334"/>
                  </a:lnTo>
                  <a:close/>
                </a:path>
              </a:pathLst>
            </a:custGeom>
            <a:solidFill>
              <a:srgbClr val="000000">
                <a:alpha val="0"/>
              </a:srgbClr>
            </a:solidFill>
            <a:ln w="1905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1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Onlinemedia 5" title="3.1 - Normen en waarden">
            <a:hlinkClick r:id="" action="ppaction://media"/>
            <a:extLst>
              <a:ext uri="{FF2B5EF4-FFF2-40B4-BE49-F238E27FC236}">
                <a16:creationId xmlns:a16="http://schemas.microsoft.com/office/drawing/2014/main" id="{C3A3CC63-937E-EC41-8282-7EA20633AA88}"/>
              </a:ext>
            </a:extLst>
          </p:cNvPr>
          <p:cNvPicPr>
            <a:picLocks noRot="1" noChangeAspect="1"/>
          </p:cNvPicPr>
          <p:nvPr>
            <a:videoFile r:link="rId1"/>
          </p:nvPr>
        </p:nvPicPr>
        <p:blipFill>
          <a:blip r:embed="rId4"/>
          <a:stretch>
            <a:fillRect/>
          </a:stretch>
        </p:blipFill>
        <p:spPr>
          <a:xfrm>
            <a:off x="2698647" y="2625918"/>
            <a:ext cx="12617553" cy="7096154"/>
          </a:xfrm>
          <a:prstGeom prst="rect">
            <a:avLst/>
          </a:prstGeom>
        </p:spPr>
      </p:pic>
      <p:sp>
        <p:nvSpPr>
          <p:cNvPr id="20" name="Freeform 10">
            <a:extLst>
              <a:ext uri="{FF2B5EF4-FFF2-40B4-BE49-F238E27FC236}">
                <a16:creationId xmlns:a16="http://schemas.microsoft.com/office/drawing/2014/main" id="{45E62AD4-DDBD-CC9A-8225-ABF970E4AC32}"/>
              </a:ext>
            </a:extLst>
          </p:cNvPr>
          <p:cNvSpPr/>
          <p:nvPr/>
        </p:nvSpPr>
        <p:spPr>
          <a:xfrm>
            <a:off x="76201" y="114299"/>
            <a:ext cx="18135604" cy="10058401"/>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9"/>
                                        </p:tgtEl>
                                      </p:cBhvr>
                                    </p:cmd>
                                  </p:childTnLst>
                                </p:cTn>
                              </p:par>
                            </p:childTnLst>
                          </p:cTn>
                        </p:par>
                      </p:childTnLst>
                    </p:cTn>
                  </p:par>
                </p:childTnLst>
              </p:cTn>
              <p:nextCondLst>
                <p:cond evt="onClick" delay="0">
                  <p:tgtEl>
                    <p:spTgt spid="19"/>
                  </p:tgtEl>
                </p:cond>
              </p:nextCondLst>
            </p:seq>
            <p:video>
              <p:cMediaNode vol="80000">
                <p:cTn id="12" fill="hold" display="0">
                  <p:stCondLst>
                    <p:cond delay="indefinite"/>
                  </p:stCondLst>
                </p:cTn>
                <p:tgtEl>
                  <p:spTgt spid="19"/>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D61A8"/>
        </a:solidFill>
        <a:effectLst/>
      </p:bgPr>
    </p:bg>
    <p:spTree>
      <p:nvGrpSpPr>
        <p:cNvPr id="1" name=""/>
        <p:cNvGrpSpPr/>
        <p:nvPr/>
      </p:nvGrpSpPr>
      <p:grpSpPr>
        <a:xfrm>
          <a:off x="0" y="0"/>
          <a:ext cx="0" cy="0"/>
          <a:chOff x="0" y="0"/>
          <a:chExt cx="0" cy="0"/>
        </a:xfrm>
      </p:grpSpPr>
      <p:grpSp>
        <p:nvGrpSpPr>
          <p:cNvPr id="2" name="Group 2"/>
          <p:cNvGrpSpPr/>
          <p:nvPr/>
        </p:nvGrpSpPr>
        <p:grpSpPr>
          <a:xfrm>
            <a:off x="4737387" y="2797416"/>
            <a:ext cx="9152534" cy="4494339"/>
            <a:chOff x="0" y="0"/>
            <a:chExt cx="4220973" cy="2072703"/>
          </a:xfrm>
        </p:grpSpPr>
        <p:sp>
          <p:nvSpPr>
            <p:cNvPr id="3" name="Freeform 3"/>
            <p:cNvSpPr/>
            <p:nvPr/>
          </p:nvSpPr>
          <p:spPr>
            <a:xfrm>
              <a:off x="0" y="0"/>
              <a:ext cx="4220973" cy="2072703"/>
            </a:xfrm>
            <a:custGeom>
              <a:avLst/>
              <a:gdLst/>
              <a:ahLst/>
              <a:cxnLst/>
              <a:rect l="l" t="t" r="r" b="b"/>
              <a:pathLst>
                <a:path w="4220973" h="2072703">
                  <a:moveTo>
                    <a:pt x="0" y="0"/>
                  </a:moveTo>
                  <a:lnTo>
                    <a:pt x="4220973" y="0"/>
                  </a:lnTo>
                  <a:lnTo>
                    <a:pt x="4220973" y="2072703"/>
                  </a:lnTo>
                  <a:lnTo>
                    <a:pt x="0" y="2072703"/>
                  </a:lnTo>
                  <a:close/>
                </a:path>
              </a:pathLst>
            </a:custGeom>
            <a:solidFill>
              <a:srgbClr val="DCCD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5" name="TextBox 5"/>
          <p:cNvSpPr txBox="1"/>
          <p:nvPr/>
        </p:nvSpPr>
        <p:spPr>
          <a:xfrm>
            <a:off x="4905410" y="3329656"/>
            <a:ext cx="8816488" cy="3503863"/>
          </a:xfrm>
          <a:prstGeom prst="rect">
            <a:avLst/>
          </a:prstGeom>
        </p:spPr>
        <p:txBody>
          <a:bodyPr lIns="0" tIns="0" rIns="0" bIns="0" rtlCol="0" anchor="t">
            <a:spAutoFit/>
          </a:bodyPr>
          <a:lstStyle/>
          <a:p>
            <a:pPr algn="ctr">
              <a:lnSpc>
                <a:spcPts val="9388"/>
              </a:lnSpc>
              <a:spcBef>
                <a:spcPct val="0"/>
              </a:spcBef>
            </a:pPr>
            <a:r>
              <a:rPr lang="en-US" sz="6705">
                <a:solidFill>
                  <a:srgbClr val="FFFFFF"/>
                </a:solidFill>
                <a:latin typeface="Source Sans Pro Bold"/>
              </a:rPr>
              <a:t>Spel: Welke norm(regel) vind jij belangrijker?</a:t>
            </a:r>
          </a:p>
        </p:txBody>
      </p:sp>
      <p:grpSp>
        <p:nvGrpSpPr>
          <p:cNvPr id="6" name="Group 6"/>
          <p:cNvGrpSpPr/>
          <p:nvPr/>
        </p:nvGrpSpPr>
        <p:grpSpPr>
          <a:xfrm>
            <a:off x="4970414" y="3013754"/>
            <a:ext cx="9066687" cy="4454708"/>
            <a:chOff x="0" y="0"/>
            <a:chExt cx="4181382" cy="2054426"/>
          </a:xfrm>
        </p:grpSpPr>
        <p:sp>
          <p:nvSpPr>
            <p:cNvPr id="7" name="Freeform 7"/>
            <p:cNvSpPr/>
            <p:nvPr/>
          </p:nvSpPr>
          <p:spPr>
            <a:xfrm>
              <a:off x="0" y="0"/>
              <a:ext cx="4181382" cy="2054426"/>
            </a:xfrm>
            <a:custGeom>
              <a:avLst/>
              <a:gdLst/>
              <a:ahLst/>
              <a:cxnLst/>
              <a:rect l="l" t="t" r="r" b="b"/>
              <a:pathLst>
                <a:path w="4181382" h="2054426">
                  <a:moveTo>
                    <a:pt x="0" y="0"/>
                  </a:moveTo>
                  <a:lnTo>
                    <a:pt x="4181382" y="0"/>
                  </a:lnTo>
                  <a:lnTo>
                    <a:pt x="4181382" y="2054426"/>
                  </a:lnTo>
                  <a:lnTo>
                    <a:pt x="0" y="2054426"/>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aphicFrame>
        <p:nvGraphicFramePr>
          <p:cNvPr id="9" name="Object 8">
            <a:extLst>
              <a:ext uri="{FF2B5EF4-FFF2-40B4-BE49-F238E27FC236}">
                <a16:creationId xmlns:a16="http://schemas.microsoft.com/office/drawing/2014/main" id="{8317287D-C658-3F4A-15F1-E50A961768CE}"/>
              </a:ext>
            </a:extLst>
          </p:cNvPr>
          <p:cNvGraphicFramePr>
            <a:graphicFrameLocks noChangeAspect="1"/>
          </p:cNvGraphicFramePr>
          <p:nvPr>
            <p:extLst>
              <p:ext uri="{D42A27DB-BD31-4B8C-83A1-F6EECF244321}">
                <p14:modId xmlns:p14="http://schemas.microsoft.com/office/powerpoint/2010/main" val="3713809641"/>
              </p:ext>
            </p:extLst>
          </p:nvPr>
        </p:nvGraphicFramePr>
        <p:xfrm>
          <a:off x="22873" y="6364"/>
          <a:ext cx="18276686" cy="10280636"/>
        </p:xfrm>
        <a:graphic>
          <a:graphicData uri="http://schemas.openxmlformats.org/presentationml/2006/ole">
            <mc:AlternateContent xmlns:mc="http://schemas.openxmlformats.org/markup-compatibility/2006">
              <mc:Choice xmlns:v="urn:schemas-microsoft-com:vml" Requires="v">
                <p:oleObj name="Acrobat Document" r:id="rId2" imgW="13716000" imgH="7715250" progId="Acrobat.Document.DC">
                  <p:embed/>
                </p:oleObj>
              </mc:Choice>
              <mc:Fallback>
                <p:oleObj name="Acrobat Document" r:id="rId2" imgW="13716000" imgH="7715250" progId="Acrobat.Document.DC">
                  <p:embed/>
                  <p:pic>
                    <p:nvPicPr>
                      <p:cNvPr id="0" name=""/>
                      <p:cNvPicPr/>
                      <p:nvPr/>
                    </p:nvPicPr>
                    <p:blipFill>
                      <a:blip r:embed="rId3"/>
                      <a:stretch>
                        <a:fillRect/>
                      </a:stretch>
                    </p:blipFill>
                    <p:spPr>
                      <a:xfrm>
                        <a:off x="22873" y="6364"/>
                        <a:ext cx="18276686" cy="10280636"/>
                      </a:xfrm>
                      <a:prstGeom prst="rect">
                        <a:avLst/>
                      </a:prstGeom>
                    </p:spPr>
                  </p:pic>
                </p:oleObj>
              </mc:Fallback>
            </mc:AlternateContent>
          </a:graphicData>
        </a:graphic>
      </p:graphicFrame>
      <p:pic>
        <p:nvPicPr>
          <p:cNvPr id="10" name="Afbeelding 9" descr="Afbeelding met symbool&#10;&#10;Automatisch gegenereerde beschrijving">
            <a:extLst>
              <a:ext uri="{FF2B5EF4-FFF2-40B4-BE49-F238E27FC236}">
                <a16:creationId xmlns:a16="http://schemas.microsoft.com/office/drawing/2014/main" id="{3D648AD5-6256-ACBA-A36A-253283CC89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0437" y="3013754"/>
            <a:ext cx="911193" cy="911193"/>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06781" y="2861310"/>
            <a:ext cx="9469239" cy="6396990"/>
            <a:chOff x="0" y="0"/>
            <a:chExt cx="2493956" cy="1684804"/>
          </a:xfrm>
        </p:grpSpPr>
        <p:sp>
          <p:nvSpPr>
            <p:cNvPr id="3" name="Freeform 3"/>
            <p:cNvSpPr/>
            <p:nvPr/>
          </p:nvSpPr>
          <p:spPr>
            <a:xfrm>
              <a:off x="0" y="0"/>
              <a:ext cx="2493956" cy="1684804"/>
            </a:xfrm>
            <a:custGeom>
              <a:avLst/>
              <a:gdLst/>
              <a:ahLst/>
              <a:cxnLst/>
              <a:rect l="l" t="t" r="r" b="b"/>
              <a:pathLst>
                <a:path w="2493956" h="1684804">
                  <a:moveTo>
                    <a:pt x="0" y="0"/>
                  </a:moveTo>
                  <a:lnTo>
                    <a:pt x="2493956" y="0"/>
                  </a:lnTo>
                  <a:lnTo>
                    <a:pt x="2493956" y="1684804"/>
                  </a:lnTo>
                  <a:lnTo>
                    <a:pt x="0" y="1684804"/>
                  </a:lnTo>
                  <a:close/>
                </a:path>
              </a:pathLst>
            </a:custGeom>
            <a:solidFill>
              <a:srgbClr val="DCCD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5" name="TextBox 5"/>
          <p:cNvSpPr txBox="1"/>
          <p:nvPr/>
        </p:nvSpPr>
        <p:spPr>
          <a:xfrm>
            <a:off x="6369287" y="3775563"/>
            <a:ext cx="2337015" cy="1228725"/>
          </a:xfrm>
          <a:prstGeom prst="rect">
            <a:avLst/>
          </a:prstGeom>
        </p:spPr>
        <p:txBody>
          <a:bodyPr lIns="0" tIns="0" rIns="0" bIns="0" rtlCol="0" anchor="t">
            <a:spAutoFit/>
          </a:bodyPr>
          <a:lstStyle/>
          <a:p>
            <a:pPr>
              <a:lnSpc>
                <a:spcPts val="9721"/>
              </a:lnSpc>
            </a:pPr>
            <a:r>
              <a:rPr lang="en-US" sz="8101">
                <a:solidFill>
                  <a:srgbClr val="DCCDFF"/>
                </a:solidFill>
                <a:latin typeface="Source Sans Pro Bold"/>
              </a:rPr>
              <a:t>Quiz</a:t>
            </a:r>
          </a:p>
        </p:txBody>
      </p:sp>
      <p:sp>
        <p:nvSpPr>
          <p:cNvPr id="6" name="TextBox 6"/>
          <p:cNvSpPr txBox="1"/>
          <p:nvPr/>
        </p:nvSpPr>
        <p:spPr>
          <a:xfrm>
            <a:off x="6369287" y="5812155"/>
            <a:ext cx="5141079" cy="247650"/>
          </a:xfrm>
          <a:prstGeom prst="rect">
            <a:avLst/>
          </a:prstGeom>
        </p:spPr>
        <p:txBody>
          <a:bodyPr lIns="0" tIns="0" rIns="0" bIns="0" rtlCol="0" anchor="t">
            <a:spAutoFit/>
          </a:bodyPr>
          <a:lstStyle/>
          <a:p>
            <a:pPr algn="ctr">
              <a:lnSpc>
                <a:spcPts val="2099"/>
              </a:lnSpc>
              <a:spcBef>
                <a:spcPct val="0"/>
              </a:spcBef>
            </a:pPr>
            <a:r>
              <a:rPr lang="en-US" sz="1499">
                <a:solidFill>
                  <a:srgbClr val="000000"/>
                </a:solidFill>
                <a:latin typeface="TT Commons Pro Bold"/>
              </a:rPr>
              <a:t>(VIDEO HIER)</a:t>
            </a:r>
          </a:p>
        </p:txBody>
      </p:sp>
      <p:grpSp>
        <p:nvGrpSpPr>
          <p:cNvPr id="7" name="Group 7"/>
          <p:cNvGrpSpPr/>
          <p:nvPr/>
        </p:nvGrpSpPr>
        <p:grpSpPr>
          <a:xfrm>
            <a:off x="-194342" y="-200295"/>
            <a:ext cx="18671484" cy="10687590"/>
            <a:chOff x="0" y="0"/>
            <a:chExt cx="4917593" cy="2814838"/>
          </a:xfrm>
        </p:grpSpPr>
        <p:sp>
          <p:nvSpPr>
            <p:cNvPr id="8" name="Freeform 8"/>
            <p:cNvSpPr/>
            <p:nvPr/>
          </p:nvSpPr>
          <p:spPr>
            <a:xfrm>
              <a:off x="0" y="0"/>
              <a:ext cx="4917592" cy="2814838"/>
            </a:xfrm>
            <a:custGeom>
              <a:avLst/>
              <a:gdLst/>
              <a:ahLst/>
              <a:cxnLst/>
              <a:rect l="l" t="t" r="r" b="b"/>
              <a:pathLst>
                <a:path w="4917592" h="2814838">
                  <a:moveTo>
                    <a:pt x="0" y="0"/>
                  </a:moveTo>
                  <a:lnTo>
                    <a:pt x="4917592" y="0"/>
                  </a:lnTo>
                  <a:lnTo>
                    <a:pt x="4917592"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
          <p:nvSpPr>
            <p:cNvPr id="9" name="TextBox 9"/>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10" name="Group 10"/>
          <p:cNvGrpSpPr/>
          <p:nvPr/>
        </p:nvGrpSpPr>
        <p:grpSpPr>
          <a:xfrm>
            <a:off x="1060729" y="925272"/>
            <a:ext cx="16347163" cy="1465811"/>
            <a:chOff x="0" y="0"/>
            <a:chExt cx="4305426" cy="386057"/>
          </a:xfrm>
        </p:grpSpPr>
        <p:sp>
          <p:nvSpPr>
            <p:cNvPr id="11" name="Freeform 11"/>
            <p:cNvSpPr/>
            <p:nvPr/>
          </p:nvSpPr>
          <p:spPr>
            <a:xfrm>
              <a:off x="0" y="0"/>
              <a:ext cx="4305426" cy="386057"/>
            </a:xfrm>
            <a:custGeom>
              <a:avLst/>
              <a:gdLst/>
              <a:ahLst/>
              <a:cxnLst/>
              <a:rect l="l" t="t" r="r" b="b"/>
              <a:pathLst>
                <a:path w="4305426" h="386057">
                  <a:moveTo>
                    <a:pt x="0" y="0"/>
                  </a:moveTo>
                  <a:lnTo>
                    <a:pt x="4305426" y="0"/>
                  </a:lnTo>
                  <a:lnTo>
                    <a:pt x="4305426" y="386057"/>
                  </a:lnTo>
                  <a:lnTo>
                    <a:pt x="0" y="386057"/>
                  </a:lnTo>
                  <a:close/>
                </a:path>
              </a:pathLst>
            </a:custGeom>
            <a:solidFill>
              <a:srgbClr val="000000">
                <a:alpha val="0"/>
              </a:srgbClr>
            </a:solidFill>
            <a:ln w="19050" cap="sq">
              <a:solidFill>
                <a:srgbClr val="DCCDFF"/>
              </a:solidFill>
              <a:prstDash val="solid"/>
              <a:miter/>
            </a:ln>
          </p:spPr>
          <p:txBody>
            <a:bodyPr/>
            <a:lstStyle/>
            <a:p>
              <a:endParaRPr lang="nl-NL"/>
            </a:p>
          </p:txBody>
        </p:sp>
        <p:sp>
          <p:nvSpPr>
            <p:cNvPr id="12" name="TextBox 12"/>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13" name="Group 13"/>
          <p:cNvGrpSpPr/>
          <p:nvPr/>
        </p:nvGrpSpPr>
        <p:grpSpPr>
          <a:xfrm>
            <a:off x="967740" y="834785"/>
            <a:ext cx="16343175" cy="1470660"/>
            <a:chOff x="0" y="0"/>
            <a:chExt cx="4304375" cy="387334"/>
          </a:xfrm>
        </p:grpSpPr>
        <p:sp>
          <p:nvSpPr>
            <p:cNvPr id="14" name="Freeform 14"/>
            <p:cNvSpPr/>
            <p:nvPr/>
          </p:nvSpPr>
          <p:spPr>
            <a:xfrm>
              <a:off x="0" y="0"/>
              <a:ext cx="4304375" cy="387334"/>
            </a:xfrm>
            <a:custGeom>
              <a:avLst/>
              <a:gdLst/>
              <a:ahLst/>
              <a:cxnLst/>
              <a:rect l="l" t="t" r="r" b="b"/>
              <a:pathLst>
                <a:path w="4304375" h="387334">
                  <a:moveTo>
                    <a:pt x="0" y="0"/>
                  </a:moveTo>
                  <a:lnTo>
                    <a:pt x="4304375" y="0"/>
                  </a:lnTo>
                  <a:lnTo>
                    <a:pt x="4304375" y="387334"/>
                  </a:lnTo>
                  <a:lnTo>
                    <a:pt x="0" y="387334"/>
                  </a:lnTo>
                  <a:close/>
                </a:path>
              </a:pathLst>
            </a:custGeom>
            <a:solidFill>
              <a:srgbClr val="000000">
                <a:alpha val="0"/>
              </a:srgbClr>
            </a:solidFill>
            <a:ln w="19050" cap="sq">
              <a:solidFill>
                <a:srgbClr val="000000"/>
              </a:solidFill>
              <a:prstDash val="solid"/>
              <a:miter/>
            </a:ln>
          </p:spPr>
          <p:txBody>
            <a:bodyPr/>
            <a:lstStyle/>
            <a:p>
              <a:endParaRPr lang="nl-NL"/>
            </a:p>
          </p:txBody>
        </p:sp>
        <p:sp>
          <p:nvSpPr>
            <p:cNvPr id="15" name="TextBox 15"/>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16" name="TextBox 16"/>
          <p:cNvSpPr txBox="1"/>
          <p:nvPr/>
        </p:nvSpPr>
        <p:spPr>
          <a:xfrm>
            <a:off x="-773599" y="1015785"/>
            <a:ext cx="19548771" cy="1070473"/>
          </a:xfrm>
          <a:prstGeom prst="rect">
            <a:avLst/>
          </a:prstGeom>
        </p:spPr>
        <p:txBody>
          <a:bodyPr lIns="0" tIns="0" rIns="0" bIns="0" rtlCol="0" anchor="t">
            <a:spAutoFit/>
          </a:bodyPr>
          <a:lstStyle/>
          <a:p>
            <a:pPr algn="ctr">
              <a:lnSpc>
                <a:spcPts val="8717"/>
              </a:lnSpc>
              <a:spcBef>
                <a:spcPct val="0"/>
              </a:spcBef>
            </a:pPr>
            <a:r>
              <a:rPr lang="en-US" sz="6226">
                <a:solidFill>
                  <a:srgbClr val="DCCDFF"/>
                </a:solidFill>
                <a:latin typeface="Source Sans Pro Bold"/>
              </a:rPr>
              <a:t>(Sub)culturen in Nederland</a:t>
            </a:r>
          </a:p>
        </p:txBody>
      </p:sp>
      <p:sp>
        <p:nvSpPr>
          <p:cNvPr id="17" name="TextBox 17"/>
          <p:cNvSpPr txBox="1"/>
          <p:nvPr/>
        </p:nvSpPr>
        <p:spPr>
          <a:xfrm>
            <a:off x="-819319" y="962445"/>
            <a:ext cx="19548771" cy="1070473"/>
          </a:xfrm>
          <a:prstGeom prst="rect">
            <a:avLst/>
          </a:prstGeom>
        </p:spPr>
        <p:txBody>
          <a:bodyPr lIns="0" tIns="0" rIns="0" bIns="0" rtlCol="0" anchor="t">
            <a:spAutoFit/>
          </a:bodyPr>
          <a:lstStyle/>
          <a:p>
            <a:pPr algn="ctr">
              <a:lnSpc>
                <a:spcPts val="8717"/>
              </a:lnSpc>
              <a:spcBef>
                <a:spcPct val="0"/>
              </a:spcBef>
            </a:pPr>
            <a:r>
              <a:rPr lang="en-US" sz="6226">
                <a:solidFill>
                  <a:srgbClr val="CEFFE8"/>
                </a:solidFill>
                <a:latin typeface="Source Sans Pro Bold"/>
              </a:rPr>
              <a:t>(Sub)culturen in Nederland</a:t>
            </a:r>
          </a:p>
        </p:txBody>
      </p:sp>
      <p:sp>
        <p:nvSpPr>
          <p:cNvPr id="18" name="TextBox 18"/>
          <p:cNvSpPr txBox="1"/>
          <p:nvPr/>
        </p:nvSpPr>
        <p:spPr>
          <a:xfrm>
            <a:off x="-895519" y="962445"/>
            <a:ext cx="19548771" cy="1070473"/>
          </a:xfrm>
          <a:prstGeom prst="rect">
            <a:avLst/>
          </a:prstGeom>
        </p:spPr>
        <p:txBody>
          <a:bodyPr lIns="0" tIns="0" rIns="0" bIns="0" rtlCol="0" anchor="t">
            <a:spAutoFit/>
          </a:bodyPr>
          <a:lstStyle/>
          <a:p>
            <a:pPr algn="ctr">
              <a:lnSpc>
                <a:spcPts val="8717"/>
              </a:lnSpc>
              <a:spcBef>
                <a:spcPct val="0"/>
              </a:spcBef>
            </a:pPr>
            <a:r>
              <a:rPr lang="en-US" sz="6226">
                <a:solidFill>
                  <a:srgbClr val="000000"/>
                </a:solidFill>
                <a:latin typeface="Source Sans Pro Bold"/>
              </a:rPr>
              <a:t>(Sub)culturen in Nederland</a:t>
            </a:r>
          </a:p>
        </p:txBody>
      </p:sp>
      <p:pic>
        <p:nvPicPr>
          <p:cNvPr id="19" name="Onlinemedia 4" title="Wat is cultuur? | Huh?!">
            <a:hlinkClick r:id="" action="ppaction://media"/>
            <a:extLst>
              <a:ext uri="{FF2B5EF4-FFF2-40B4-BE49-F238E27FC236}">
                <a16:creationId xmlns:a16="http://schemas.microsoft.com/office/drawing/2014/main" id="{3F6FFDE9-CC86-41A6-B012-27FE637C142A}"/>
              </a:ext>
            </a:extLst>
          </p:cNvPr>
          <p:cNvPicPr>
            <a:picLocks noRot="1" noChangeAspect="1"/>
          </p:cNvPicPr>
          <p:nvPr>
            <a:videoFile r:link="rId1"/>
          </p:nvPr>
        </p:nvPicPr>
        <p:blipFill>
          <a:blip r:embed="rId4"/>
          <a:stretch>
            <a:fillRect/>
          </a:stretch>
        </p:blipFill>
        <p:spPr>
          <a:xfrm>
            <a:off x="2456148" y="2627239"/>
            <a:ext cx="12845436" cy="7257671"/>
          </a:xfrm>
          <a:prstGeom prst="rect">
            <a:avLst/>
          </a:prstGeom>
        </p:spPr>
      </p:pic>
      <p:sp>
        <p:nvSpPr>
          <p:cNvPr id="20" name="Freeform 10">
            <a:extLst>
              <a:ext uri="{FF2B5EF4-FFF2-40B4-BE49-F238E27FC236}">
                <a16:creationId xmlns:a16="http://schemas.microsoft.com/office/drawing/2014/main" id="{50ED7BDD-6AF5-89DF-A75F-7A7648BB5924}"/>
              </a:ext>
            </a:extLst>
          </p:cNvPr>
          <p:cNvSpPr/>
          <p:nvPr/>
        </p:nvSpPr>
        <p:spPr>
          <a:xfrm>
            <a:off x="76201" y="114299"/>
            <a:ext cx="18135604" cy="10058401"/>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9"/>
                                        </p:tgtEl>
                                      </p:cBhvr>
                                    </p:cmd>
                                  </p:childTnLst>
                                </p:cTn>
                              </p:par>
                            </p:childTnLst>
                          </p:cTn>
                        </p:par>
                      </p:childTnLst>
                    </p:cTn>
                  </p:par>
                </p:childTnLst>
              </p:cTn>
              <p:nextCondLst>
                <p:cond evt="onClick" delay="0">
                  <p:tgtEl>
                    <p:spTgt spid="19"/>
                  </p:tgtEl>
                </p:cond>
              </p:nextCondLst>
            </p:seq>
            <p:video>
              <p:cMediaNode vol="80000">
                <p:cTn id="12" fill="hold" display="0">
                  <p:stCondLst>
                    <p:cond delay="indefinite"/>
                  </p:stCondLst>
                </p:cTn>
                <p:tgtEl>
                  <p:spTgt spid="19"/>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406781" y="2861310"/>
            <a:ext cx="9469239" cy="6396990"/>
            <a:chOff x="0" y="0"/>
            <a:chExt cx="2493956" cy="1684804"/>
          </a:xfrm>
        </p:grpSpPr>
        <p:sp>
          <p:nvSpPr>
            <p:cNvPr id="3" name="Freeform 3"/>
            <p:cNvSpPr/>
            <p:nvPr/>
          </p:nvSpPr>
          <p:spPr>
            <a:xfrm>
              <a:off x="0" y="0"/>
              <a:ext cx="2493956" cy="1684804"/>
            </a:xfrm>
            <a:custGeom>
              <a:avLst/>
              <a:gdLst/>
              <a:ahLst/>
              <a:cxnLst/>
              <a:rect l="l" t="t" r="r" b="b"/>
              <a:pathLst>
                <a:path w="2493956" h="1684804">
                  <a:moveTo>
                    <a:pt x="0" y="0"/>
                  </a:moveTo>
                  <a:lnTo>
                    <a:pt x="2493956" y="0"/>
                  </a:lnTo>
                  <a:lnTo>
                    <a:pt x="2493956" y="1684804"/>
                  </a:lnTo>
                  <a:lnTo>
                    <a:pt x="0" y="1684804"/>
                  </a:lnTo>
                  <a:close/>
                </a:path>
              </a:pathLst>
            </a:custGeom>
            <a:solidFill>
              <a:srgbClr val="DCCD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5" name="TextBox 5"/>
          <p:cNvSpPr txBox="1"/>
          <p:nvPr/>
        </p:nvSpPr>
        <p:spPr>
          <a:xfrm>
            <a:off x="6369287" y="3775563"/>
            <a:ext cx="2337015" cy="1228725"/>
          </a:xfrm>
          <a:prstGeom prst="rect">
            <a:avLst/>
          </a:prstGeom>
        </p:spPr>
        <p:txBody>
          <a:bodyPr lIns="0" tIns="0" rIns="0" bIns="0" rtlCol="0" anchor="t">
            <a:spAutoFit/>
          </a:bodyPr>
          <a:lstStyle/>
          <a:p>
            <a:pPr>
              <a:lnSpc>
                <a:spcPts val="9721"/>
              </a:lnSpc>
            </a:pPr>
            <a:r>
              <a:rPr lang="en-US" sz="8101">
                <a:solidFill>
                  <a:srgbClr val="DCCDFF"/>
                </a:solidFill>
                <a:latin typeface="Source Sans Pro Bold"/>
              </a:rPr>
              <a:t>Quiz</a:t>
            </a:r>
          </a:p>
        </p:txBody>
      </p:sp>
      <p:sp>
        <p:nvSpPr>
          <p:cNvPr id="6" name="TextBox 6"/>
          <p:cNvSpPr txBox="1"/>
          <p:nvPr/>
        </p:nvSpPr>
        <p:spPr>
          <a:xfrm>
            <a:off x="6369287" y="5812155"/>
            <a:ext cx="5141079" cy="247650"/>
          </a:xfrm>
          <a:prstGeom prst="rect">
            <a:avLst/>
          </a:prstGeom>
        </p:spPr>
        <p:txBody>
          <a:bodyPr lIns="0" tIns="0" rIns="0" bIns="0" rtlCol="0" anchor="t">
            <a:spAutoFit/>
          </a:bodyPr>
          <a:lstStyle/>
          <a:p>
            <a:pPr algn="ctr">
              <a:lnSpc>
                <a:spcPts val="2099"/>
              </a:lnSpc>
              <a:spcBef>
                <a:spcPct val="0"/>
              </a:spcBef>
            </a:pPr>
            <a:r>
              <a:rPr lang="en-US" sz="1499">
                <a:solidFill>
                  <a:srgbClr val="000000"/>
                </a:solidFill>
                <a:latin typeface="TT Commons Pro Bold"/>
              </a:rPr>
              <a:t>(VIDEO HIER)</a:t>
            </a:r>
          </a:p>
        </p:txBody>
      </p:sp>
      <p:grpSp>
        <p:nvGrpSpPr>
          <p:cNvPr id="7" name="Group 7"/>
          <p:cNvGrpSpPr/>
          <p:nvPr/>
        </p:nvGrpSpPr>
        <p:grpSpPr>
          <a:xfrm>
            <a:off x="-194342" y="-200295"/>
            <a:ext cx="18671484" cy="10687590"/>
            <a:chOff x="0" y="0"/>
            <a:chExt cx="4917593" cy="2814838"/>
          </a:xfrm>
        </p:grpSpPr>
        <p:sp>
          <p:nvSpPr>
            <p:cNvPr id="8" name="Freeform 8"/>
            <p:cNvSpPr/>
            <p:nvPr/>
          </p:nvSpPr>
          <p:spPr>
            <a:xfrm>
              <a:off x="0" y="0"/>
              <a:ext cx="4917592" cy="2814838"/>
            </a:xfrm>
            <a:custGeom>
              <a:avLst/>
              <a:gdLst/>
              <a:ahLst/>
              <a:cxnLst/>
              <a:rect l="l" t="t" r="r" b="b"/>
              <a:pathLst>
                <a:path w="4917592" h="2814838">
                  <a:moveTo>
                    <a:pt x="0" y="0"/>
                  </a:moveTo>
                  <a:lnTo>
                    <a:pt x="4917592" y="0"/>
                  </a:lnTo>
                  <a:lnTo>
                    <a:pt x="4917592"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
          <p:nvSpPr>
            <p:cNvPr id="9" name="TextBox 9"/>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10" name="Group 10"/>
          <p:cNvGrpSpPr/>
          <p:nvPr/>
        </p:nvGrpSpPr>
        <p:grpSpPr>
          <a:xfrm>
            <a:off x="1060729" y="925272"/>
            <a:ext cx="16347163" cy="1465811"/>
            <a:chOff x="0" y="0"/>
            <a:chExt cx="4305426" cy="386057"/>
          </a:xfrm>
        </p:grpSpPr>
        <p:sp>
          <p:nvSpPr>
            <p:cNvPr id="11" name="Freeform 11"/>
            <p:cNvSpPr/>
            <p:nvPr/>
          </p:nvSpPr>
          <p:spPr>
            <a:xfrm>
              <a:off x="0" y="0"/>
              <a:ext cx="4305426" cy="386057"/>
            </a:xfrm>
            <a:custGeom>
              <a:avLst/>
              <a:gdLst/>
              <a:ahLst/>
              <a:cxnLst/>
              <a:rect l="l" t="t" r="r" b="b"/>
              <a:pathLst>
                <a:path w="4305426" h="386057">
                  <a:moveTo>
                    <a:pt x="0" y="0"/>
                  </a:moveTo>
                  <a:lnTo>
                    <a:pt x="4305426" y="0"/>
                  </a:lnTo>
                  <a:lnTo>
                    <a:pt x="4305426" y="386057"/>
                  </a:lnTo>
                  <a:lnTo>
                    <a:pt x="0" y="386057"/>
                  </a:lnTo>
                  <a:close/>
                </a:path>
              </a:pathLst>
            </a:custGeom>
            <a:solidFill>
              <a:srgbClr val="000000">
                <a:alpha val="0"/>
              </a:srgbClr>
            </a:solidFill>
            <a:ln w="19050" cap="sq">
              <a:solidFill>
                <a:srgbClr val="DCCDFF"/>
              </a:solidFill>
              <a:prstDash val="solid"/>
              <a:miter/>
            </a:ln>
          </p:spPr>
          <p:txBody>
            <a:bodyPr/>
            <a:lstStyle/>
            <a:p>
              <a:endParaRPr lang="nl-NL"/>
            </a:p>
          </p:txBody>
        </p:sp>
        <p:sp>
          <p:nvSpPr>
            <p:cNvPr id="12" name="TextBox 12"/>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13" name="Group 13"/>
          <p:cNvGrpSpPr/>
          <p:nvPr/>
        </p:nvGrpSpPr>
        <p:grpSpPr>
          <a:xfrm>
            <a:off x="967740" y="834785"/>
            <a:ext cx="16343175" cy="1470660"/>
            <a:chOff x="0" y="0"/>
            <a:chExt cx="4304375" cy="387334"/>
          </a:xfrm>
        </p:grpSpPr>
        <p:sp>
          <p:nvSpPr>
            <p:cNvPr id="14" name="Freeform 14"/>
            <p:cNvSpPr/>
            <p:nvPr/>
          </p:nvSpPr>
          <p:spPr>
            <a:xfrm>
              <a:off x="0" y="0"/>
              <a:ext cx="4304375" cy="387334"/>
            </a:xfrm>
            <a:custGeom>
              <a:avLst/>
              <a:gdLst/>
              <a:ahLst/>
              <a:cxnLst/>
              <a:rect l="l" t="t" r="r" b="b"/>
              <a:pathLst>
                <a:path w="4304375" h="387334">
                  <a:moveTo>
                    <a:pt x="0" y="0"/>
                  </a:moveTo>
                  <a:lnTo>
                    <a:pt x="4304375" y="0"/>
                  </a:lnTo>
                  <a:lnTo>
                    <a:pt x="4304375" y="387334"/>
                  </a:lnTo>
                  <a:lnTo>
                    <a:pt x="0" y="387334"/>
                  </a:lnTo>
                  <a:close/>
                </a:path>
              </a:pathLst>
            </a:custGeom>
            <a:solidFill>
              <a:srgbClr val="000000">
                <a:alpha val="0"/>
              </a:srgbClr>
            </a:solidFill>
            <a:ln w="19050" cap="sq">
              <a:solidFill>
                <a:srgbClr val="000000"/>
              </a:solidFill>
              <a:prstDash val="solid"/>
              <a:miter/>
            </a:ln>
          </p:spPr>
          <p:txBody>
            <a:bodyPr/>
            <a:lstStyle/>
            <a:p>
              <a:endParaRPr lang="nl-NL"/>
            </a:p>
          </p:txBody>
        </p:sp>
        <p:sp>
          <p:nvSpPr>
            <p:cNvPr id="15" name="TextBox 15"/>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16" name="TextBox 16"/>
          <p:cNvSpPr txBox="1"/>
          <p:nvPr/>
        </p:nvSpPr>
        <p:spPr>
          <a:xfrm>
            <a:off x="-773599" y="1015785"/>
            <a:ext cx="19548771" cy="1070473"/>
          </a:xfrm>
          <a:prstGeom prst="rect">
            <a:avLst/>
          </a:prstGeom>
        </p:spPr>
        <p:txBody>
          <a:bodyPr lIns="0" tIns="0" rIns="0" bIns="0" rtlCol="0" anchor="t">
            <a:spAutoFit/>
          </a:bodyPr>
          <a:lstStyle/>
          <a:p>
            <a:pPr algn="ctr">
              <a:lnSpc>
                <a:spcPts val="8717"/>
              </a:lnSpc>
              <a:spcBef>
                <a:spcPct val="0"/>
              </a:spcBef>
            </a:pPr>
            <a:r>
              <a:rPr lang="en-US" sz="6226">
                <a:solidFill>
                  <a:srgbClr val="DCCDFF"/>
                </a:solidFill>
                <a:latin typeface="Source Sans Pro Bold"/>
              </a:rPr>
              <a:t>(Sub)culturen in Nederland</a:t>
            </a:r>
          </a:p>
        </p:txBody>
      </p:sp>
      <p:sp>
        <p:nvSpPr>
          <p:cNvPr id="17" name="TextBox 17"/>
          <p:cNvSpPr txBox="1"/>
          <p:nvPr/>
        </p:nvSpPr>
        <p:spPr>
          <a:xfrm>
            <a:off x="-819319" y="962445"/>
            <a:ext cx="19548771" cy="1070473"/>
          </a:xfrm>
          <a:prstGeom prst="rect">
            <a:avLst/>
          </a:prstGeom>
        </p:spPr>
        <p:txBody>
          <a:bodyPr lIns="0" tIns="0" rIns="0" bIns="0" rtlCol="0" anchor="t">
            <a:spAutoFit/>
          </a:bodyPr>
          <a:lstStyle/>
          <a:p>
            <a:pPr algn="ctr">
              <a:lnSpc>
                <a:spcPts val="8717"/>
              </a:lnSpc>
              <a:spcBef>
                <a:spcPct val="0"/>
              </a:spcBef>
            </a:pPr>
            <a:r>
              <a:rPr lang="en-US" sz="6226">
                <a:solidFill>
                  <a:srgbClr val="CEFFE8"/>
                </a:solidFill>
                <a:latin typeface="Source Sans Pro Bold"/>
              </a:rPr>
              <a:t>(Sub)culturen in Nederland</a:t>
            </a:r>
          </a:p>
        </p:txBody>
      </p:sp>
      <p:sp>
        <p:nvSpPr>
          <p:cNvPr id="18" name="TextBox 18"/>
          <p:cNvSpPr txBox="1"/>
          <p:nvPr/>
        </p:nvSpPr>
        <p:spPr>
          <a:xfrm>
            <a:off x="-895519" y="962445"/>
            <a:ext cx="19548771" cy="1070473"/>
          </a:xfrm>
          <a:prstGeom prst="rect">
            <a:avLst/>
          </a:prstGeom>
        </p:spPr>
        <p:txBody>
          <a:bodyPr lIns="0" tIns="0" rIns="0" bIns="0" rtlCol="0" anchor="t">
            <a:spAutoFit/>
          </a:bodyPr>
          <a:lstStyle/>
          <a:p>
            <a:pPr algn="ctr">
              <a:lnSpc>
                <a:spcPts val="8717"/>
              </a:lnSpc>
              <a:spcBef>
                <a:spcPct val="0"/>
              </a:spcBef>
            </a:pPr>
            <a:r>
              <a:rPr lang="en-US" sz="6226">
                <a:solidFill>
                  <a:srgbClr val="000000"/>
                </a:solidFill>
                <a:latin typeface="Source Sans Pro Bold"/>
              </a:rPr>
              <a:t>(Sub)culturen in Nederland</a:t>
            </a:r>
          </a:p>
        </p:txBody>
      </p:sp>
      <p:pic>
        <p:nvPicPr>
          <p:cNvPr id="19" name="Onlinemedia 4" title="Culturen">
            <a:hlinkClick r:id="" action="ppaction://media"/>
            <a:extLst>
              <a:ext uri="{FF2B5EF4-FFF2-40B4-BE49-F238E27FC236}">
                <a16:creationId xmlns:a16="http://schemas.microsoft.com/office/drawing/2014/main" id="{DE86CD09-9913-7056-F1D4-69AD13DB9888}"/>
              </a:ext>
            </a:extLst>
          </p:cNvPr>
          <p:cNvPicPr>
            <a:picLocks noRot="1" noChangeAspect="1"/>
          </p:cNvPicPr>
          <p:nvPr>
            <a:videoFile r:link="rId1"/>
          </p:nvPr>
        </p:nvPicPr>
        <p:blipFill>
          <a:blip r:embed="rId4"/>
          <a:stretch>
            <a:fillRect/>
          </a:stretch>
        </p:blipFill>
        <p:spPr>
          <a:xfrm>
            <a:off x="2396678" y="2710689"/>
            <a:ext cx="12619248" cy="7129875"/>
          </a:xfrm>
          <a:prstGeom prst="rect">
            <a:avLst/>
          </a:prstGeom>
        </p:spPr>
      </p:pic>
      <p:sp>
        <p:nvSpPr>
          <p:cNvPr id="20" name="Freeform 10">
            <a:extLst>
              <a:ext uri="{FF2B5EF4-FFF2-40B4-BE49-F238E27FC236}">
                <a16:creationId xmlns:a16="http://schemas.microsoft.com/office/drawing/2014/main" id="{DE8F0259-A1FB-8CC1-2C61-D65905371DBF}"/>
              </a:ext>
            </a:extLst>
          </p:cNvPr>
          <p:cNvSpPr/>
          <p:nvPr/>
        </p:nvSpPr>
        <p:spPr>
          <a:xfrm>
            <a:off x="76201" y="114299"/>
            <a:ext cx="18135604" cy="10058401"/>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9"/>
                                        </p:tgtEl>
                                      </p:cBhvr>
                                    </p:cmd>
                                  </p:childTnLst>
                                </p:cTn>
                              </p:par>
                            </p:childTnLst>
                          </p:cTn>
                        </p:par>
                      </p:childTnLst>
                    </p:cTn>
                  </p:par>
                </p:childTnLst>
              </p:cTn>
              <p:nextCondLst>
                <p:cond evt="onClick" delay="0">
                  <p:tgtEl>
                    <p:spTgt spid="19"/>
                  </p:tgtEl>
                </p:cond>
              </p:nextCondLst>
            </p:seq>
            <p:video>
              <p:cMediaNode vol="80000">
                <p:cTn id="12" fill="hold" display="0">
                  <p:stCondLst>
                    <p:cond delay="indefinite"/>
                  </p:stCondLst>
                </p:cTn>
                <p:tgtEl>
                  <p:spTgt spid="1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CCDFF"/>
        </a:solidFill>
        <a:effectLst/>
      </p:bgPr>
    </p:bg>
    <p:spTree>
      <p:nvGrpSpPr>
        <p:cNvPr id="1" name=""/>
        <p:cNvGrpSpPr/>
        <p:nvPr/>
      </p:nvGrpSpPr>
      <p:grpSpPr>
        <a:xfrm>
          <a:off x="0" y="0"/>
          <a:ext cx="0" cy="0"/>
          <a:chOff x="0" y="0"/>
          <a:chExt cx="0" cy="0"/>
        </a:xfrm>
      </p:grpSpPr>
      <p:grpSp>
        <p:nvGrpSpPr>
          <p:cNvPr id="2" name="Group 2"/>
          <p:cNvGrpSpPr/>
          <p:nvPr/>
        </p:nvGrpSpPr>
        <p:grpSpPr>
          <a:xfrm>
            <a:off x="9459605" y="4469672"/>
            <a:ext cx="3970626" cy="4991821"/>
            <a:chOff x="0" y="0"/>
            <a:chExt cx="1736991" cy="2183723"/>
          </a:xfrm>
        </p:grpSpPr>
        <p:sp>
          <p:nvSpPr>
            <p:cNvPr id="3" name="Freeform 3"/>
            <p:cNvSpPr/>
            <p:nvPr/>
          </p:nvSpPr>
          <p:spPr>
            <a:xfrm>
              <a:off x="0" y="0"/>
              <a:ext cx="1736991" cy="2183723"/>
            </a:xfrm>
            <a:custGeom>
              <a:avLst/>
              <a:gdLst/>
              <a:ahLst/>
              <a:cxnLst/>
              <a:rect l="l" t="t" r="r" b="b"/>
              <a:pathLst>
                <a:path w="1736991" h="2183723">
                  <a:moveTo>
                    <a:pt x="0" y="0"/>
                  </a:moveTo>
                  <a:lnTo>
                    <a:pt x="1736991" y="0"/>
                  </a:lnTo>
                  <a:lnTo>
                    <a:pt x="1736991" y="2183723"/>
                  </a:lnTo>
                  <a:lnTo>
                    <a:pt x="0" y="2183723"/>
                  </a:lnTo>
                  <a:close/>
                </a:path>
              </a:pathLst>
            </a:custGeom>
            <a:solidFill>
              <a:srgbClr val="CEFFE8"/>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9317270" y="4334595"/>
            <a:ext cx="3995836" cy="4995891"/>
            <a:chOff x="0" y="0"/>
            <a:chExt cx="1748019" cy="2185504"/>
          </a:xfrm>
        </p:grpSpPr>
        <p:sp>
          <p:nvSpPr>
            <p:cNvPr id="6" name="Freeform 6"/>
            <p:cNvSpPr/>
            <p:nvPr/>
          </p:nvSpPr>
          <p:spPr>
            <a:xfrm>
              <a:off x="0" y="0"/>
              <a:ext cx="1748019" cy="2185504"/>
            </a:xfrm>
            <a:custGeom>
              <a:avLst/>
              <a:gdLst/>
              <a:ahLst/>
              <a:cxnLst/>
              <a:rect l="l" t="t" r="r" b="b"/>
              <a:pathLst>
                <a:path w="1748019" h="2185504">
                  <a:moveTo>
                    <a:pt x="0" y="0"/>
                  </a:moveTo>
                  <a:lnTo>
                    <a:pt x="1748019" y="0"/>
                  </a:lnTo>
                  <a:lnTo>
                    <a:pt x="1748019" y="2185504"/>
                  </a:lnTo>
                  <a:lnTo>
                    <a:pt x="0" y="2185504"/>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rot="-5400000">
            <a:off x="13147432" y="5234242"/>
            <a:ext cx="668536" cy="388580"/>
            <a:chOff x="0" y="0"/>
            <a:chExt cx="618361" cy="359416"/>
          </a:xfrm>
        </p:grpSpPr>
        <p:sp>
          <p:nvSpPr>
            <p:cNvPr id="9" name="Freeform 9"/>
            <p:cNvSpPr/>
            <p:nvPr/>
          </p:nvSpPr>
          <p:spPr>
            <a:xfrm>
              <a:off x="0" y="0"/>
              <a:ext cx="618361" cy="359416"/>
            </a:xfrm>
            <a:custGeom>
              <a:avLst/>
              <a:gdLst/>
              <a:ahLst/>
              <a:cxnLst/>
              <a:rect l="l" t="t" r="r" b="b"/>
              <a:pathLst>
                <a:path w="618361" h="359416">
                  <a:moveTo>
                    <a:pt x="309181" y="359416"/>
                  </a:moveTo>
                  <a:lnTo>
                    <a:pt x="618361" y="0"/>
                  </a:lnTo>
                  <a:lnTo>
                    <a:pt x="0" y="0"/>
                  </a:lnTo>
                  <a:lnTo>
                    <a:pt x="309181" y="359416"/>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10" name="TextBox 10"/>
            <p:cNvSpPr txBox="1"/>
            <p:nvPr/>
          </p:nvSpPr>
          <p:spPr>
            <a:xfrm>
              <a:off x="127000" y="22225"/>
              <a:ext cx="558800" cy="358775"/>
            </a:xfrm>
            <a:prstGeom prst="rect">
              <a:avLst/>
            </a:prstGeom>
          </p:spPr>
          <p:txBody>
            <a:bodyPr lIns="50800" tIns="50800" rIns="50800" bIns="50800" rtlCol="0" anchor="ctr"/>
            <a:lstStyle/>
            <a:p>
              <a:pPr algn="ctr">
                <a:lnSpc>
                  <a:spcPts val="2100"/>
                </a:lnSpc>
              </a:pPr>
              <a:endParaRPr/>
            </a:p>
          </p:txBody>
        </p:sp>
      </p:grpSp>
      <p:grpSp>
        <p:nvGrpSpPr>
          <p:cNvPr id="11" name="Group 11"/>
          <p:cNvGrpSpPr/>
          <p:nvPr/>
        </p:nvGrpSpPr>
        <p:grpSpPr>
          <a:xfrm rot="-5400000">
            <a:off x="13043961" y="5214403"/>
            <a:ext cx="720033" cy="428258"/>
            <a:chOff x="0" y="0"/>
            <a:chExt cx="618361" cy="367787"/>
          </a:xfrm>
        </p:grpSpPr>
        <p:sp>
          <p:nvSpPr>
            <p:cNvPr id="12" name="Freeform 12"/>
            <p:cNvSpPr/>
            <p:nvPr/>
          </p:nvSpPr>
          <p:spPr>
            <a:xfrm>
              <a:off x="0" y="0"/>
              <a:ext cx="618361" cy="367787"/>
            </a:xfrm>
            <a:custGeom>
              <a:avLst/>
              <a:gdLst/>
              <a:ahLst/>
              <a:cxnLst/>
              <a:rect l="l" t="t" r="r" b="b"/>
              <a:pathLst>
                <a:path w="618361" h="367787">
                  <a:moveTo>
                    <a:pt x="309181" y="367787"/>
                  </a:moveTo>
                  <a:lnTo>
                    <a:pt x="618361" y="0"/>
                  </a:lnTo>
                  <a:lnTo>
                    <a:pt x="0" y="0"/>
                  </a:lnTo>
                  <a:lnTo>
                    <a:pt x="309181" y="367787"/>
                  </a:lnTo>
                  <a:close/>
                </a:path>
              </a:pathLst>
            </a:custGeom>
            <a:solidFill>
              <a:srgbClr val="CEFFE8"/>
            </a:solidFill>
            <a:ln w="38100" cap="sq">
              <a:solidFill>
                <a:srgbClr val="CEFFE8"/>
              </a:solidFill>
              <a:prstDash val="solid"/>
              <a:miter/>
            </a:ln>
          </p:spPr>
          <p:txBody>
            <a:bodyPr/>
            <a:lstStyle/>
            <a:p>
              <a:endParaRPr lang="nl-NL"/>
            </a:p>
          </p:txBody>
        </p:sp>
        <p:sp>
          <p:nvSpPr>
            <p:cNvPr id="13" name="TextBox 13"/>
            <p:cNvSpPr txBox="1"/>
            <p:nvPr/>
          </p:nvSpPr>
          <p:spPr>
            <a:xfrm>
              <a:off x="127000" y="22225"/>
              <a:ext cx="558800" cy="358775"/>
            </a:xfrm>
            <a:prstGeom prst="rect">
              <a:avLst/>
            </a:prstGeom>
          </p:spPr>
          <p:txBody>
            <a:bodyPr lIns="50800" tIns="50800" rIns="50800" bIns="50800" rtlCol="0" anchor="ctr"/>
            <a:lstStyle/>
            <a:p>
              <a:pPr algn="ctr">
                <a:lnSpc>
                  <a:spcPts val="2100"/>
                </a:lnSpc>
              </a:pPr>
              <a:endParaRPr/>
            </a:p>
          </p:txBody>
        </p:sp>
      </p:grpSp>
      <p:grpSp>
        <p:nvGrpSpPr>
          <p:cNvPr id="14" name="Group 14"/>
          <p:cNvGrpSpPr/>
          <p:nvPr/>
        </p:nvGrpSpPr>
        <p:grpSpPr>
          <a:xfrm rot="-5400000">
            <a:off x="13366232" y="5334594"/>
            <a:ext cx="315875" cy="187875"/>
            <a:chOff x="0" y="0"/>
            <a:chExt cx="618361" cy="367787"/>
          </a:xfrm>
        </p:grpSpPr>
        <p:sp>
          <p:nvSpPr>
            <p:cNvPr id="15" name="Freeform 15"/>
            <p:cNvSpPr/>
            <p:nvPr/>
          </p:nvSpPr>
          <p:spPr>
            <a:xfrm>
              <a:off x="0" y="0"/>
              <a:ext cx="618361" cy="367787"/>
            </a:xfrm>
            <a:custGeom>
              <a:avLst/>
              <a:gdLst/>
              <a:ahLst/>
              <a:cxnLst/>
              <a:rect l="l" t="t" r="r" b="b"/>
              <a:pathLst>
                <a:path w="618361" h="367787">
                  <a:moveTo>
                    <a:pt x="309181" y="367787"/>
                  </a:moveTo>
                  <a:lnTo>
                    <a:pt x="618361" y="0"/>
                  </a:lnTo>
                  <a:lnTo>
                    <a:pt x="0" y="0"/>
                  </a:lnTo>
                  <a:lnTo>
                    <a:pt x="309181" y="367787"/>
                  </a:lnTo>
                  <a:close/>
                </a:path>
              </a:pathLst>
            </a:custGeom>
            <a:solidFill>
              <a:srgbClr val="DCCDFF"/>
            </a:solidFill>
            <a:ln cap="sq">
              <a:noFill/>
              <a:prstDash val="solid"/>
              <a:miter/>
            </a:ln>
          </p:spPr>
          <p:txBody>
            <a:bodyPr/>
            <a:lstStyle/>
            <a:p>
              <a:endParaRPr lang="nl-NL"/>
            </a:p>
          </p:txBody>
        </p:sp>
        <p:sp>
          <p:nvSpPr>
            <p:cNvPr id="16" name="TextBox 16"/>
            <p:cNvSpPr txBox="1"/>
            <p:nvPr/>
          </p:nvSpPr>
          <p:spPr>
            <a:xfrm>
              <a:off x="127000" y="22225"/>
              <a:ext cx="558800" cy="358775"/>
            </a:xfrm>
            <a:prstGeom prst="rect">
              <a:avLst/>
            </a:prstGeom>
          </p:spPr>
          <p:txBody>
            <a:bodyPr lIns="50800" tIns="50800" rIns="50800" bIns="50800" rtlCol="0" anchor="ctr"/>
            <a:lstStyle/>
            <a:p>
              <a:pPr algn="ctr">
                <a:lnSpc>
                  <a:spcPts val="2100"/>
                </a:lnSpc>
              </a:pPr>
              <a:endParaRPr/>
            </a:p>
          </p:txBody>
        </p:sp>
      </p:grpSp>
      <p:sp>
        <p:nvSpPr>
          <p:cNvPr id="17" name="TextBox 17"/>
          <p:cNvSpPr txBox="1"/>
          <p:nvPr/>
        </p:nvSpPr>
        <p:spPr>
          <a:xfrm>
            <a:off x="1110587" y="937834"/>
            <a:ext cx="15604520" cy="3937000"/>
          </a:xfrm>
          <a:prstGeom prst="rect">
            <a:avLst/>
          </a:prstGeom>
        </p:spPr>
        <p:txBody>
          <a:bodyPr lIns="0" tIns="0" rIns="0" bIns="0" rtlCol="0" anchor="t">
            <a:spAutoFit/>
          </a:bodyPr>
          <a:lstStyle/>
          <a:p>
            <a:pPr>
              <a:lnSpc>
                <a:spcPts val="3500"/>
              </a:lnSpc>
            </a:pPr>
            <a:r>
              <a:rPr lang="en-US" sz="2500">
                <a:solidFill>
                  <a:srgbClr val="000000"/>
                </a:solidFill>
                <a:latin typeface="Source Sans Pro"/>
              </a:rPr>
              <a:t>In Nederland mogen veel kinderen en jongeren eigen keuzes maken. Bijvoorbeeld over welke kleding ze willen dragen, van wie ze houden, wat en waar ze gaan studeren, waar ze in geloven. Maar dit geldt niet voor iedereen. Hoeveel keuzevrijheid en zelfbeschikking heb jij? En wat vind jij hierin nodig en belangrijk? Ieder heeft weer verschillende normen, waarden en regels. </a:t>
            </a:r>
          </a:p>
          <a:p>
            <a:pPr>
              <a:lnSpc>
                <a:spcPts val="3500"/>
              </a:lnSpc>
            </a:pPr>
            <a:endParaRPr lang="en-US" sz="2500">
              <a:solidFill>
                <a:srgbClr val="000000"/>
              </a:solidFill>
              <a:latin typeface="Source Sans Pro"/>
            </a:endParaRPr>
          </a:p>
          <a:p>
            <a:pPr>
              <a:lnSpc>
                <a:spcPts val="3500"/>
              </a:lnSpc>
            </a:pPr>
            <a:r>
              <a:rPr lang="en-US" sz="2500">
                <a:solidFill>
                  <a:srgbClr val="000000"/>
                </a:solidFill>
                <a:latin typeface="Source Sans Pro"/>
              </a:rPr>
              <a:t>Wat is logisch en normaal, wat is anders dan je kent maar wel oké en wat is schadelijk en mag niet volgens de Nederlandse wet?</a:t>
            </a:r>
          </a:p>
          <a:p>
            <a:pPr>
              <a:lnSpc>
                <a:spcPts val="3500"/>
              </a:lnSpc>
              <a:spcBef>
                <a:spcPct val="0"/>
              </a:spcBef>
            </a:pPr>
            <a:endParaRPr lang="en-US" sz="2500">
              <a:solidFill>
                <a:srgbClr val="000000"/>
              </a:solidFill>
              <a:latin typeface="Source Sans Pro"/>
            </a:endParaRPr>
          </a:p>
          <a:p>
            <a:pPr>
              <a:lnSpc>
                <a:spcPts val="3500"/>
              </a:lnSpc>
              <a:spcBef>
                <a:spcPct val="0"/>
              </a:spcBef>
            </a:pPr>
            <a:endParaRPr lang="en-US" sz="2500">
              <a:solidFill>
                <a:srgbClr val="000000"/>
              </a:solidFill>
              <a:latin typeface="Source Sans Pro"/>
            </a:endParaRPr>
          </a:p>
        </p:txBody>
      </p:sp>
      <p:grpSp>
        <p:nvGrpSpPr>
          <p:cNvPr id="18" name="Group 18"/>
          <p:cNvGrpSpPr/>
          <p:nvPr/>
        </p:nvGrpSpPr>
        <p:grpSpPr>
          <a:xfrm>
            <a:off x="4754346" y="4571762"/>
            <a:ext cx="3970626" cy="4991821"/>
            <a:chOff x="0" y="0"/>
            <a:chExt cx="1736991" cy="2183723"/>
          </a:xfrm>
        </p:grpSpPr>
        <p:sp>
          <p:nvSpPr>
            <p:cNvPr id="19" name="Freeform 19"/>
            <p:cNvSpPr/>
            <p:nvPr/>
          </p:nvSpPr>
          <p:spPr>
            <a:xfrm>
              <a:off x="0" y="0"/>
              <a:ext cx="1736991" cy="2183723"/>
            </a:xfrm>
            <a:custGeom>
              <a:avLst/>
              <a:gdLst/>
              <a:ahLst/>
              <a:cxnLst/>
              <a:rect l="l" t="t" r="r" b="b"/>
              <a:pathLst>
                <a:path w="1736991" h="2183723">
                  <a:moveTo>
                    <a:pt x="0" y="0"/>
                  </a:moveTo>
                  <a:lnTo>
                    <a:pt x="1736991" y="0"/>
                  </a:lnTo>
                  <a:lnTo>
                    <a:pt x="1736991" y="2183723"/>
                  </a:lnTo>
                  <a:lnTo>
                    <a:pt x="0" y="2183723"/>
                  </a:lnTo>
                  <a:close/>
                </a:path>
              </a:pathLst>
            </a:custGeom>
            <a:solidFill>
              <a:srgbClr val="CEFFE8"/>
            </a:solidFill>
          </p:spPr>
          <p:txBody>
            <a:bodyPr/>
            <a:lstStyle/>
            <a:p>
              <a:endParaRPr lang="nl-NL"/>
            </a:p>
          </p:txBody>
        </p:sp>
        <p:sp>
          <p:nvSpPr>
            <p:cNvPr id="20" name="TextBox 20"/>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21" name="TextBox 21"/>
          <p:cNvSpPr txBox="1"/>
          <p:nvPr/>
        </p:nvSpPr>
        <p:spPr>
          <a:xfrm>
            <a:off x="4837853" y="4969676"/>
            <a:ext cx="3887119" cy="3789045"/>
          </a:xfrm>
          <a:prstGeom prst="rect">
            <a:avLst/>
          </a:prstGeom>
        </p:spPr>
        <p:txBody>
          <a:bodyPr lIns="0" tIns="0" rIns="0" bIns="0" rtlCol="0" anchor="t">
            <a:spAutoFit/>
          </a:bodyPr>
          <a:lstStyle/>
          <a:p>
            <a:pPr>
              <a:lnSpc>
                <a:spcPts val="3779"/>
              </a:lnSpc>
              <a:spcBef>
                <a:spcPct val="0"/>
              </a:spcBef>
            </a:pPr>
            <a:r>
              <a:rPr lang="en-US" sz="2700">
                <a:solidFill>
                  <a:srgbClr val="000000"/>
                </a:solidFill>
                <a:latin typeface="Source Sans Pro Bold"/>
              </a:rPr>
              <a:t>Les 1: Wat is (keuze)vrijheid? Mensenrechten, (sub)culturen en verschillende normen &amp; waarden </a:t>
            </a:r>
          </a:p>
          <a:p>
            <a:pPr>
              <a:lnSpc>
                <a:spcPts val="3779"/>
              </a:lnSpc>
              <a:spcBef>
                <a:spcPct val="0"/>
              </a:spcBef>
            </a:pPr>
            <a:endParaRPr lang="en-US" sz="2700">
              <a:solidFill>
                <a:srgbClr val="000000"/>
              </a:solidFill>
              <a:latin typeface="Source Sans Pro Bold"/>
            </a:endParaRPr>
          </a:p>
          <a:p>
            <a:pPr>
              <a:lnSpc>
                <a:spcPts val="3779"/>
              </a:lnSpc>
              <a:spcBef>
                <a:spcPct val="0"/>
              </a:spcBef>
            </a:pPr>
            <a:endParaRPr lang="en-US" sz="2700">
              <a:solidFill>
                <a:srgbClr val="000000"/>
              </a:solidFill>
              <a:latin typeface="Source Sans Pro Bold"/>
            </a:endParaRPr>
          </a:p>
        </p:txBody>
      </p:sp>
      <p:grpSp>
        <p:nvGrpSpPr>
          <p:cNvPr id="22" name="Group 22"/>
          <p:cNvGrpSpPr/>
          <p:nvPr/>
        </p:nvGrpSpPr>
        <p:grpSpPr>
          <a:xfrm>
            <a:off x="4612011" y="4436684"/>
            <a:ext cx="3995836" cy="4995891"/>
            <a:chOff x="0" y="0"/>
            <a:chExt cx="1748019" cy="2185504"/>
          </a:xfrm>
        </p:grpSpPr>
        <p:sp>
          <p:nvSpPr>
            <p:cNvPr id="23" name="Freeform 23"/>
            <p:cNvSpPr/>
            <p:nvPr/>
          </p:nvSpPr>
          <p:spPr>
            <a:xfrm>
              <a:off x="0" y="0"/>
              <a:ext cx="1748019" cy="2185504"/>
            </a:xfrm>
            <a:custGeom>
              <a:avLst/>
              <a:gdLst/>
              <a:ahLst/>
              <a:cxnLst/>
              <a:rect l="l" t="t" r="r" b="b"/>
              <a:pathLst>
                <a:path w="1748019" h="2185504">
                  <a:moveTo>
                    <a:pt x="0" y="0"/>
                  </a:moveTo>
                  <a:lnTo>
                    <a:pt x="1748019" y="0"/>
                  </a:lnTo>
                  <a:lnTo>
                    <a:pt x="1748019" y="2185504"/>
                  </a:lnTo>
                  <a:lnTo>
                    <a:pt x="0" y="2185504"/>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24" name="TextBox 2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25" name="Group 25"/>
          <p:cNvGrpSpPr/>
          <p:nvPr/>
        </p:nvGrpSpPr>
        <p:grpSpPr>
          <a:xfrm rot="-5400000">
            <a:off x="8442172" y="5336331"/>
            <a:ext cx="668536" cy="388580"/>
            <a:chOff x="0" y="0"/>
            <a:chExt cx="618361" cy="359416"/>
          </a:xfrm>
        </p:grpSpPr>
        <p:sp>
          <p:nvSpPr>
            <p:cNvPr id="26" name="Freeform 26"/>
            <p:cNvSpPr/>
            <p:nvPr/>
          </p:nvSpPr>
          <p:spPr>
            <a:xfrm>
              <a:off x="0" y="0"/>
              <a:ext cx="618361" cy="359416"/>
            </a:xfrm>
            <a:custGeom>
              <a:avLst/>
              <a:gdLst/>
              <a:ahLst/>
              <a:cxnLst/>
              <a:rect l="l" t="t" r="r" b="b"/>
              <a:pathLst>
                <a:path w="618361" h="359416">
                  <a:moveTo>
                    <a:pt x="309181" y="359416"/>
                  </a:moveTo>
                  <a:lnTo>
                    <a:pt x="618361" y="0"/>
                  </a:lnTo>
                  <a:lnTo>
                    <a:pt x="0" y="0"/>
                  </a:lnTo>
                  <a:lnTo>
                    <a:pt x="309181" y="359416"/>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27" name="TextBox 27"/>
            <p:cNvSpPr txBox="1"/>
            <p:nvPr/>
          </p:nvSpPr>
          <p:spPr>
            <a:xfrm>
              <a:off x="127000" y="22225"/>
              <a:ext cx="558800" cy="358775"/>
            </a:xfrm>
            <a:prstGeom prst="rect">
              <a:avLst/>
            </a:prstGeom>
          </p:spPr>
          <p:txBody>
            <a:bodyPr lIns="50800" tIns="50800" rIns="50800" bIns="50800" rtlCol="0" anchor="ctr"/>
            <a:lstStyle/>
            <a:p>
              <a:pPr algn="ctr">
                <a:lnSpc>
                  <a:spcPts val="2100"/>
                </a:lnSpc>
              </a:pPr>
              <a:endParaRPr/>
            </a:p>
          </p:txBody>
        </p:sp>
      </p:grpSp>
      <p:grpSp>
        <p:nvGrpSpPr>
          <p:cNvPr id="28" name="Group 28"/>
          <p:cNvGrpSpPr/>
          <p:nvPr/>
        </p:nvGrpSpPr>
        <p:grpSpPr>
          <a:xfrm rot="-5400000">
            <a:off x="8338702" y="5316492"/>
            <a:ext cx="720033" cy="428258"/>
            <a:chOff x="0" y="0"/>
            <a:chExt cx="618361" cy="367787"/>
          </a:xfrm>
        </p:grpSpPr>
        <p:sp>
          <p:nvSpPr>
            <p:cNvPr id="29" name="Freeform 29"/>
            <p:cNvSpPr/>
            <p:nvPr/>
          </p:nvSpPr>
          <p:spPr>
            <a:xfrm>
              <a:off x="0" y="0"/>
              <a:ext cx="618361" cy="367787"/>
            </a:xfrm>
            <a:custGeom>
              <a:avLst/>
              <a:gdLst/>
              <a:ahLst/>
              <a:cxnLst/>
              <a:rect l="l" t="t" r="r" b="b"/>
              <a:pathLst>
                <a:path w="618361" h="367787">
                  <a:moveTo>
                    <a:pt x="309181" y="367787"/>
                  </a:moveTo>
                  <a:lnTo>
                    <a:pt x="618361" y="0"/>
                  </a:lnTo>
                  <a:lnTo>
                    <a:pt x="0" y="0"/>
                  </a:lnTo>
                  <a:lnTo>
                    <a:pt x="309181" y="367787"/>
                  </a:lnTo>
                  <a:close/>
                </a:path>
              </a:pathLst>
            </a:custGeom>
            <a:solidFill>
              <a:srgbClr val="CEFFE8"/>
            </a:solidFill>
            <a:ln w="38100" cap="sq">
              <a:solidFill>
                <a:srgbClr val="CEFFE8"/>
              </a:solidFill>
              <a:prstDash val="solid"/>
              <a:miter/>
            </a:ln>
          </p:spPr>
          <p:txBody>
            <a:bodyPr/>
            <a:lstStyle/>
            <a:p>
              <a:endParaRPr lang="nl-NL"/>
            </a:p>
          </p:txBody>
        </p:sp>
        <p:sp>
          <p:nvSpPr>
            <p:cNvPr id="30" name="TextBox 30"/>
            <p:cNvSpPr txBox="1"/>
            <p:nvPr/>
          </p:nvSpPr>
          <p:spPr>
            <a:xfrm>
              <a:off x="127000" y="22225"/>
              <a:ext cx="558800" cy="358775"/>
            </a:xfrm>
            <a:prstGeom prst="rect">
              <a:avLst/>
            </a:prstGeom>
          </p:spPr>
          <p:txBody>
            <a:bodyPr lIns="50800" tIns="50800" rIns="50800" bIns="50800" rtlCol="0" anchor="ctr"/>
            <a:lstStyle/>
            <a:p>
              <a:pPr algn="ctr">
                <a:lnSpc>
                  <a:spcPts val="2100"/>
                </a:lnSpc>
              </a:pPr>
              <a:endParaRPr/>
            </a:p>
          </p:txBody>
        </p:sp>
      </p:grpSp>
      <p:grpSp>
        <p:nvGrpSpPr>
          <p:cNvPr id="31" name="Group 31"/>
          <p:cNvGrpSpPr/>
          <p:nvPr/>
        </p:nvGrpSpPr>
        <p:grpSpPr>
          <a:xfrm rot="-5400000">
            <a:off x="8660972" y="5436684"/>
            <a:ext cx="315875" cy="187875"/>
            <a:chOff x="0" y="0"/>
            <a:chExt cx="618361" cy="367787"/>
          </a:xfrm>
        </p:grpSpPr>
        <p:sp>
          <p:nvSpPr>
            <p:cNvPr id="32" name="Freeform 32"/>
            <p:cNvSpPr/>
            <p:nvPr/>
          </p:nvSpPr>
          <p:spPr>
            <a:xfrm>
              <a:off x="0" y="0"/>
              <a:ext cx="618361" cy="367787"/>
            </a:xfrm>
            <a:custGeom>
              <a:avLst/>
              <a:gdLst/>
              <a:ahLst/>
              <a:cxnLst/>
              <a:rect l="l" t="t" r="r" b="b"/>
              <a:pathLst>
                <a:path w="618361" h="367787">
                  <a:moveTo>
                    <a:pt x="309181" y="367787"/>
                  </a:moveTo>
                  <a:lnTo>
                    <a:pt x="618361" y="0"/>
                  </a:lnTo>
                  <a:lnTo>
                    <a:pt x="0" y="0"/>
                  </a:lnTo>
                  <a:lnTo>
                    <a:pt x="309181" y="367787"/>
                  </a:lnTo>
                  <a:close/>
                </a:path>
              </a:pathLst>
            </a:custGeom>
            <a:solidFill>
              <a:srgbClr val="DCCDFF"/>
            </a:solidFill>
            <a:ln cap="sq">
              <a:noFill/>
              <a:prstDash val="solid"/>
              <a:miter/>
            </a:ln>
          </p:spPr>
          <p:txBody>
            <a:bodyPr/>
            <a:lstStyle/>
            <a:p>
              <a:endParaRPr lang="nl-NL"/>
            </a:p>
          </p:txBody>
        </p:sp>
        <p:sp>
          <p:nvSpPr>
            <p:cNvPr id="33" name="TextBox 33"/>
            <p:cNvSpPr txBox="1"/>
            <p:nvPr/>
          </p:nvSpPr>
          <p:spPr>
            <a:xfrm>
              <a:off x="127000" y="22225"/>
              <a:ext cx="558800" cy="358775"/>
            </a:xfrm>
            <a:prstGeom prst="rect">
              <a:avLst/>
            </a:prstGeom>
          </p:spPr>
          <p:txBody>
            <a:bodyPr lIns="50800" tIns="50800" rIns="50800" bIns="50800" rtlCol="0" anchor="ctr"/>
            <a:lstStyle/>
            <a:p>
              <a:pPr algn="ctr">
                <a:lnSpc>
                  <a:spcPts val="2100"/>
                </a:lnSpc>
              </a:pPr>
              <a:endParaRPr/>
            </a:p>
          </p:txBody>
        </p:sp>
      </p:grpSp>
      <p:sp>
        <p:nvSpPr>
          <p:cNvPr id="34" name="TextBox 34"/>
          <p:cNvSpPr txBox="1"/>
          <p:nvPr/>
        </p:nvSpPr>
        <p:spPr>
          <a:xfrm>
            <a:off x="9620043" y="4842810"/>
            <a:ext cx="3390290" cy="4239452"/>
          </a:xfrm>
          <a:prstGeom prst="rect">
            <a:avLst/>
          </a:prstGeom>
        </p:spPr>
        <p:txBody>
          <a:bodyPr lIns="0" tIns="0" rIns="0" bIns="0" rtlCol="0" anchor="t">
            <a:spAutoFit/>
          </a:bodyPr>
          <a:lstStyle/>
          <a:p>
            <a:pPr>
              <a:lnSpc>
                <a:spcPts val="3734"/>
              </a:lnSpc>
            </a:pPr>
            <a:r>
              <a:rPr lang="en-US" sz="2667" dirty="0">
                <a:solidFill>
                  <a:srgbClr val="000000"/>
                </a:solidFill>
                <a:latin typeface="Source Sans Pro Bold"/>
              </a:rPr>
              <a:t>Les 2: Hoe zit het met </a:t>
            </a:r>
            <a:r>
              <a:rPr lang="en-US" sz="2667" dirty="0" err="1">
                <a:solidFill>
                  <a:srgbClr val="000000"/>
                </a:solidFill>
                <a:latin typeface="Source Sans Pro Bold"/>
              </a:rPr>
              <a:t>jouw</a:t>
            </a:r>
            <a:r>
              <a:rPr lang="en-US" sz="2667" dirty="0">
                <a:solidFill>
                  <a:srgbClr val="000000"/>
                </a:solidFill>
                <a:latin typeface="Source Sans Pro Bold"/>
              </a:rPr>
              <a:t> </a:t>
            </a:r>
            <a:r>
              <a:rPr lang="en-US" sz="2667" dirty="0" err="1">
                <a:solidFill>
                  <a:srgbClr val="000000"/>
                </a:solidFill>
                <a:latin typeface="Source Sans Pro Bold"/>
              </a:rPr>
              <a:t>keuzevrijheid</a:t>
            </a:r>
            <a:r>
              <a:rPr lang="en-US" sz="2667" dirty="0">
                <a:solidFill>
                  <a:srgbClr val="000000"/>
                </a:solidFill>
                <a:latin typeface="Source Sans Pro Bold"/>
              </a:rPr>
              <a:t>? En de </a:t>
            </a:r>
            <a:r>
              <a:rPr lang="en-US" sz="2667" dirty="0" err="1">
                <a:solidFill>
                  <a:srgbClr val="000000"/>
                </a:solidFill>
                <a:latin typeface="Source Sans Pro Bold"/>
              </a:rPr>
              <a:t>normen</a:t>
            </a:r>
            <a:r>
              <a:rPr lang="en-US" sz="2667" dirty="0">
                <a:solidFill>
                  <a:srgbClr val="000000"/>
                </a:solidFill>
                <a:latin typeface="Source Sans Pro Bold"/>
              </a:rPr>
              <a:t> en </a:t>
            </a:r>
            <a:r>
              <a:rPr lang="en-US" sz="2667" dirty="0" err="1">
                <a:solidFill>
                  <a:srgbClr val="000000"/>
                </a:solidFill>
                <a:latin typeface="Source Sans Pro Bold"/>
              </a:rPr>
              <a:t>waarden</a:t>
            </a:r>
            <a:r>
              <a:rPr lang="en-US" sz="2667" dirty="0">
                <a:solidFill>
                  <a:srgbClr val="000000"/>
                </a:solidFill>
                <a:latin typeface="Source Sans Pro Bold"/>
              </a:rPr>
              <a:t> van </a:t>
            </a:r>
            <a:r>
              <a:rPr lang="en-US" sz="2667" dirty="0" err="1">
                <a:solidFill>
                  <a:srgbClr val="000000"/>
                </a:solidFill>
                <a:latin typeface="Source Sans Pro Bold"/>
              </a:rPr>
              <a:t>jou</a:t>
            </a:r>
            <a:r>
              <a:rPr lang="en-US" sz="2667" dirty="0">
                <a:solidFill>
                  <a:srgbClr val="000000"/>
                </a:solidFill>
                <a:latin typeface="Source Sans Pro Bold"/>
              </a:rPr>
              <a:t> en </a:t>
            </a:r>
            <a:r>
              <a:rPr lang="en-US" sz="2667" dirty="0" err="1">
                <a:solidFill>
                  <a:srgbClr val="000000"/>
                </a:solidFill>
                <a:latin typeface="Source Sans Pro Bold"/>
              </a:rPr>
              <a:t>jouw</a:t>
            </a:r>
            <a:r>
              <a:rPr lang="en-US" sz="2667" dirty="0">
                <a:solidFill>
                  <a:srgbClr val="000000"/>
                </a:solidFill>
                <a:latin typeface="Source Sans Pro Bold"/>
              </a:rPr>
              <a:t> </a:t>
            </a:r>
            <a:r>
              <a:rPr lang="en-US" sz="2667" dirty="0" err="1">
                <a:solidFill>
                  <a:srgbClr val="000000"/>
                </a:solidFill>
                <a:latin typeface="Source Sans Pro Bold"/>
              </a:rPr>
              <a:t>familie</a:t>
            </a:r>
            <a:r>
              <a:rPr lang="en-US" sz="2667" dirty="0">
                <a:solidFill>
                  <a:srgbClr val="000000"/>
                </a:solidFill>
                <a:latin typeface="Source Sans Pro Bold"/>
              </a:rPr>
              <a:t>?</a:t>
            </a:r>
          </a:p>
          <a:p>
            <a:pPr>
              <a:lnSpc>
                <a:spcPts val="3734"/>
              </a:lnSpc>
            </a:pPr>
            <a:endParaRPr lang="en-US" sz="2667" dirty="0">
              <a:solidFill>
                <a:srgbClr val="000000"/>
              </a:solidFill>
              <a:latin typeface="Source Sans Pro Bold"/>
            </a:endParaRPr>
          </a:p>
          <a:p>
            <a:pPr>
              <a:lnSpc>
                <a:spcPts val="3594"/>
              </a:lnSpc>
              <a:spcBef>
                <a:spcPct val="0"/>
              </a:spcBef>
            </a:pPr>
            <a:r>
              <a:rPr lang="en-US" sz="2567" dirty="0">
                <a:solidFill>
                  <a:srgbClr val="000000"/>
                </a:solidFill>
                <a:latin typeface="Source Sans Pro Bold"/>
              </a:rPr>
              <a:t> </a:t>
            </a:r>
          </a:p>
          <a:p>
            <a:pPr>
              <a:lnSpc>
                <a:spcPts val="3594"/>
              </a:lnSpc>
              <a:spcBef>
                <a:spcPct val="0"/>
              </a:spcBef>
            </a:pPr>
            <a:endParaRPr lang="en-US" sz="2567" dirty="0">
              <a:solidFill>
                <a:srgbClr val="000000"/>
              </a:solidFill>
              <a:latin typeface="Source Sans Pro Bold"/>
            </a:endParaRPr>
          </a:p>
          <a:p>
            <a:pPr>
              <a:lnSpc>
                <a:spcPts val="4574"/>
              </a:lnSpc>
              <a:spcBef>
                <a:spcPct val="0"/>
              </a:spcBef>
            </a:pPr>
            <a:endParaRPr lang="en-US" sz="2567" dirty="0">
              <a:solidFill>
                <a:srgbClr val="000000"/>
              </a:solidFill>
              <a:latin typeface="Source Sans Pro Bold"/>
            </a:endParaRPr>
          </a:p>
        </p:txBody>
      </p:sp>
      <p:sp>
        <p:nvSpPr>
          <p:cNvPr id="35" name="Freeform 35"/>
          <p:cNvSpPr/>
          <p:nvPr/>
        </p:nvSpPr>
        <p:spPr>
          <a:xfrm rot="-2700000">
            <a:off x="1641414" y="4052337"/>
            <a:ext cx="1026474" cy="3068266"/>
          </a:xfrm>
          <a:custGeom>
            <a:avLst/>
            <a:gdLst/>
            <a:ahLst/>
            <a:cxnLst/>
            <a:rect l="l" t="t" r="r" b="b"/>
            <a:pathLst>
              <a:path w="1026474" h="3068266">
                <a:moveTo>
                  <a:pt x="0" y="0"/>
                </a:moveTo>
                <a:lnTo>
                  <a:pt x="1026474" y="0"/>
                </a:lnTo>
                <a:lnTo>
                  <a:pt x="1026474" y="3068265"/>
                </a:lnTo>
                <a:lnTo>
                  <a:pt x="0" y="30682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grpSp>
        <p:nvGrpSpPr>
          <p:cNvPr id="36" name="Group 2">
            <a:extLst>
              <a:ext uri="{FF2B5EF4-FFF2-40B4-BE49-F238E27FC236}">
                <a16:creationId xmlns:a16="http://schemas.microsoft.com/office/drawing/2014/main" id="{ED011878-F277-8495-F49F-D362068FD934}"/>
              </a:ext>
            </a:extLst>
          </p:cNvPr>
          <p:cNvGrpSpPr/>
          <p:nvPr/>
        </p:nvGrpSpPr>
        <p:grpSpPr>
          <a:xfrm>
            <a:off x="14097000" y="4426538"/>
            <a:ext cx="3970626" cy="4991821"/>
            <a:chOff x="0" y="0"/>
            <a:chExt cx="1736991" cy="2183723"/>
          </a:xfrm>
        </p:grpSpPr>
        <p:sp>
          <p:nvSpPr>
            <p:cNvPr id="37" name="Freeform 3">
              <a:extLst>
                <a:ext uri="{FF2B5EF4-FFF2-40B4-BE49-F238E27FC236}">
                  <a16:creationId xmlns:a16="http://schemas.microsoft.com/office/drawing/2014/main" id="{2D527FCA-D8FE-C1C3-F4DC-37915BD80263}"/>
                </a:ext>
              </a:extLst>
            </p:cNvPr>
            <p:cNvSpPr/>
            <p:nvPr/>
          </p:nvSpPr>
          <p:spPr>
            <a:xfrm>
              <a:off x="0" y="0"/>
              <a:ext cx="1736991" cy="2183723"/>
            </a:xfrm>
            <a:custGeom>
              <a:avLst/>
              <a:gdLst/>
              <a:ahLst/>
              <a:cxnLst/>
              <a:rect l="l" t="t" r="r" b="b"/>
              <a:pathLst>
                <a:path w="1736991" h="2183723">
                  <a:moveTo>
                    <a:pt x="0" y="0"/>
                  </a:moveTo>
                  <a:lnTo>
                    <a:pt x="1736991" y="0"/>
                  </a:lnTo>
                  <a:lnTo>
                    <a:pt x="1736991" y="2183723"/>
                  </a:lnTo>
                  <a:lnTo>
                    <a:pt x="0" y="2183723"/>
                  </a:lnTo>
                  <a:close/>
                </a:path>
              </a:pathLst>
            </a:custGeom>
            <a:solidFill>
              <a:srgbClr val="CEFFE8"/>
            </a:solidFill>
          </p:spPr>
          <p:txBody>
            <a:bodyPr/>
            <a:lstStyle/>
            <a:p>
              <a:endParaRPr lang="nl-NL"/>
            </a:p>
          </p:txBody>
        </p:sp>
        <p:sp>
          <p:nvSpPr>
            <p:cNvPr id="38" name="TextBox 4">
              <a:extLst>
                <a:ext uri="{FF2B5EF4-FFF2-40B4-BE49-F238E27FC236}">
                  <a16:creationId xmlns:a16="http://schemas.microsoft.com/office/drawing/2014/main" id="{3AF1D7E3-54E6-E4A1-E844-F6186B76D54B}"/>
                </a:ext>
              </a:extLst>
            </p:cNvPr>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39" name="Group 5">
            <a:extLst>
              <a:ext uri="{FF2B5EF4-FFF2-40B4-BE49-F238E27FC236}">
                <a16:creationId xmlns:a16="http://schemas.microsoft.com/office/drawing/2014/main" id="{C86B0F69-432C-ABF0-7798-5D6F0A2B1DDF}"/>
              </a:ext>
            </a:extLst>
          </p:cNvPr>
          <p:cNvGrpSpPr/>
          <p:nvPr/>
        </p:nvGrpSpPr>
        <p:grpSpPr>
          <a:xfrm>
            <a:off x="13905404" y="4329477"/>
            <a:ext cx="3995836" cy="4995891"/>
            <a:chOff x="0" y="0"/>
            <a:chExt cx="1748019" cy="2185504"/>
          </a:xfrm>
        </p:grpSpPr>
        <p:sp>
          <p:nvSpPr>
            <p:cNvPr id="40" name="Freeform 6">
              <a:extLst>
                <a:ext uri="{FF2B5EF4-FFF2-40B4-BE49-F238E27FC236}">
                  <a16:creationId xmlns:a16="http://schemas.microsoft.com/office/drawing/2014/main" id="{54D893A5-41AD-61CE-D7C4-0E2E841FEDB3}"/>
                </a:ext>
              </a:extLst>
            </p:cNvPr>
            <p:cNvSpPr/>
            <p:nvPr/>
          </p:nvSpPr>
          <p:spPr>
            <a:xfrm>
              <a:off x="0" y="0"/>
              <a:ext cx="1748019" cy="2185504"/>
            </a:xfrm>
            <a:custGeom>
              <a:avLst/>
              <a:gdLst/>
              <a:ahLst/>
              <a:cxnLst/>
              <a:rect l="l" t="t" r="r" b="b"/>
              <a:pathLst>
                <a:path w="1748019" h="2185504">
                  <a:moveTo>
                    <a:pt x="0" y="0"/>
                  </a:moveTo>
                  <a:lnTo>
                    <a:pt x="1748019" y="0"/>
                  </a:lnTo>
                  <a:lnTo>
                    <a:pt x="1748019" y="2185504"/>
                  </a:lnTo>
                  <a:lnTo>
                    <a:pt x="0" y="2185504"/>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41" name="TextBox 7">
              <a:extLst>
                <a:ext uri="{FF2B5EF4-FFF2-40B4-BE49-F238E27FC236}">
                  <a16:creationId xmlns:a16="http://schemas.microsoft.com/office/drawing/2014/main" id="{F8298DBB-87B6-065F-15E4-DDC08F0906DB}"/>
                </a:ext>
              </a:extLst>
            </p:cNvPr>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45" name="TextBox 34">
            <a:extLst>
              <a:ext uri="{FF2B5EF4-FFF2-40B4-BE49-F238E27FC236}">
                <a16:creationId xmlns:a16="http://schemas.microsoft.com/office/drawing/2014/main" id="{ED75A3A4-6328-CD50-CF5C-DD0ADA1AEA51}"/>
              </a:ext>
            </a:extLst>
          </p:cNvPr>
          <p:cNvSpPr txBox="1"/>
          <p:nvPr/>
        </p:nvSpPr>
        <p:spPr>
          <a:xfrm>
            <a:off x="14334467" y="4744472"/>
            <a:ext cx="3390290" cy="4662751"/>
          </a:xfrm>
          <a:prstGeom prst="rect">
            <a:avLst/>
          </a:prstGeom>
        </p:spPr>
        <p:txBody>
          <a:bodyPr lIns="0" tIns="0" rIns="0" bIns="0" rtlCol="0" anchor="t">
            <a:spAutoFit/>
          </a:bodyPr>
          <a:lstStyle/>
          <a:p>
            <a:pPr algn="l"/>
            <a:r>
              <a:rPr lang="en-US" sz="2667" dirty="0">
                <a:solidFill>
                  <a:srgbClr val="000000"/>
                </a:solidFill>
                <a:latin typeface="Source Sans Pro Bold"/>
              </a:rPr>
              <a:t>(</a:t>
            </a:r>
            <a:r>
              <a:rPr lang="en-US" sz="2667" dirty="0" err="1">
                <a:solidFill>
                  <a:srgbClr val="000000"/>
                </a:solidFill>
                <a:latin typeface="Source Sans Pro Bold"/>
              </a:rPr>
              <a:t>Optioneel</a:t>
            </a:r>
            <a:r>
              <a:rPr lang="en-US" sz="2667" dirty="0">
                <a:solidFill>
                  <a:srgbClr val="000000"/>
                </a:solidFill>
                <a:latin typeface="Source Sans Pro Bold"/>
              </a:rPr>
              <a:t>) Les 3: </a:t>
            </a:r>
            <a:endParaRPr lang="nl-NL" sz="1800" b="0" i="0" u="none" strike="noStrike" baseline="0" dirty="0">
              <a:solidFill>
                <a:srgbClr val="000000"/>
              </a:solidFill>
              <a:latin typeface="Source Sans Pro" panose="020B0503030403020204" pitchFamily="34" charset="0"/>
            </a:endParaRPr>
          </a:p>
          <a:p>
            <a:r>
              <a:rPr lang="nl-NL" sz="2600" b="1" i="0" u="none" strike="noStrike" baseline="0" dirty="0">
                <a:solidFill>
                  <a:srgbClr val="211D1E"/>
                </a:solidFill>
                <a:latin typeface="Source Sans Pro" panose="020B0503030403020204" pitchFamily="34" charset="0"/>
              </a:rPr>
              <a:t>Mijn rol als professional. Hoe herken en help ik iemand die mogelijk ernstig wordt beperkt in zijn vrijheid door familie en omgeving? </a:t>
            </a:r>
            <a:endParaRPr lang="en-US" sz="2600" dirty="0">
              <a:solidFill>
                <a:srgbClr val="000000"/>
              </a:solidFill>
              <a:latin typeface="Source Sans Pro Bold"/>
            </a:endParaRPr>
          </a:p>
          <a:p>
            <a:pPr>
              <a:lnSpc>
                <a:spcPts val="3594"/>
              </a:lnSpc>
              <a:spcBef>
                <a:spcPct val="0"/>
              </a:spcBef>
            </a:pPr>
            <a:r>
              <a:rPr lang="en-US" sz="2600" dirty="0">
                <a:solidFill>
                  <a:srgbClr val="000000"/>
                </a:solidFill>
                <a:latin typeface="Source Sans Pro Bold"/>
              </a:rPr>
              <a:t> </a:t>
            </a:r>
          </a:p>
          <a:p>
            <a:pPr>
              <a:lnSpc>
                <a:spcPts val="3594"/>
              </a:lnSpc>
              <a:spcBef>
                <a:spcPct val="0"/>
              </a:spcBef>
            </a:pPr>
            <a:endParaRPr lang="en-US" sz="2567" dirty="0">
              <a:solidFill>
                <a:srgbClr val="000000"/>
              </a:solidFill>
              <a:latin typeface="Source Sans Pro Bold"/>
            </a:endParaRPr>
          </a:p>
          <a:p>
            <a:pPr>
              <a:lnSpc>
                <a:spcPts val="4574"/>
              </a:lnSpc>
              <a:spcBef>
                <a:spcPct val="0"/>
              </a:spcBef>
            </a:pPr>
            <a:endParaRPr lang="en-US" sz="2567" dirty="0">
              <a:solidFill>
                <a:srgbClr val="000000"/>
              </a:solidFill>
              <a:latin typeface="Source Sans Pro 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8307" y="670233"/>
            <a:ext cx="16951386" cy="8946533"/>
            <a:chOff x="0" y="0"/>
            <a:chExt cx="8232519" cy="4344925"/>
          </a:xfrm>
        </p:grpSpPr>
        <p:sp>
          <p:nvSpPr>
            <p:cNvPr id="3" name="Freeform 3"/>
            <p:cNvSpPr/>
            <p:nvPr/>
          </p:nvSpPr>
          <p:spPr>
            <a:xfrm>
              <a:off x="0" y="0"/>
              <a:ext cx="8232519" cy="4344925"/>
            </a:xfrm>
            <a:custGeom>
              <a:avLst/>
              <a:gdLst/>
              <a:ahLst/>
              <a:cxnLst/>
              <a:rect l="l" t="t" r="r" b="b"/>
              <a:pathLst>
                <a:path w="8232519" h="4344925">
                  <a:moveTo>
                    <a:pt x="0" y="0"/>
                  </a:moveTo>
                  <a:lnTo>
                    <a:pt x="8232519" y="0"/>
                  </a:lnTo>
                  <a:lnTo>
                    <a:pt x="8232519" y="4344925"/>
                  </a:lnTo>
                  <a:lnTo>
                    <a:pt x="0" y="4344925"/>
                  </a:lnTo>
                  <a:close/>
                </a:path>
              </a:pathLst>
            </a:custGeom>
            <a:solidFill>
              <a:srgbClr val="FFFF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901501" y="3437181"/>
            <a:ext cx="7174220" cy="4496453"/>
            <a:chOff x="0" y="0"/>
            <a:chExt cx="3484193" cy="2183723"/>
          </a:xfrm>
        </p:grpSpPr>
        <p:sp>
          <p:nvSpPr>
            <p:cNvPr id="6" name="Freeform 6"/>
            <p:cNvSpPr/>
            <p:nvPr/>
          </p:nvSpPr>
          <p:spPr>
            <a:xfrm>
              <a:off x="0" y="0"/>
              <a:ext cx="3484193" cy="2183723"/>
            </a:xfrm>
            <a:custGeom>
              <a:avLst/>
              <a:gdLst/>
              <a:ahLst/>
              <a:cxnLst/>
              <a:rect l="l" t="t" r="r" b="b"/>
              <a:pathLst>
                <a:path w="3484193" h="2183723">
                  <a:moveTo>
                    <a:pt x="0" y="0"/>
                  </a:moveTo>
                  <a:lnTo>
                    <a:pt x="3484193" y="0"/>
                  </a:lnTo>
                  <a:lnTo>
                    <a:pt x="3484193" y="2183723"/>
                  </a:lnTo>
                  <a:lnTo>
                    <a:pt x="0" y="2183723"/>
                  </a:lnTo>
                  <a:close/>
                </a:path>
              </a:pathLst>
            </a:custGeom>
            <a:solidFill>
              <a:srgbClr val="DCCDFF"/>
            </a:solidFill>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8" name="TextBox 8"/>
          <p:cNvSpPr txBox="1"/>
          <p:nvPr/>
        </p:nvSpPr>
        <p:spPr>
          <a:xfrm>
            <a:off x="1726433" y="1581050"/>
            <a:ext cx="16713967" cy="1200051"/>
          </a:xfrm>
          <a:prstGeom prst="rect">
            <a:avLst/>
          </a:prstGeom>
        </p:spPr>
        <p:txBody>
          <a:bodyPr lIns="0" tIns="0" rIns="0" bIns="0" rtlCol="0" anchor="t">
            <a:spAutoFit/>
          </a:bodyPr>
          <a:lstStyle/>
          <a:p>
            <a:pPr>
              <a:lnSpc>
                <a:spcPts val="9478"/>
              </a:lnSpc>
            </a:pPr>
            <a:r>
              <a:rPr lang="en-US" sz="7898">
                <a:solidFill>
                  <a:srgbClr val="DCCDFF"/>
                </a:solidFill>
                <a:latin typeface="Source Sans Pro Bold"/>
              </a:rPr>
              <a:t>Dominante cultuur en subculturen</a:t>
            </a:r>
          </a:p>
        </p:txBody>
      </p:sp>
      <p:sp>
        <p:nvSpPr>
          <p:cNvPr id="9" name="TextBox 9"/>
          <p:cNvSpPr txBox="1"/>
          <p:nvPr/>
        </p:nvSpPr>
        <p:spPr>
          <a:xfrm>
            <a:off x="1687987" y="1531173"/>
            <a:ext cx="16713967" cy="1200051"/>
          </a:xfrm>
          <a:prstGeom prst="rect">
            <a:avLst/>
          </a:prstGeom>
        </p:spPr>
        <p:txBody>
          <a:bodyPr lIns="0" tIns="0" rIns="0" bIns="0" rtlCol="0" anchor="t">
            <a:spAutoFit/>
          </a:bodyPr>
          <a:lstStyle/>
          <a:p>
            <a:pPr>
              <a:lnSpc>
                <a:spcPts val="9478"/>
              </a:lnSpc>
            </a:pPr>
            <a:r>
              <a:rPr lang="en-US" sz="7898">
                <a:solidFill>
                  <a:srgbClr val="CEFFE8"/>
                </a:solidFill>
                <a:latin typeface="Source Sans Pro Bold"/>
              </a:rPr>
              <a:t>Dominante cultuur en subculturen</a:t>
            </a:r>
          </a:p>
        </p:txBody>
      </p:sp>
      <p:sp>
        <p:nvSpPr>
          <p:cNvPr id="10" name="TextBox 10"/>
          <p:cNvSpPr txBox="1"/>
          <p:nvPr/>
        </p:nvSpPr>
        <p:spPr>
          <a:xfrm>
            <a:off x="1644518" y="1531173"/>
            <a:ext cx="16713967" cy="1200051"/>
          </a:xfrm>
          <a:prstGeom prst="rect">
            <a:avLst/>
          </a:prstGeom>
        </p:spPr>
        <p:txBody>
          <a:bodyPr lIns="0" tIns="0" rIns="0" bIns="0" rtlCol="0" anchor="t">
            <a:spAutoFit/>
          </a:bodyPr>
          <a:lstStyle/>
          <a:p>
            <a:pPr>
              <a:lnSpc>
                <a:spcPts val="9478"/>
              </a:lnSpc>
            </a:pPr>
            <a:r>
              <a:rPr lang="en-US" sz="7898">
                <a:solidFill>
                  <a:srgbClr val="000000"/>
                </a:solidFill>
                <a:latin typeface="Source Sans Pro Bold"/>
              </a:rPr>
              <a:t>Dominante cultuur en subculturen</a:t>
            </a:r>
          </a:p>
        </p:txBody>
      </p:sp>
      <p:grpSp>
        <p:nvGrpSpPr>
          <p:cNvPr id="11" name="Group 11"/>
          <p:cNvGrpSpPr/>
          <p:nvPr/>
        </p:nvGrpSpPr>
        <p:grpSpPr>
          <a:xfrm>
            <a:off x="9464966" y="3437181"/>
            <a:ext cx="7174220" cy="4496453"/>
            <a:chOff x="0" y="0"/>
            <a:chExt cx="3484193" cy="2183723"/>
          </a:xfrm>
        </p:grpSpPr>
        <p:sp>
          <p:nvSpPr>
            <p:cNvPr id="12" name="Freeform 12"/>
            <p:cNvSpPr/>
            <p:nvPr/>
          </p:nvSpPr>
          <p:spPr>
            <a:xfrm>
              <a:off x="0" y="0"/>
              <a:ext cx="3484193" cy="2183723"/>
            </a:xfrm>
            <a:custGeom>
              <a:avLst/>
              <a:gdLst/>
              <a:ahLst/>
              <a:cxnLst/>
              <a:rect l="l" t="t" r="r" b="b"/>
              <a:pathLst>
                <a:path w="3484193" h="2183723">
                  <a:moveTo>
                    <a:pt x="0" y="0"/>
                  </a:moveTo>
                  <a:lnTo>
                    <a:pt x="3484193" y="0"/>
                  </a:lnTo>
                  <a:lnTo>
                    <a:pt x="3484193" y="2183723"/>
                  </a:lnTo>
                  <a:lnTo>
                    <a:pt x="0" y="2183723"/>
                  </a:lnTo>
                  <a:close/>
                </a:path>
              </a:pathLst>
            </a:custGeom>
            <a:solidFill>
              <a:srgbClr val="DCCDFF"/>
            </a:solidFill>
          </p:spPr>
          <p:txBody>
            <a:bodyPr/>
            <a:lstStyle/>
            <a:p>
              <a:endParaRPr lang="nl-NL"/>
            </a:p>
          </p:txBody>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14" name="TextBox 14"/>
          <p:cNvSpPr txBox="1"/>
          <p:nvPr/>
        </p:nvSpPr>
        <p:spPr>
          <a:xfrm>
            <a:off x="9933789" y="3718997"/>
            <a:ext cx="6050418" cy="4802684"/>
          </a:xfrm>
          <a:prstGeom prst="rect">
            <a:avLst/>
          </a:prstGeom>
        </p:spPr>
        <p:txBody>
          <a:bodyPr lIns="0" tIns="0" rIns="0" bIns="0" rtlCol="0" anchor="t">
            <a:spAutoFit/>
          </a:bodyPr>
          <a:lstStyle/>
          <a:p>
            <a:pPr>
              <a:lnSpc>
                <a:spcPts val="3499"/>
              </a:lnSpc>
            </a:pPr>
            <a:endParaRPr/>
          </a:p>
          <a:p>
            <a:pPr>
              <a:lnSpc>
                <a:spcPts val="3499"/>
              </a:lnSpc>
            </a:pPr>
            <a:r>
              <a:rPr lang="en-US" sz="2499">
                <a:solidFill>
                  <a:srgbClr val="000000"/>
                </a:solidFill>
                <a:latin typeface="Source Sans Pro Bold"/>
              </a:rPr>
              <a:t>Subcultuur</a:t>
            </a:r>
          </a:p>
          <a:p>
            <a:pPr>
              <a:lnSpc>
                <a:spcPts val="3499"/>
              </a:lnSpc>
            </a:pPr>
            <a:r>
              <a:rPr lang="en-US" sz="2499">
                <a:solidFill>
                  <a:srgbClr val="000000"/>
                </a:solidFill>
                <a:latin typeface="Source Sans Pro"/>
              </a:rPr>
              <a:t>Binnen een dominante cultuur vind je meerdere subculturen. Dit zijn kleinere groepen mensen die veel dingen gemeen hebben met de dominante cultuur, maar ook op een aantal punten verschillen.</a:t>
            </a:r>
          </a:p>
          <a:p>
            <a:pPr>
              <a:lnSpc>
                <a:spcPts val="3499"/>
              </a:lnSpc>
            </a:pPr>
            <a:endParaRPr lang="en-US" sz="2499">
              <a:solidFill>
                <a:srgbClr val="000000"/>
              </a:solidFill>
              <a:latin typeface="Source Sans Pro"/>
            </a:endParaRPr>
          </a:p>
          <a:p>
            <a:pPr>
              <a:lnSpc>
                <a:spcPts val="3499"/>
              </a:lnSpc>
            </a:pPr>
            <a:r>
              <a:rPr lang="en-US" sz="2499">
                <a:solidFill>
                  <a:srgbClr val="000000"/>
                </a:solidFill>
                <a:latin typeface="Source Sans Pro"/>
              </a:rPr>
              <a:t> </a:t>
            </a:r>
          </a:p>
          <a:p>
            <a:pPr>
              <a:lnSpc>
                <a:spcPts val="3499"/>
              </a:lnSpc>
            </a:pPr>
            <a:endParaRPr lang="en-US" sz="2499">
              <a:solidFill>
                <a:srgbClr val="000000"/>
              </a:solidFill>
              <a:latin typeface="Source Sans Pro"/>
            </a:endParaRPr>
          </a:p>
          <a:p>
            <a:pPr>
              <a:lnSpc>
                <a:spcPts val="3499"/>
              </a:lnSpc>
              <a:spcBef>
                <a:spcPct val="0"/>
              </a:spcBef>
            </a:pPr>
            <a:endParaRPr lang="en-US" sz="2499">
              <a:solidFill>
                <a:srgbClr val="000000"/>
              </a:solidFill>
              <a:latin typeface="Source Sans Pro"/>
            </a:endParaRPr>
          </a:p>
        </p:txBody>
      </p:sp>
      <p:sp>
        <p:nvSpPr>
          <p:cNvPr id="15" name="TextBox 15"/>
          <p:cNvSpPr txBox="1"/>
          <p:nvPr/>
        </p:nvSpPr>
        <p:spPr>
          <a:xfrm>
            <a:off x="2646655" y="4157047"/>
            <a:ext cx="6050418" cy="3926582"/>
          </a:xfrm>
          <a:prstGeom prst="rect">
            <a:avLst/>
          </a:prstGeom>
        </p:spPr>
        <p:txBody>
          <a:bodyPr lIns="0" tIns="0" rIns="0" bIns="0" rtlCol="0" anchor="t">
            <a:spAutoFit/>
          </a:bodyPr>
          <a:lstStyle/>
          <a:p>
            <a:pPr algn="r">
              <a:lnSpc>
                <a:spcPts val="3499"/>
              </a:lnSpc>
            </a:pPr>
            <a:r>
              <a:rPr lang="en-US" sz="2499">
                <a:solidFill>
                  <a:srgbClr val="000000"/>
                </a:solidFill>
                <a:latin typeface="Source Sans Pro Bold"/>
              </a:rPr>
              <a:t>Dominante cultuur</a:t>
            </a:r>
          </a:p>
          <a:p>
            <a:pPr algn="r">
              <a:lnSpc>
                <a:spcPts val="3499"/>
              </a:lnSpc>
            </a:pPr>
            <a:r>
              <a:rPr lang="en-US" sz="2499">
                <a:solidFill>
                  <a:srgbClr val="000000"/>
                </a:solidFill>
                <a:latin typeface="Source Sans Pro"/>
              </a:rPr>
              <a:t>De dominante cultuur is de overheersende cultuur van een land. Het is de cultuur die gevolgd wordt door de grootste groep mensen en dus het breedst gedragen is op dat moment. </a:t>
            </a:r>
          </a:p>
          <a:p>
            <a:pPr algn="r">
              <a:lnSpc>
                <a:spcPts val="3499"/>
              </a:lnSpc>
            </a:pPr>
            <a:r>
              <a:rPr lang="en-US" sz="2499">
                <a:solidFill>
                  <a:srgbClr val="000000"/>
                </a:solidFill>
                <a:latin typeface="Source Sans Pro"/>
              </a:rPr>
              <a:t> </a:t>
            </a:r>
          </a:p>
          <a:p>
            <a:pPr algn="r">
              <a:lnSpc>
                <a:spcPts val="3499"/>
              </a:lnSpc>
            </a:pPr>
            <a:endParaRPr lang="en-US" sz="2499">
              <a:solidFill>
                <a:srgbClr val="000000"/>
              </a:solidFill>
              <a:latin typeface="Source Sans Pro"/>
            </a:endParaRPr>
          </a:p>
          <a:p>
            <a:pPr algn="r">
              <a:lnSpc>
                <a:spcPts val="3499"/>
              </a:lnSpc>
              <a:spcBef>
                <a:spcPct val="0"/>
              </a:spcBef>
            </a:pPr>
            <a:endParaRPr lang="en-US" sz="2499">
              <a:solidFill>
                <a:srgbClr val="000000"/>
              </a:solidFill>
              <a:latin typeface="Source Sans Pro"/>
            </a:endParaRPr>
          </a:p>
        </p:txBody>
      </p:sp>
      <p:grpSp>
        <p:nvGrpSpPr>
          <p:cNvPr id="16" name="Group 16"/>
          <p:cNvGrpSpPr/>
          <p:nvPr/>
        </p:nvGrpSpPr>
        <p:grpSpPr>
          <a:xfrm>
            <a:off x="1745081" y="3567185"/>
            <a:ext cx="7221185" cy="4516444"/>
            <a:chOff x="0" y="0"/>
            <a:chExt cx="3507002" cy="2193432"/>
          </a:xfrm>
        </p:grpSpPr>
        <p:sp>
          <p:nvSpPr>
            <p:cNvPr id="17" name="Freeform 17"/>
            <p:cNvSpPr/>
            <p:nvPr/>
          </p:nvSpPr>
          <p:spPr>
            <a:xfrm>
              <a:off x="0" y="0"/>
              <a:ext cx="3507002" cy="2193432"/>
            </a:xfrm>
            <a:custGeom>
              <a:avLst/>
              <a:gdLst/>
              <a:ahLst/>
              <a:cxnLst/>
              <a:rect l="l" t="t" r="r" b="b"/>
              <a:pathLst>
                <a:path w="3507002" h="2193432">
                  <a:moveTo>
                    <a:pt x="0" y="0"/>
                  </a:moveTo>
                  <a:lnTo>
                    <a:pt x="3507002" y="0"/>
                  </a:lnTo>
                  <a:lnTo>
                    <a:pt x="3507002" y="2193432"/>
                  </a:lnTo>
                  <a:lnTo>
                    <a:pt x="0" y="2193432"/>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18" name="TextBox 18"/>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19" name="Group 19"/>
          <p:cNvGrpSpPr/>
          <p:nvPr/>
        </p:nvGrpSpPr>
        <p:grpSpPr>
          <a:xfrm>
            <a:off x="9651850" y="3567185"/>
            <a:ext cx="7221185" cy="4516444"/>
            <a:chOff x="0" y="0"/>
            <a:chExt cx="3507002" cy="2193432"/>
          </a:xfrm>
        </p:grpSpPr>
        <p:sp>
          <p:nvSpPr>
            <p:cNvPr id="20" name="Freeform 20"/>
            <p:cNvSpPr/>
            <p:nvPr/>
          </p:nvSpPr>
          <p:spPr>
            <a:xfrm>
              <a:off x="0" y="0"/>
              <a:ext cx="3507002" cy="2193432"/>
            </a:xfrm>
            <a:custGeom>
              <a:avLst/>
              <a:gdLst/>
              <a:ahLst/>
              <a:cxnLst/>
              <a:rect l="l" t="t" r="r" b="b"/>
              <a:pathLst>
                <a:path w="3507002" h="2193432">
                  <a:moveTo>
                    <a:pt x="0" y="0"/>
                  </a:moveTo>
                  <a:lnTo>
                    <a:pt x="3507002" y="0"/>
                  </a:lnTo>
                  <a:lnTo>
                    <a:pt x="3507002" y="2193432"/>
                  </a:lnTo>
                  <a:lnTo>
                    <a:pt x="0" y="2193432"/>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21" name="TextBox 21"/>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22" name="Group 22"/>
          <p:cNvGrpSpPr/>
          <p:nvPr/>
        </p:nvGrpSpPr>
        <p:grpSpPr>
          <a:xfrm>
            <a:off x="-194342" y="-200295"/>
            <a:ext cx="18671484" cy="10687590"/>
            <a:chOff x="0" y="0"/>
            <a:chExt cx="4917593" cy="2814838"/>
          </a:xfrm>
        </p:grpSpPr>
        <p:sp>
          <p:nvSpPr>
            <p:cNvPr id="23" name="Freeform 23"/>
            <p:cNvSpPr/>
            <p:nvPr/>
          </p:nvSpPr>
          <p:spPr>
            <a:xfrm>
              <a:off x="0" y="0"/>
              <a:ext cx="4917592" cy="2814838"/>
            </a:xfrm>
            <a:custGeom>
              <a:avLst/>
              <a:gdLst/>
              <a:ahLst/>
              <a:cxnLst/>
              <a:rect l="l" t="t" r="r" b="b"/>
              <a:pathLst>
                <a:path w="4917592" h="2814838">
                  <a:moveTo>
                    <a:pt x="0" y="0"/>
                  </a:moveTo>
                  <a:lnTo>
                    <a:pt x="4917592" y="0"/>
                  </a:lnTo>
                  <a:lnTo>
                    <a:pt x="4917592"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
          <p:nvSpPr>
            <p:cNvPr id="24" name="TextBox 2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25" name="Freeform 10">
            <a:extLst>
              <a:ext uri="{FF2B5EF4-FFF2-40B4-BE49-F238E27FC236}">
                <a16:creationId xmlns:a16="http://schemas.microsoft.com/office/drawing/2014/main" id="{E7C6B457-831E-81E7-0BC5-9997CB3661E9}"/>
              </a:ext>
            </a:extLst>
          </p:cNvPr>
          <p:cNvSpPr/>
          <p:nvPr/>
        </p:nvSpPr>
        <p:spPr>
          <a:xfrm>
            <a:off x="76201" y="114299"/>
            <a:ext cx="18135604" cy="10058401"/>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8307" y="670233"/>
            <a:ext cx="16951386" cy="8946533"/>
            <a:chOff x="0" y="0"/>
            <a:chExt cx="8232519" cy="4344925"/>
          </a:xfrm>
        </p:grpSpPr>
        <p:sp>
          <p:nvSpPr>
            <p:cNvPr id="3" name="Freeform 3"/>
            <p:cNvSpPr/>
            <p:nvPr/>
          </p:nvSpPr>
          <p:spPr>
            <a:xfrm>
              <a:off x="0" y="0"/>
              <a:ext cx="8232519" cy="4344925"/>
            </a:xfrm>
            <a:custGeom>
              <a:avLst/>
              <a:gdLst/>
              <a:ahLst/>
              <a:cxnLst/>
              <a:rect l="l" t="t" r="r" b="b"/>
              <a:pathLst>
                <a:path w="8232519" h="4344925">
                  <a:moveTo>
                    <a:pt x="0" y="0"/>
                  </a:moveTo>
                  <a:lnTo>
                    <a:pt x="8232519" y="0"/>
                  </a:lnTo>
                  <a:lnTo>
                    <a:pt x="8232519" y="4344925"/>
                  </a:lnTo>
                  <a:lnTo>
                    <a:pt x="0" y="4344925"/>
                  </a:lnTo>
                  <a:close/>
                </a:path>
              </a:pathLst>
            </a:custGeom>
            <a:solidFill>
              <a:srgbClr val="FFFF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901501" y="3437181"/>
            <a:ext cx="7174220" cy="4496453"/>
            <a:chOff x="0" y="0"/>
            <a:chExt cx="3484193" cy="2183723"/>
          </a:xfrm>
        </p:grpSpPr>
        <p:sp>
          <p:nvSpPr>
            <p:cNvPr id="6" name="Freeform 6"/>
            <p:cNvSpPr/>
            <p:nvPr/>
          </p:nvSpPr>
          <p:spPr>
            <a:xfrm>
              <a:off x="0" y="0"/>
              <a:ext cx="3484193" cy="2183723"/>
            </a:xfrm>
            <a:custGeom>
              <a:avLst/>
              <a:gdLst/>
              <a:ahLst/>
              <a:cxnLst/>
              <a:rect l="l" t="t" r="r" b="b"/>
              <a:pathLst>
                <a:path w="3484193" h="2183723">
                  <a:moveTo>
                    <a:pt x="0" y="0"/>
                  </a:moveTo>
                  <a:lnTo>
                    <a:pt x="3484193" y="0"/>
                  </a:lnTo>
                  <a:lnTo>
                    <a:pt x="3484193" y="2183723"/>
                  </a:lnTo>
                  <a:lnTo>
                    <a:pt x="0" y="2183723"/>
                  </a:lnTo>
                  <a:close/>
                </a:path>
              </a:pathLst>
            </a:custGeom>
            <a:solidFill>
              <a:srgbClr val="DCCDFF"/>
            </a:solidFill>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9464966" y="3437181"/>
            <a:ext cx="7174220" cy="4496453"/>
            <a:chOff x="0" y="0"/>
            <a:chExt cx="3484193" cy="2183723"/>
          </a:xfrm>
        </p:grpSpPr>
        <p:sp>
          <p:nvSpPr>
            <p:cNvPr id="9" name="Freeform 9"/>
            <p:cNvSpPr/>
            <p:nvPr/>
          </p:nvSpPr>
          <p:spPr>
            <a:xfrm>
              <a:off x="0" y="0"/>
              <a:ext cx="3484193" cy="2183723"/>
            </a:xfrm>
            <a:custGeom>
              <a:avLst/>
              <a:gdLst/>
              <a:ahLst/>
              <a:cxnLst/>
              <a:rect l="l" t="t" r="r" b="b"/>
              <a:pathLst>
                <a:path w="3484193" h="2183723">
                  <a:moveTo>
                    <a:pt x="0" y="0"/>
                  </a:moveTo>
                  <a:lnTo>
                    <a:pt x="3484193" y="0"/>
                  </a:lnTo>
                  <a:lnTo>
                    <a:pt x="3484193" y="2183723"/>
                  </a:lnTo>
                  <a:lnTo>
                    <a:pt x="0" y="2183723"/>
                  </a:lnTo>
                  <a:close/>
                </a:path>
              </a:pathLst>
            </a:custGeom>
            <a:solidFill>
              <a:srgbClr val="DCCDFF"/>
            </a:solidFill>
          </p:spPr>
          <p:txBody>
            <a:bodyPr/>
            <a:lstStyle/>
            <a:p>
              <a:endParaRPr lang="nl-NL"/>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11" name="Group 11"/>
          <p:cNvGrpSpPr/>
          <p:nvPr/>
        </p:nvGrpSpPr>
        <p:grpSpPr>
          <a:xfrm>
            <a:off x="1760321" y="3567185"/>
            <a:ext cx="7221185" cy="4516444"/>
            <a:chOff x="0" y="0"/>
            <a:chExt cx="3507002" cy="2193432"/>
          </a:xfrm>
        </p:grpSpPr>
        <p:sp>
          <p:nvSpPr>
            <p:cNvPr id="12" name="Freeform 12"/>
            <p:cNvSpPr/>
            <p:nvPr/>
          </p:nvSpPr>
          <p:spPr>
            <a:xfrm>
              <a:off x="0" y="0"/>
              <a:ext cx="3507002" cy="2193432"/>
            </a:xfrm>
            <a:custGeom>
              <a:avLst/>
              <a:gdLst/>
              <a:ahLst/>
              <a:cxnLst/>
              <a:rect l="l" t="t" r="r" b="b"/>
              <a:pathLst>
                <a:path w="3507002" h="2193432">
                  <a:moveTo>
                    <a:pt x="0" y="0"/>
                  </a:moveTo>
                  <a:lnTo>
                    <a:pt x="3507002" y="0"/>
                  </a:lnTo>
                  <a:lnTo>
                    <a:pt x="3507002" y="2193432"/>
                  </a:lnTo>
                  <a:lnTo>
                    <a:pt x="0" y="2193432"/>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14" name="Group 14"/>
          <p:cNvGrpSpPr/>
          <p:nvPr/>
        </p:nvGrpSpPr>
        <p:grpSpPr>
          <a:xfrm>
            <a:off x="9651850" y="3567185"/>
            <a:ext cx="7221185" cy="4516444"/>
            <a:chOff x="0" y="0"/>
            <a:chExt cx="3507002" cy="2193432"/>
          </a:xfrm>
        </p:grpSpPr>
        <p:sp>
          <p:nvSpPr>
            <p:cNvPr id="15" name="Freeform 15"/>
            <p:cNvSpPr/>
            <p:nvPr/>
          </p:nvSpPr>
          <p:spPr>
            <a:xfrm>
              <a:off x="0" y="0"/>
              <a:ext cx="3507002" cy="2193432"/>
            </a:xfrm>
            <a:custGeom>
              <a:avLst/>
              <a:gdLst/>
              <a:ahLst/>
              <a:cxnLst/>
              <a:rect l="l" t="t" r="r" b="b"/>
              <a:pathLst>
                <a:path w="3507002" h="2193432">
                  <a:moveTo>
                    <a:pt x="0" y="0"/>
                  </a:moveTo>
                  <a:lnTo>
                    <a:pt x="3507002" y="0"/>
                  </a:lnTo>
                  <a:lnTo>
                    <a:pt x="3507002" y="2193432"/>
                  </a:lnTo>
                  <a:lnTo>
                    <a:pt x="0" y="2193432"/>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17" name="Group 17"/>
          <p:cNvGrpSpPr/>
          <p:nvPr/>
        </p:nvGrpSpPr>
        <p:grpSpPr>
          <a:xfrm>
            <a:off x="-194342" y="-200295"/>
            <a:ext cx="18671484" cy="10687590"/>
            <a:chOff x="0" y="0"/>
            <a:chExt cx="4917593" cy="2814838"/>
          </a:xfrm>
        </p:grpSpPr>
        <p:sp>
          <p:nvSpPr>
            <p:cNvPr id="18" name="Freeform 18"/>
            <p:cNvSpPr/>
            <p:nvPr/>
          </p:nvSpPr>
          <p:spPr>
            <a:xfrm>
              <a:off x="0" y="0"/>
              <a:ext cx="4917592" cy="2814838"/>
            </a:xfrm>
            <a:custGeom>
              <a:avLst/>
              <a:gdLst/>
              <a:ahLst/>
              <a:cxnLst/>
              <a:rect l="l" t="t" r="r" b="b"/>
              <a:pathLst>
                <a:path w="4917592" h="2814838">
                  <a:moveTo>
                    <a:pt x="0" y="0"/>
                  </a:moveTo>
                  <a:lnTo>
                    <a:pt x="4917592" y="0"/>
                  </a:lnTo>
                  <a:lnTo>
                    <a:pt x="4917592"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20" name="TextBox 20"/>
          <p:cNvSpPr txBox="1"/>
          <p:nvPr/>
        </p:nvSpPr>
        <p:spPr>
          <a:xfrm>
            <a:off x="2507662" y="1061171"/>
            <a:ext cx="14089870" cy="1836789"/>
          </a:xfrm>
          <a:prstGeom prst="rect">
            <a:avLst/>
          </a:prstGeom>
        </p:spPr>
        <p:txBody>
          <a:bodyPr lIns="0" tIns="0" rIns="0" bIns="0" rtlCol="0" anchor="t">
            <a:spAutoFit/>
          </a:bodyPr>
          <a:lstStyle/>
          <a:p>
            <a:pPr algn="ctr">
              <a:lnSpc>
                <a:spcPts val="7420"/>
              </a:lnSpc>
              <a:spcBef>
                <a:spcPct val="0"/>
              </a:spcBef>
            </a:pPr>
            <a:r>
              <a:rPr lang="en-US" sz="5300">
                <a:solidFill>
                  <a:srgbClr val="DCCDFF"/>
                </a:solidFill>
                <a:latin typeface="Source Sans Pro Bold"/>
              </a:rPr>
              <a:t>Individualistische VS collectivistische cultuur. Wat is het en wat is het verschil?</a:t>
            </a:r>
          </a:p>
        </p:txBody>
      </p:sp>
      <p:sp>
        <p:nvSpPr>
          <p:cNvPr id="21" name="TextBox 21"/>
          <p:cNvSpPr txBox="1"/>
          <p:nvPr/>
        </p:nvSpPr>
        <p:spPr>
          <a:xfrm>
            <a:off x="2469909" y="1061171"/>
            <a:ext cx="14089870" cy="1836789"/>
          </a:xfrm>
          <a:prstGeom prst="rect">
            <a:avLst/>
          </a:prstGeom>
        </p:spPr>
        <p:txBody>
          <a:bodyPr lIns="0" tIns="0" rIns="0" bIns="0" rtlCol="0" anchor="t">
            <a:spAutoFit/>
          </a:bodyPr>
          <a:lstStyle/>
          <a:p>
            <a:pPr algn="ctr">
              <a:lnSpc>
                <a:spcPts val="7420"/>
              </a:lnSpc>
              <a:spcBef>
                <a:spcPct val="0"/>
              </a:spcBef>
            </a:pPr>
            <a:r>
              <a:rPr lang="en-US" sz="5300">
                <a:solidFill>
                  <a:srgbClr val="CEFFE8"/>
                </a:solidFill>
                <a:latin typeface="Source Sans Pro Bold"/>
              </a:rPr>
              <a:t>Individualistische VS collectivistische cultuur. Wat is het en wat is het verschil?</a:t>
            </a:r>
          </a:p>
        </p:txBody>
      </p:sp>
      <p:sp>
        <p:nvSpPr>
          <p:cNvPr id="22" name="TextBox 22"/>
          <p:cNvSpPr txBox="1"/>
          <p:nvPr/>
        </p:nvSpPr>
        <p:spPr>
          <a:xfrm>
            <a:off x="2420032" y="1061171"/>
            <a:ext cx="14089870" cy="1836789"/>
          </a:xfrm>
          <a:prstGeom prst="rect">
            <a:avLst/>
          </a:prstGeom>
        </p:spPr>
        <p:txBody>
          <a:bodyPr lIns="0" tIns="0" rIns="0" bIns="0" rtlCol="0" anchor="t">
            <a:spAutoFit/>
          </a:bodyPr>
          <a:lstStyle/>
          <a:p>
            <a:pPr algn="ctr">
              <a:lnSpc>
                <a:spcPts val="7420"/>
              </a:lnSpc>
              <a:spcBef>
                <a:spcPct val="0"/>
              </a:spcBef>
            </a:pPr>
            <a:r>
              <a:rPr lang="en-US" sz="5300">
                <a:solidFill>
                  <a:srgbClr val="000000"/>
                </a:solidFill>
                <a:latin typeface="Source Sans Pro Bold"/>
              </a:rPr>
              <a:t>Individualistische VS collectivistische cultuur. Wat is het en wat is het verschil?</a:t>
            </a:r>
          </a:p>
        </p:txBody>
      </p:sp>
      <p:sp>
        <p:nvSpPr>
          <p:cNvPr id="23" name="TextBox 23"/>
          <p:cNvSpPr txBox="1"/>
          <p:nvPr/>
        </p:nvSpPr>
        <p:spPr>
          <a:xfrm>
            <a:off x="9834006" y="4157047"/>
            <a:ext cx="6155108" cy="1736329"/>
          </a:xfrm>
          <a:prstGeom prst="rect">
            <a:avLst/>
          </a:prstGeom>
        </p:spPr>
        <p:txBody>
          <a:bodyPr lIns="0" tIns="0" rIns="0" bIns="0" rtlCol="0" anchor="t">
            <a:spAutoFit/>
          </a:bodyPr>
          <a:lstStyle/>
          <a:p>
            <a:pPr>
              <a:lnSpc>
                <a:spcPts val="3499"/>
              </a:lnSpc>
              <a:spcBef>
                <a:spcPct val="0"/>
              </a:spcBef>
            </a:pPr>
            <a:r>
              <a:rPr lang="en-US" sz="2499">
                <a:solidFill>
                  <a:srgbClr val="000000"/>
                </a:solidFill>
                <a:latin typeface="Source Sans Pro Bold"/>
              </a:rPr>
              <a:t>Een collectivistische cultuur </a:t>
            </a:r>
          </a:p>
          <a:p>
            <a:pPr>
              <a:lnSpc>
                <a:spcPts val="3499"/>
              </a:lnSpc>
              <a:spcBef>
                <a:spcPct val="0"/>
              </a:spcBef>
            </a:pPr>
            <a:r>
              <a:rPr lang="en-US" sz="2499">
                <a:solidFill>
                  <a:srgbClr val="000000"/>
                </a:solidFill>
                <a:latin typeface="Source Sans Pro"/>
              </a:rPr>
              <a:t>Een cultuur is collectivistisch wanneer het groepsbelang (de groep) belangrijker is dan het individuele </a:t>
            </a:r>
          </a:p>
        </p:txBody>
      </p:sp>
      <p:sp>
        <p:nvSpPr>
          <p:cNvPr id="24" name="TextBox 24"/>
          <p:cNvSpPr txBox="1"/>
          <p:nvPr/>
        </p:nvSpPr>
        <p:spPr>
          <a:xfrm>
            <a:off x="3047528" y="4157047"/>
            <a:ext cx="5596667" cy="2174379"/>
          </a:xfrm>
          <a:prstGeom prst="rect">
            <a:avLst/>
          </a:prstGeom>
        </p:spPr>
        <p:txBody>
          <a:bodyPr lIns="0" tIns="0" rIns="0" bIns="0" rtlCol="0" anchor="t">
            <a:spAutoFit/>
          </a:bodyPr>
          <a:lstStyle/>
          <a:p>
            <a:pPr algn="r">
              <a:lnSpc>
                <a:spcPts val="3499"/>
              </a:lnSpc>
              <a:spcBef>
                <a:spcPct val="0"/>
              </a:spcBef>
            </a:pPr>
            <a:r>
              <a:rPr lang="en-US" sz="2499">
                <a:solidFill>
                  <a:srgbClr val="000000"/>
                </a:solidFill>
                <a:latin typeface="Source Sans Pro Bold"/>
              </a:rPr>
              <a:t>Een individualistische cultuur</a:t>
            </a:r>
            <a:r>
              <a:rPr lang="en-US" sz="2499">
                <a:solidFill>
                  <a:srgbClr val="000000"/>
                </a:solidFill>
                <a:latin typeface="Source Sans Pro"/>
              </a:rPr>
              <a:t> </a:t>
            </a:r>
          </a:p>
          <a:p>
            <a:pPr algn="r">
              <a:lnSpc>
                <a:spcPts val="3499"/>
              </a:lnSpc>
              <a:spcBef>
                <a:spcPct val="0"/>
              </a:spcBef>
            </a:pPr>
            <a:r>
              <a:rPr lang="en-US" sz="2499">
                <a:solidFill>
                  <a:srgbClr val="000000"/>
                </a:solidFill>
                <a:latin typeface="Source Sans Pro"/>
              </a:rPr>
              <a:t>Een cultuur is individualistisch wanneer de belangen van het individu (jij als losstaand persoon) belangrijker zijn dan die van de groep.</a:t>
            </a:r>
            <a:r>
              <a:rPr lang="en-US" sz="2499">
                <a:solidFill>
                  <a:srgbClr val="000000"/>
                </a:solidFill>
                <a:latin typeface="Source Sans Pro Bold"/>
              </a:rPr>
              <a:t> </a:t>
            </a:r>
          </a:p>
        </p:txBody>
      </p:sp>
      <p:sp>
        <p:nvSpPr>
          <p:cNvPr id="25" name="Freeform 10">
            <a:extLst>
              <a:ext uri="{FF2B5EF4-FFF2-40B4-BE49-F238E27FC236}">
                <a16:creationId xmlns:a16="http://schemas.microsoft.com/office/drawing/2014/main" id="{F3E5AB59-B5A4-769C-8E44-3E5BC2A96911}"/>
              </a:ext>
            </a:extLst>
          </p:cNvPr>
          <p:cNvSpPr/>
          <p:nvPr/>
        </p:nvSpPr>
        <p:spPr>
          <a:xfrm>
            <a:off x="76201" y="114299"/>
            <a:ext cx="18135604" cy="10058401"/>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D61A8"/>
        </a:solidFill>
        <a:effectLst/>
      </p:bgPr>
    </p:bg>
    <p:spTree>
      <p:nvGrpSpPr>
        <p:cNvPr id="1" name=""/>
        <p:cNvGrpSpPr/>
        <p:nvPr/>
      </p:nvGrpSpPr>
      <p:grpSpPr>
        <a:xfrm>
          <a:off x="0" y="0"/>
          <a:ext cx="0" cy="0"/>
          <a:chOff x="0" y="0"/>
          <a:chExt cx="0" cy="0"/>
        </a:xfrm>
      </p:grpSpPr>
      <p:grpSp>
        <p:nvGrpSpPr>
          <p:cNvPr id="2" name="Group 2"/>
          <p:cNvGrpSpPr/>
          <p:nvPr/>
        </p:nvGrpSpPr>
        <p:grpSpPr>
          <a:xfrm>
            <a:off x="4874547" y="2797416"/>
            <a:ext cx="8819091" cy="4496453"/>
            <a:chOff x="0" y="0"/>
            <a:chExt cx="4283032" cy="2183723"/>
          </a:xfrm>
        </p:grpSpPr>
        <p:sp>
          <p:nvSpPr>
            <p:cNvPr id="3" name="Freeform 3"/>
            <p:cNvSpPr/>
            <p:nvPr/>
          </p:nvSpPr>
          <p:spPr>
            <a:xfrm>
              <a:off x="0" y="0"/>
              <a:ext cx="4283032" cy="2183723"/>
            </a:xfrm>
            <a:custGeom>
              <a:avLst/>
              <a:gdLst/>
              <a:ahLst/>
              <a:cxnLst/>
              <a:rect l="l" t="t" r="r" b="b"/>
              <a:pathLst>
                <a:path w="4283032" h="2183723">
                  <a:moveTo>
                    <a:pt x="0" y="0"/>
                  </a:moveTo>
                  <a:lnTo>
                    <a:pt x="4283032" y="0"/>
                  </a:lnTo>
                  <a:lnTo>
                    <a:pt x="4283032" y="2183723"/>
                  </a:lnTo>
                  <a:lnTo>
                    <a:pt x="0" y="2183723"/>
                  </a:lnTo>
                  <a:close/>
                </a:path>
              </a:pathLst>
            </a:custGeom>
            <a:solidFill>
              <a:srgbClr val="DCCD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5" name="TextBox 5"/>
          <p:cNvSpPr txBox="1"/>
          <p:nvPr/>
        </p:nvSpPr>
        <p:spPr>
          <a:xfrm>
            <a:off x="5449382" y="3771110"/>
            <a:ext cx="7389236" cy="2209713"/>
          </a:xfrm>
          <a:prstGeom prst="rect">
            <a:avLst/>
          </a:prstGeom>
        </p:spPr>
        <p:txBody>
          <a:bodyPr lIns="0" tIns="0" rIns="0" bIns="0" rtlCol="0" anchor="t">
            <a:spAutoFit/>
          </a:bodyPr>
          <a:lstStyle/>
          <a:p>
            <a:pPr algn="ctr">
              <a:lnSpc>
                <a:spcPts val="8915"/>
              </a:lnSpc>
              <a:spcBef>
                <a:spcPct val="0"/>
              </a:spcBef>
            </a:pPr>
            <a:r>
              <a:rPr lang="en-US" sz="6368">
                <a:solidFill>
                  <a:srgbClr val="FFFFFF"/>
                </a:solidFill>
                <a:latin typeface="Source Sans Pro Bold"/>
              </a:rPr>
              <a:t>Opdracht: bij welke subculturen hoor jij? </a:t>
            </a:r>
          </a:p>
        </p:txBody>
      </p:sp>
      <p:grpSp>
        <p:nvGrpSpPr>
          <p:cNvPr id="6" name="Group 6"/>
          <p:cNvGrpSpPr/>
          <p:nvPr/>
        </p:nvGrpSpPr>
        <p:grpSpPr>
          <a:xfrm>
            <a:off x="4720313" y="2973140"/>
            <a:ext cx="8847374" cy="4516444"/>
            <a:chOff x="0" y="0"/>
            <a:chExt cx="4296768" cy="2193432"/>
          </a:xfrm>
        </p:grpSpPr>
        <p:sp>
          <p:nvSpPr>
            <p:cNvPr id="7" name="Freeform 7"/>
            <p:cNvSpPr/>
            <p:nvPr/>
          </p:nvSpPr>
          <p:spPr>
            <a:xfrm>
              <a:off x="0" y="0"/>
              <a:ext cx="4296768" cy="2193432"/>
            </a:xfrm>
            <a:custGeom>
              <a:avLst/>
              <a:gdLst/>
              <a:ahLst/>
              <a:cxnLst/>
              <a:rect l="l" t="t" r="r" b="b"/>
              <a:pathLst>
                <a:path w="4296768" h="2193432">
                  <a:moveTo>
                    <a:pt x="0" y="0"/>
                  </a:moveTo>
                  <a:lnTo>
                    <a:pt x="4296768" y="0"/>
                  </a:lnTo>
                  <a:lnTo>
                    <a:pt x="4296768" y="2193432"/>
                  </a:lnTo>
                  <a:lnTo>
                    <a:pt x="0" y="2193432"/>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9" name="TextBox 9"/>
          <p:cNvSpPr txBox="1"/>
          <p:nvPr/>
        </p:nvSpPr>
        <p:spPr>
          <a:xfrm>
            <a:off x="4950012" y="6310209"/>
            <a:ext cx="8668161" cy="603885"/>
          </a:xfrm>
          <a:prstGeom prst="rect">
            <a:avLst/>
          </a:prstGeom>
        </p:spPr>
        <p:txBody>
          <a:bodyPr lIns="0" tIns="0" rIns="0" bIns="0" rtlCol="0" anchor="t">
            <a:spAutoFit/>
          </a:bodyPr>
          <a:lstStyle/>
          <a:p>
            <a:pPr algn="ctr">
              <a:lnSpc>
                <a:spcPts val="5040"/>
              </a:lnSpc>
              <a:spcBef>
                <a:spcPct val="0"/>
              </a:spcBef>
            </a:pPr>
            <a:r>
              <a:rPr lang="en-US" sz="3600">
                <a:solidFill>
                  <a:srgbClr val="FFFFFF"/>
                </a:solidFill>
                <a:latin typeface="TT Commons Pro Bold"/>
              </a:rPr>
              <a:t>Bespreek  het in tweetallen!</a:t>
            </a:r>
          </a:p>
        </p:txBody>
      </p:sp>
      <p:pic>
        <p:nvPicPr>
          <p:cNvPr id="10" name="Afbeelding 9" descr="Afbeelding met symbool&#10;&#10;Automatisch gegenereerde beschrijving">
            <a:extLst>
              <a:ext uri="{FF2B5EF4-FFF2-40B4-BE49-F238E27FC236}">
                <a16:creationId xmlns:a16="http://schemas.microsoft.com/office/drawing/2014/main" id="{39F0DB77-B911-F3E4-D431-F3492113CC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6698" y="3086100"/>
            <a:ext cx="880702" cy="88070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CCDFF"/>
        </a:solidFill>
        <a:effectLst/>
      </p:bgPr>
    </p:bg>
    <p:spTree>
      <p:nvGrpSpPr>
        <p:cNvPr id="1" name=""/>
        <p:cNvGrpSpPr/>
        <p:nvPr/>
      </p:nvGrpSpPr>
      <p:grpSpPr>
        <a:xfrm>
          <a:off x="0" y="0"/>
          <a:ext cx="0" cy="0"/>
          <a:chOff x="0" y="0"/>
          <a:chExt cx="0" cy="0"/>
        </a:xfrm>
      </p:grpSpPr>
      <p:sp>
        <p:nvSpPr>
          <p:cNvPr id="2" name="TextBox 2"/>
          <p:cNvSpPr txBox="1"/>
          <p:nvPr/>
        </p:nvSpPr>
        <p:spPr>
          <a:xfrm>
            <a:off x="936566" y="499509"/>
            <a:ext cx="16713967" cy="2071750"/>
          </a:xfrm>
          <a:prstGeom prst="rect">
            <a:avLst/>
          </a:prstGeom>
        </p:spPr>
        <p:txBody>
          <a:bodyPr lIns="0" tIns="0" rIns="0" bIns="0" rtlCol="0" anchor="t">
            <a:spAutoFit/>
          </a:bodyPr>
          <a:lstStyle/>
          <a:p>
            <a:pPr>
              <a:lnSpc>
                <a:spcPts val="8158"/>
              </a:lnSpc>
            </a:pPr>
            <a:r>
              <a:rPr lang="en-US" sz="6799">
                <a:solidFill>
                  <a:srgbClr val="DCCDFF"/>
                </a:solidFill>
                <a:latin typeface="Source Sans Pro Bold"/>
              </a:rPr>
              <a:t>Brainstorm: eigen keuze, wat houdt dat eigenlijk in?</a:t>
            </a:r>
          </a:p>
        </p:txBody>
      </p:sp>
      <p:sp>
        <p:nvSpPr>
          <p:cNvPr id="3" name="TextBox 3"/>
          <p:cNvSpPr txBox="1"/>
          <p:nvPr/>
        </p:nvSpPr>
        <p:spPr>
          <a:xfrm>
            <a:off x="904237" y="532063"/>
            <a:ext cx="16713967" cy="2071525"/>
          </a:xfrm>
          <a:prstGeom prst="rect">
            <a:avLst/>
          </a:prstGeom>
        </p:spPr>
        <p:txBody>
          <a:bodyPr lIns="0" tIns="0" rIns="0" bIns="0" rtlCol="0" anchor="t">
            <a:spAutoFit/>
          </a:bodyPr>
          <a:lstStyle/>
          <a:p>
            <a:pPr>
              <a:lnSpc>
                <a:spcPts val="8158"/>
              </a:lnSpc>
            </a:pPr>
            <a:r>
              <a:rPr lang="en-US" sz="6799">
                <a:solidFill>
                  <a:srgbClr val="CEFFE8"/>
                </a:solidFill>
                <a:latin typeface="Source Sans Pro Bold"/>
              </a:rPr>
              <a:t>(Sub)culturen in Nederland: verschillende normen en waarden &amp; regels en gewoontes</a:t>
            </a:r>
          </a:p>
        </p:txBody>
      </p:sp>
      <p:sp>
        <p:nvSpPr>
          <p:cNvPr id="4" name="TextBox 4"/>
          <p:cNvSpPr txBox="1"/>
          <p:nvPr/>
        </p:nvSpPr>
        <p:spPr>
          <a:xfrm>
            <a:off x="851177" y="499734"/>
            <a:ext cx="16713967" cy="2071525"/>
          </a:xfrm>
          <a:prstGeom prst="rect">
            <a:avLst/>
          </a:prstGeom>
        </p:spPr>
        <p:txBody>
          <a:bodyPr lIns="0" tIns="0" rIns="0" bIns="0" rtlCol="0" anchor="t">
            <a:spAutoFit/>
          </a:bodyPr>
          <a:lstStyle/>
          <a:p>
            <a:pPr>
              <a:lnSpc>
                <a:spcPts val="8158"/>
              </a:lnSpc>
            </a:pPr>
            <a:r>
              <a:rPr lang="en-US" sz="6799">
                <a:solidFill>
                  <a:srgbClr val="000000"/>
                </a:solidFill>
                <a:latin typeface="Source Sans Pro Bold"/>
              </a:rPr>
              <a:t>(Sub)culturen in Nederland: verschillende normen en waarden &amp; regels en gewoontes</a:t>
            </a:r>
          </a:p>
        </p:txBody>
      </p:sp>
      <p:sp>
        <p:nvSpPr>
          <p:cNvPr id="5" name="TextBox 5"/>
          <p:cNvSpPr txBox="1"/>
          <p:nvPr/>
        </p:nvSpPr>
        <p:spPr>
          <a:xfrm>
            <a:off x="904237" y="2747945"/>
            <a:ext cx="16713967" cy="7990140"/>
          </a:xfrm>
          <a:prstGeom prst="rect">
            <a:avLst/>
          </a:prstGeom>
        </p:spPr>
        <p:txBody>
          <a:bodyPr lIns="0" tIns="0" rIns="0" bIns="0" rtlCol="0" anchor="t">
            <a:spAutoFit/>
          </a:bodyPr>
          <a:lstStyle/>
          <a:p>
            <a:pPr>
              <a:lnSpc>
                <a:spcPts val="3223"/>
              </a:lnSpc>
            </a:pPr>
            <a:r>
              <a:rPr lang="en-US" sz="2302">
                <a:solidFill>
                  <a:srgbClr val="000000"/>
                </a:solidFill>
                <a:latin typeface="Source Sans Pro"/>
              </a:rPr>
              <a:t>Iedereen om ons heen hoort dus bij verschillende subculturen, die weer verschillende normen, waarden en gewoontes hebben. Sommigen zullen meer uit een cultuur komen die meer gericht is op het individu (een losstaand persoon) en de ander uit een cultuur die meer gericht is op de groep als geheel (het collectief). Het ene is niet beter dan het ander. In alle soorten (sub)culturen zit iets moois. </a:t>
            </a:r>
          </a:p>
          <a:p>
            <a:pPr>
              <a:lnSpc>
                <a:spcPts val="3223"/>
              </a:lnSpc>
            </a:pPr>
            <a:endParaRPr lang="en-US" sz="2302">
              <a:solidFill>
                <a:srgbClr val="000000"/>
              </a:solidFill>
              <a:latin typeface="Source Sans Pro"/>
            </a:endParaRPr>
          </a:p>
          <a:p>
            <a:pPr>
              <a:lnSpc>
                <a:spcPts val="3223"/>
              </a:lnSpc>
            </a:pPr>
            <a:r>
              <a:rPr lang="en-US" sz="2302">
                <a:solidFill>
                  <a:srgbClr val="000000"/>
                </a:solidFill>
                <a:latin typeface="Source Sans Pro"/>
              </a:rPr>
              <a:t>In de algemene Nederlandse cultuur wordt veel waarde gehecht aan de vrijheid van keuze door het individu. Binnen Nederland zijn echter meerdere (sub)culturen. Sommige subculturen vinden het belangrijk om gezamenlijk als groep keuzes te maken. Dit kan ook juist waardevol zijn.</a:t>
            </a:r>
          </a:p>
          <a:p>
            <a:pPr>
              <a:lnSpc>
                <a:spcPts val="3223"/>
              </a:lnSpc>
            </a:pPr>
            <a:endParaRPr lang="en-US" sz="2302">
              <a:solidFill>
                <a:srgbClr val="000000"/>
              </a:solidFill>
              <a:latin typeface="Source Sans Pro"/>
            </a:endParaRPr>
          </a:p>
          <a:p>
            <a:pPr>
              <a:lnSpc>
                <a:spcPts val="3223"/>
              </a:lnSpc>
            </a:pPr>
            <a:r>
              <a:rPr lang="en-US" sz="2302">
                <a:solidFill>
                  <a:srgbClr val="000000"/>
                </a:solidFill>
                <a:latin typeface="Source Sans Pro Italics"/>
              </a:rPr>
              <a:t>Een voorbeeld: </a:t>
            </a:r>
            <a:r>
              <a:rPr lang="en-US" sz="2302">
                <a:solidFill>
                  <a:srgbClr val="000000"/>
                </a:solidFill>
                <a:latin typeface="Source Sans Pro"/>
              </a:rPr>
              <a:t>Sommige mensen vinden dat ze zelf hun partner moeten kunnen uitkiezen en dat andere daar niks mee te maken hebben. Dit is oké. Sommige mensen vinden het juist fijn als hun familie, hun ouders, meehelpen met het uitzoeken van een partner. Dat is ook oké. Voor beide is er wat te zeggen.</a:t>
            </a:r>
          </a:p>
          <a:p>
            <a:pPr>
              <a:lnSpc>
                <a:spcPts val="3223"/>
              </a:lnSpc>
            </a:pPr>
            <a:endParaRPr lang="en-US" sz="2302">
              <a:solidFill>
                <a:srgbClr val="000000"/>
              </a:solidFill>
              <a:latin typeface="Source Sans Pro"/>
            </a:endParaRPr>
          </a:p>
          <a:p>
            <a:pPr>
              <a:lnSpc>
                <a:spcPts val="3223"/>
              </a:lnSpc>
            </a:pPr>
            <a:r>
              <a:rPr lang="en-US" sz="2302">
                <a:solidFill>
                  <a:srgbClr val="000000"/>
                </a:solidFill>
                <a:latin typeface="Source Sans Pro"/>
              </a:rPr>
              <a:t>Het enige wat belangrijk is, is dat iemand niet gedwongen wordt. </a:t>
            </a:r>
            <a:r>
              <a:rPr lang="en-US" sz="2302">
                <a:solidFill>
                  <a:srgbClr val="000000"/>
                </a:solidFill>
                <a:latin typeface="Source Sans Pro Italics"/>
              </a:rPr>
              <a:t>Een voorbeeld: </a:t>
            </a:r>
            <a:r>
              <a:rPr lang="en-US" sz="2302">
                <a:solidFill>
                  <a:srgbClr val="000000"/>
                </a:solidFill>
                <a:latin typeface="Source Sans Pro"/>
              </a:rPr>
              <a:t>wanneer ouders hun kind helpen met een partner uitzoeken en alle twee de personen ook met elkaar willen trouwen, dan noemen we dit uithuwelijken. Dat mag volgens de wet. Maar wanneer één of beide van hen eigenlijk niet wil trouwen, maar zij alsnog gedwongen worden te trouwen door hun familie, dan noemen we dit huwelijksdwang. Dat mag niet volgens de wet. Dat is strafbaar. </a:t>
            </a:r>
          </a:p>
          <a:p>
            <a:pPr>
              <a:lnSpc>
                <a:spcPts val="3223"/>
              </a:lnSpc>
            </a:pPr>
            <a:r>
              <a:rPr lang="en-US" sz="2302">
                <a:solidFill>
                  <a:srgbClr val="000000"/>
                </a:solidFill>
                <a:latin typeface="Source Sans Pro"/>
              </a:rPr>
              <a:t>Hier ligt het verschil in het accepteren van en begrip hebben voor de waarden en gewoontes tussen de verschillende (sub)culturen, en het beschermen van de zelfbeschikking en rechten van elke burger.</a:t>
            </a:r>
          </a:p>
          <a:p>
            <a:pPr>
              <a:lnSpc>
                <a:spcPts val="3223"/>
              </a:lnSpc>
            </a:pPr>
            <a:endParaRPr lang="en-US" sz="2302">
              <a:solidFill>
                <a:srgbClr val="000000"/>
              </a:solidFill>
              <a:latin typeface="Source Sans Pro"/>
            </a:endParaRPr>
          </a:p>
          <a:p>
            <a:pPr>
              <a:lnSpc>
                <a:spcPts val="3223"/>
              </a:lnSpc>
              <a:spcBef>
                <a:spcPct val="0"/>
              </a:spcBef>
            </a:pPr>
            <a:endParaRPr lang="en-US" sz="2302">
              <a:solidFill>
                <a:srgbClr val="000000"/>
              </a:solidFill>
              <a:latin typeface="Source Sans Pr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D61A8"/>
        </a:solidFill>
        <a:effectLst/>
      </p:bgPr>
    </p:bg>
    <p:spTree>
      <p:nvGrpSpPr>
        <p:cNvPr id="1" name=""/>
        <p:cNvGrpSpPr/>
        <p:nvPr/>
      </p:nvGrpSpPr>
      <p:grpSpPr>
        <a:xfrm>
          <a:off x="0" y="0"/>
          <a:ext cx="0" cy="0"/>
          <a:chOff x="0" y="0"/>
          <a:chExt cx="0" cy="0"/>
        </a:xfrm>
      </p:grpSpPr>
      <p:grpSp>
        <p:nvGrpSpPr>
          <p:cNvPr id="2" name="Group 2"/>
          <p:cNvGrpSpPr/>
          <p:nvPr/>
        </p:nvGrpSpPr>
        <p:grpSpPr>
          <a:xfrm rot="-178220">
            <a:off x="6735382" y="2348454"/>
            <a:ext cx="4817235" cy="5695418"/>
            <a:chOff x="0" y="0"/>
            <a:chExt cx="4238366" cy="5011020"/>
          </a:xfrm>
        </p:grpSpPr>
        <p:sp>
          <p:nvSpPr>
            <p:cNvPr id="3" name="Freeform 3"/>
            <p:cNvSpPr/>
            <p:nvPr/>
          </p:nvSpPr>
          <p:spPr>
            <a:xfrm>
              <a:off x="0" y="0"/>
              <a:ext cx="4238366" cy="5011020"/>
            </a:xfrm>
            <a:custGeom>
              <a:avLst/>
              <a:gdLst/>
              <a:ahLst/>
              <a:cxnLst/>
              <a:rect l="l" t="t" r="r" b="b"/>
              <a:pathLst>
                <a:path w="4238366" h="5011020">
                  <a:moveTo>
                    <a:pt x="0" y="0"/>
                  </a:moveTo>
                  <a:lnTo>
                    <a:pt x="4238366" y="0"/>
                  </a:lnTo>
                  <a:lnTo>
                    <a:pt x="4238366" y="5011020"/>
                  </a:lnTo>
                  <a:lnTo>
                    <a:pt x="0" y="5011020"/>
                  </a:lnTo>
                  <a:close/>
                </a:path>
              </a:pathLst>
            </a:custGeom>
            <a:solidFill>
              <a:srgbClr val="CEFFE8"/>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6828187" y="2462062"/>
            <a:ext cx="4642861" cy="5458177"/>
          </a:xfrm>
          <a:custGeom>
            <a:avLst/>
            <a:gdLst/>
            <a:ahLst/>
            <a:cxnLst/>
            <a:rect l="l" t="t" r="r" b="b"/>
            <a:pathLst>
              <a:path w="4642861" h="5458177">
                <a:moveTo>
                  <a:pt x="0" y="0"/>
                </a:moveTo>
                <a:lnTo>
                  <a:pt x="4642861" y="0"/>
                </a:lnTo>
                <a:lnTo>
                  <a:pt x="4642861" y="5458177"/>
                </a:lnTo>
                <a:lnTo>
                  <a:pt x="0" y="5458177"/>
                </a:lnTo>
                <a:lnTo>
                  <a:pt x="0" y="0"/>
                </a:lnTo>
                <a:close/>
              </a:path>
            </a:pathLst>
          </a:custGeom>
          <a:blipFill>
            <a:blip r:embed="rId2"/>
            <a:stretch>
              <a:fillRect l="-41618" r="-41833" b="-4032"/>
            </a:stretch>
          </a:blipFill>
        </p:spPr>
        <p:txBody>
          <a:bodyPr/>
          <a:lstStyle/>
          <a:p>
            <a:endParaRPr lang="nl-NL"/>
          </a:p>
        </p:txBody>
      </p:sp>
      <p:grpSp>
        <p:nvGrpSpPr>
          <p:cNvPr id="6" name="Group 6"/>
          <p:cNvGrpSpPr/>
          <p:nvPr/>
        </p:nvGrpSpPr>
        <p:grpSpPr>
          <a:xfrm>
            <a:off x="6735382" y="2397055"/>
            <a:ext cx="4817235" cy="5598215"/>
            <a:chOff x="0" y="0"/>
            <a:chExt cx="4238366" cy="4925497"/>
          </a:xfrm>
        </p:grpSpPr>
        <p:sp>
          <p:nvSpPr>
            <p:cNvPr id="7" name="Freeform 7"/>
            <p:cNvSpPr/>
            <p:nvPr/>
          </p:nvSpPr>
          <p:spPr>
            <a:xfrm>
              <a:off x="0" y="0"/>
              <a:ext cx="4238366" cy="4925497"/>
            </a:xfrm>
            <a:custGeom>
              <a:avLst/>
              <a:gdLst/>
              <a:ahLst/>
              <a:cxnLst/>
              <a:rect l="l" t="t" r="r" b="b"/>
              <a:pathLst>
                <a:path w="4238366" h="4925497">
                  <a:moveTo>
                    <a:pt x="0" y="0"/>
                  </a:moveTo>
                  <a:lnTo>
                    <a:pt x="4238366" y="0"/>
                  </a:lnTo>
                  <a:lnTo>
                    <a:pt x="4238366" y="4925497"/>
                  </a:lnTo>
                  <a:lnTo>
                    <a:pt x="0" y="4925497"/>
                  </a:lnTo>
                  <a:close/>
                </a:path>
              </a:pathLst>
            </a:custGeom>
            <a:solidFill>
              <a:srgbClr val="000000">
                <a:alpha val="0"/>
              </a:srgbClr>
            </a:solidFill>
            <a:ln w="28575" cap="sq">
              <a:solidFill>
                <a:srgbClr val="000000"/>
              </a:solidFill>
              <a:prstDash val="solid"/>
              <a:miter/>
            </a:ln>
          </p:spPr>
          <p:txBody>
            <a:bodyPr/>
            <a:lstStyle/>
            <a:p>
              <a:endParaRPr lang="nl-NL"/>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9" name="Freeform 9"/>
          <p:cNvSpPr/>
          <p:nvPr/>
        </p:nvSpPr>
        <p:spPr>
          <a:xfrm>
            <a:off x="6828187" y="2467074"/>
            <a:ext cx="4684426" cy="5453165"/>
          </a:xfrm>
          <a:custGeom>
            <a:avLst/>
            <a:gdLst/>
            <a:ahLst/>
            <a:cxnLst/>
            <a:rect l="l" t="t" r="r" b="b"/>
            <a:pathLst>
              <a:path w="4684426" h="5453165">
                <a:moveTo>
                  <a:pt x="0" y="0"/>
                </a:moveTo>
                <a:lnTo>
                  <a:pt x="4684426" y="0"/>
                </a:lnTo>
                <a:lnTo>
                  <a:pt x="4684426" y="5453165"/>
                </a:lnTo>
                <a:lnTo>
                  <a:pt x="0" y="5453165"/>
                </a:lnTo>
                <a:lnTo>
                  <a:pt x="0" y="0"/>
                </a:lnTo>
                <a:close/>
              </a:path>
            </a:pathLst>
          </a:custGeom>
          <a:blipFill>
            <a:blip r:embed="rId3"/>
            <a:stretch>
              <a:fillRect l="-8205" r="-8205"/>
            </a:stretch>
          </a:blipFill>
        </p:spPr>
        <p:txBody>
          <a:bodyPr/>
          <a:lstStyle/>
          <a:p>
            <a:endParaRPr lang="nl-NL"/>
          </a:p>
        </p:txBody>
      </p:sp>
      <p:sp>
        <p:nvSpPr>
          <p:cNvPr id="10" name="TextBox 10"/>
          <p:cNvSpPr txBox="1"/>
          <p:nvPr/>
        </p:nvSpPr>
        <p:spPr>
          <a:xfrm>
            <a:off x="3347472" y="627267"/>
            <a:ext cx="20554447" cy="1323975"/>
          </a:xfrm>
          <a:prstGeom prst="rect">
            <a:avLst/>
          </a:prstGeom>
        </p:spPr>
        <p:txBody>
          <a:bodyPr lIns="0" tIns="0" rIns="0" bIns="0" rtlCol="0" anchor="t">
            <a:spAutoFit/>
          </a:bodyPr>
          <a:lstStyle/>
          <a:p>
            <a:pPr>
              <a:lnSpc>
                <a:spcPts val="10440"/>
              </a:lnSpc>
            </a:pPr>
            <a:r>
              <a:rPr lang="en-US" sz="8700">
                <a:solidFill>
                  <a:srgbClr val="CEFFE8"/>
                </a:solidFill>
                <a:latin typeface="Source Sans Pro Bold"/>
              </a:rPr>
              <a:t>Het verhaal van Jamila</a:t>
            </a:r>
          </a:p>
        </p:txBody>
      </p:sp>
      <p:sp>
        <p:nvSpPr>
          <p:cNvPr id="11" name="TextBox 11"/>
          <p:cNvSpPr txBox="1"/>
          <p:nvPr/>
        </p:nvSpPr>
        <p:spPr>
          <a:xfrm>
            <a:off x="6939655" y="8268690"/>
            <a:ext cx="4408689" cy="1447271"/>
          </a:xfrm>
          <a:prstGeom prst="rect">
            <a:avLst/>
          </a:prstGeom>
        </p:spPr>
        <p:txBody>
          <a:bodyPr lIns="0" tIns="0" rIns="0" bIns="0" rtlCol="0" anchor="t">
            <a:spAutoFit/>
          </a:bodyPr>
          <a:lstStyle/>
          <a:p>
            <a:pPr>
              <a:lnSpc>
                <a:spcPts val="2852"/>
              </a:lnSpc>
            </a:pPr>
            <a:r>
              <a:rPr lang="en-US" sz="2377">
                <a:solidFill>
                  <a:srgbClr val="FFFFFF"/>
                </a:solidFill>
                <a:latin typeface="Source Sans Pro Bold"/>
              </a:rPr>
              <a:t>Jamila (22): 'Mijn ouders deden er alles aan om te voorkomen dat ik van het juiste pad zou afwijken'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CCDFF"/>
        </a:solidFill>
        <a:effectLst/>
      </p:bgPr>
    </p:bg>
    <p:spTree>
      <p:nvGrpSpPr>
        <p:cNvPr id="1" name=""/>
        <p:cNvGrpSpPr/>
        <p:nvPr/>
      </p:nvGrpSpPr>
      <p:grpSpPr>
        <a:xfrm>
          <a:off x="0" y="0"/>
          <a:ext cx="0" cy="0"/>
          <a:chOff x="0" y="0"/>
          <a:chExt cx="0" cy="0"/>
        </a:xfrm>
      </p:grpSpPr>
      <p:grpSp>
        <p:nvGrpSpPr>
          <p:cNvPr id="2" name="Group 2"/>
          <p:cNvGrpSpPr/>
          <p:nvPr/>
        </p:nvGrpSpPr>
        <p:grpSpPr>
          <a:xfrm rot="-178220">
            <a:off x="9887824" y="912614"/>
            <a:ext cx="7157043" cy="8461773"/>
            <a:chOff x="0" y="0"/>
            <a:chExt cx="4238366" cy="5011020"/>
          </a:xfrm>
        </p:grpSpPr>
        <p:sp>
          <p:nvSpPr>
            <p:cNvPr id="3" name="Freeform 3"/>
            <p:cNvSpPr/>
            <p:nvPr/>
          </p:nvSpPr>
          <p:spPr>
            <a:xfrm>
              <a:off x="0" y="0"/>
              <a:ext cx="4238366" cy="5011020"/>
            </a:xfrm>
            <a:custGeom>
              <a:avLst/>
              <a:gdLst/>
              <a:ahLst/>
              <a:cxnLst/>
              <a:rect l="l" t="t" r="r" b="b"/>
              <a:pathLst>
                <a:path w="4238366" h="5011020">
                  <a:moveTo>
                    <a:pt x="0" y="0"/>
                  </a:moveTo>
                  <a:lnTo>
                    <a:pt x="4238366" y="0"/>
                  </a:lnTo>
                  <a:lnTo>
                    <a:pt x="4238366" y="5011020"/>
                  </a:lnTo>
                  <a:lnTo>
                    <a:pt x="0" y="5011020"/>
                  </a:lnTo>
                  <a:close/>
                </a:path>
              </a:pathLst>
            </a:custGeom>
            <a:solidFill>
              <a:srgbClr val="CEFFE8"/>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0025705" y="1081404"/>
            <a:ext cx="6897972" cy="8109300"/>
          </a:xfrm>
          <a:custGeom>
            <a:avLst/>
            <a:gdLst/>
            <a:ahLst/>
            <a:cxnLst/>
            <a:rect l="l" t="t" r="r" b="b"/>
            <a:pathLst>
              <a:path w="6897972" h="8109300">
                <a:moveTo>
                  <a:pt x="0" y="0"/>
                </a:moveTo>
                <a:lnTo>
                  <a:pt x="6897973" y="0"/>
                </a:lnTo>
                <a:lnTo>
                  <a:pt x="6897973" y="8109300"/>
                </a:lnTo>
                <a:lnTo>
                  <a:pt x="0" y="8109300"/>
                </a:lnTo>
                <a:lnTo>
                  <a:pt x="0" y="0"/>
                </a:lnTo>
                <a:close/>
              </a:path>
            </a:pathLst>
          </a:custGeom>
          <a:blipFill>
            <a:blip r:embed="rId2"/>
            <a:stretch>
              <a:fillRect l="-41618" r="-41833" b="-4032"/>
            </a:stretch>
          </a:blipFill>
        </p:spPr>
        <p:txBody>
          <a:bodyPr/>
          <a:lstStyle/>
          <a:p>
            <a:endParaRPr lang="nl-NL"/>
          </a:p>
        </p:txBody>
      </p:sp>
      <p:sp>
        <p:nvSpPr>
          <p:cNvPr id="6" name="Freeform 6"/>
          <p:cNvSpPr/>
          <p:nvPr/>
        </p:nvSpPr>
        <p:spPr>
          <a:xfrm>
            <a:off x="10025705" y="1088850"/>
            <a:ext cx="6959725" cy="8101854"/>
          </a:xfrm>
          <a:custGeom>
            <a:avLst/>
            <a:gdLst/>
            <a:ahLst/>
            <a:cxnLst/>
            <a:rect l="l" t="t" r="r" b="b"/>
            <a:pathLst>
              <a:path w="6959725" h="8101854">
                <a:moveTo>
                  <a:pt x="0" y="0"/>
                </a:moveTo>
                <a:lnTo>
                  <a:pt x="6959726" y="0"/>
                </a:lnTo>
                <a:lnTo>
                  <a:pt x="6959726" y="8101854"/>
                </a:lnTo>
                <a:lnTo>
                  <a:pt x="0" y="8101854"/>
                </a:lnTo>
                <a:lnTo>
                  <a:pt x="0" y="0"/>
                </a:lnTo>
                <a:close/>
              </a:path>
            </a:pathLst>
          </a:custGeom>
          <a:blipFill>
            <a:blip r:embed="rId3"/>
            <a:stretch>
              <a:fillRect l="-8205" r="-8205"/>
            </a:stretch>
          </a:blipFill>
        </p:spPr>
        <p:txBody>
          <a:bodyPr/>
          <a:lstStyle/>
          <a:p>
            <a:endParaRPr lang="nl-NL"/>
          </a:p>
        </p:txBody>
      </p:sp>
      <p:grpSp>
        <p:nvGrpSpPr>
          <p:cNvPr id="7" name="Group 7"/>
          <p:cNvGrpSpPr/>
          <p:nvPr/>
        </p:nvGrpSpPr>
        <p:grpSpPr>
          <a:xfrm>
            <a:off x="9887824" y="984822"/>
            <a:ext cx="7157043" cy="8317356"/>
            <a:chOff x="0" y="0"/>
            <a:chExt cx="4238366" cy="4925497"/>
          </a:xfrm>
        </p:grpSpPr>
        <p:sp>
          <p:nvSpPr>
            <p:cNvPr id="8" name="Freeform 8"/>
            <p:cNvSpPr/>
            <p:nvPr/>
          </p:nvSpPr>
          <p:spPr>
            <a:xfrm>
              <a:off x="0" y="0"/>
              <a:ext cx="4238366" cy="4925497"/>
            </a:xfrm>
            <a:custGeom>
              <a:avLst/>
              <a:gdLst/>
              <a:ahLst/>
              <a:cxnLst/>
              <a:rect l="l" t="t" r="r" b="b"/>
              <a:pathLst>
                <a:path w="4238366" h="4925497">
                  <a:moveTo>
                    <a:pt x="0" y="0"/>
                  </a:moveTo>
                  <a:lnTo>
                    <a:pt x="4238366" y="0"/>
                  </a:lnTo>
                  <a:lnTo>
                    <a:pt x="4238366" y="4925497"/>
                  </a:lnTo>
                  <a:lnTo>
                    <a:pt x="0" y="4925497"/>
                  </a:lnTo>
                  <a:close/>
                </a:path>
              </a:pathLst>
            </a:custGeom>
            <a:solidFill>
              <a:srgbClr val="000000">
                <a:alpha val="0"/>
              </a:srgbClr>
            </a:solidFill>
            <a:ln w="28575" cap="sq">
              <a:solidFill>
                <a:srgbClr val="000000"/>
              </a:solidFill>
              <a:prstDash val="solid"/>
              <a:miter/>
            </a:ln>
          </p:spPr>
          <p:txBody>
            <a:bodyPr/>
            <a:lstStyle/>
            <a:p>
              <a:endParaRPr lang="nl-NL"/>
            </a:p>
          </p:txBody>
        </p:sp>
        <p:sp>
          <p:nvSpPr>
            <p:cNvPr id="9" name="TextBox 9"/>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10" name="TextBox 10"/>
          <p:cNvSpPr txBox="1"/>
          <p:nvPr/>
        </p:nvSpPr>
        <p:spPr>
          <a:xfrm>
            <a:off x="97349" y="2112374"/>
            <a:ext cx="12817410" cy="903797"/>
          </a:xfrm>
          <a:prstGeom prst="rect">
            <a:avLst/>
          </a:prstGeom>
        </p:spPr>
        <p:txBody>
          <a:bodyPr lIns="0" tIns="0" rIns="0" bIns="0" rtlCol="0" anchor="t">
            <a:spAutoFit/>
          </a:bodyPr>
          <a:lstStyle/>
          <a:p>
            <a:pPr algn="ctr">
              <a:lnSpc>
                <a:spcPts val="7409"/>
              </a:lnSpc>
              <a:spcBef>
                <a:spcPct val="0"/>
              </a:spcBef>
            </a:pPr>
            <a:r>
              <a:rPr lang="en-US" sz="5292">
                <a:solidFill>
                  <a:srgbClr val="CEFFE8"/>
                </a:solidFill>
                <a:latin typeface="Source Sans Pro Bold"/>
              </a:rPr>
              <a:t>Blik op het verhaal van Jamila</a:t>
            </a:r>
          </a:p>
        </p:txBody>
      </p:sp>
      <p:sp>
        <p:nvSpPr>
          <p:cNvPr id="11" name="TextBox 11"/>
          <p:cNvSpPr txBox="1"/>
          <p:nvPr/>
        </p:nvSpPr>
        <p:spPr>
          <a:xfrm>
            <a:off x="206462" y="2078436"/>
            <a:ext cx="12497370" cy="903797"/>
          </a:xfrm>
          <a:prstGeom prst="rect">
            <a:avLst/>
          </a:prstGeom>
        </p:spPr>
        <p:txBody>
          <a:bodyPr lIns="0" tIns="0" rIns="0" bIns="0" rtlCol="0" anchor="t">
            <a:spAutoFit/>
          </a:bodyPr>
          <a:lstStyle/>
          <a:p>
            <a:pPr algn="ctr">
              <a:lnSpc>
                <a:spcPts val="7409"/>
              </a:lnSpc>
              <a:spcBef>
                <a:spcPct val="0"/>
              </a:spcBef>
            </a:pPr>
            <a:r>
              <a:rPr lang="en-US" sz="5292">
                <a:solidFill>
                  <a:srgbClr val="000000"/>
                </a:solidFill>
                <a:latin typeface="Source Sans Pro Bold"/>
              </a:rPr>
              <a:t>Blik op het verhaal van Jamila</a:t>
            </a:r>
          </a:p>
        </p:txBody>
      </p:sp>
      <p:sp>
        <p:nvSpPr>
          <p:cNvPr id="12" name="TextBox 12"/>
          <p:cNvSpPr txBox="1"/>
          <p:nvPr/>
        </p:nvSpPr>
        <p:spPr>
          <a:xfrm>
            <a:off x="1548741" y="2959021"/>
            <a:ext cx="7127852" cy="481297"/>
          </a:xfrm>
          <a:prstGeom prst="rect">
            <a:avLst/>
          </a:prstGeom>
        </p:spPr>
        <p:txBody>
          <a:bodyPr lIns="0" tIns="0" rIns="0" bIns="0" rtlCol="0" anchor="t">
            <a:spAutoFit/>
          </a:bodyPr>
          <a:lstStyle/>
          <a:p>
            <a:pPr algn="ctr">
              <a:lnSpc>
                <a:spcPts val="3919"/>
              </a:lnSpc>
            </a:pPr>
            <a:r>
              <a:rPr lang="en-US" sz="2799">
                <a:solidFill>
                  <a:srgbClr val="000000"/>
                </a:solidFill>
                <a:latin typeface="Source Sans Pro"/>
              </a:rPr>
              <a:t>Wat gebeurt er in het verhaal van Jamila?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CCDFF"/>
        </a:solidFill>
        <a:effectLst/>
      </p:bgPr>
    </p:bg>
    <p:spTree>
      <p:nvGrpSpPr>
        <p:cNvPr id="1" name=""/>
        <p:cNvGrpSpPr/>
        <p:nvPr/>
      </p:nvGrpSpPr>
      <p:grpSpPr>
        <a:xfrm>
          <a:off x="0" y="0"/>
          <a:ext cx="0" cy="0"/>
          <a:chOff x="0" y="0"/>
          <a:chExt cx="0" cy="0"/>
        </a:xfrm>
      </p:grpSpPr>
      <p:grpSp>
        <p:nvGrpSpPr>
          <p:cNvPr id="2" name="Group 2"/>
          <p:cNvGrpSpPr/>
          <p:nvPr/>
        </p:nvGrpSpPr>
        <p:grpSpPr>
          <a:xfrm rot="1871463">
            <a:off x="34321" y="-1982265"/>
            <a:ext cx="26651979" cy="23320481"/>
            <a:chOff x="0" y="0"/>
            <a:chExt cx="812800" cy="711200"/>
          </a:xfrm>
        </p:grpSpPr>
        <p:sp>
          <p:nvSpPr>
            <p:cNvPr id="3" name="Freeform 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CEFFE8"/>
            </a:solidFill>
          </p:spPr>
          <p:txBody>
            <a:bodyPr/>
            <a:lstStyle/>
            <a:p>
              <a:endParaRPr lang="nl-NL"/>
            </a:p>
          </p:txBody>
        </p:sp>
        <p:sp>
          <p:nvSpPr>
            <p:cNvPr id="4" name="TextBox 4"/>
            <p:cNvSpPr txBox="1"/>
            <p:nvPr/>
          </p:nvSpPr>
          <p:spPr>
            <a:xfrm>
              <a:off x="127000" y="301625"/>
              <a:ext cx="558800" cy="358775"/>
            </a:xfrm>
            <a:prstGeom prst="rect">
              <a:avLst/>
            </a:prstGeom>
          </p:spPr>
          <p:txBody>
            <a:bodyPr lIns="50800" tIns="50800" rIns="50800" bIns="50800" rtlCol="0" anchor="ctr"/>
            <a:lstStyle/>
            <a:p>
              <a:pPr algn="ctr">
                <a:lnSpc>
                  <a:spcPts val="2100"/>
                </a:lnSpc>
              </a:pPr>
              <a:endParaRPr/>
            </a:p>
          </p:txBody>
        </p:sp>
      </p:grpSp>
      <p:sp>
        <p:nvSpPr>
          <p:cNvPr id="5" name="TextBox 5"/>
          <p:cNvSpPr txBox="1"/>
          <p:nvPr/>
        </p:nvSpPr>
        <p:spPr>
          <a:xfrm>
            <a:off x="6375129" y="3972886"/>
            <a:ext cx="10795793" cy="3190875"/>
          </a:xfrm>
          <a:prstGeom prst="rect">
            <a:avLst/>
          </a:prstGeom>
        </p:spPr>
        <p:txBody>
          <a:bodyPr lIns="0" tIns="0" rIns="0" bIns="0" rtlCol="0" anchor="t">
            <a:spAutoFit/>
          </a:bodyPr>
          <a:lstStyle/>
          <a:p>
            <a:pPr>
              <a:lnSpc>
                <a:spcPts val="17645"/>
              </a:lnSpc>
            </a:pPr>
            <a:r>
              <a:rPr lang="en-US" sz="14704">
                <a:solidFill>
                  <a:srgbClr val="6D61A8"/>
                </a:solidFill>
                <a:latin typeface="Source Sans Pro Bold"/>
              </a:rPr>
              <a:t>Debat</a:t>
            </a:r>
          </a:p>
          <a:p>
            <a:pPr>
              <a:lnSpc>
                <a:spcPts val="7567"/>
              </a:lnSpc>
            </a:pPr>
            <a:endParaRPr lang="en-US" sz="14704">
              <a:solidFill>
                <a:srgbClr val="6D61A8"/>
              </a:solidFill>
              <a:latin typeface="Source Sans Pro Bold"/>
            </a:endParaRPr>
          </a:p>
        </p:txBody>
      </p:sp>
      <p:sp>
        <p:nvSpPr>
          <p:cNvPr id="6" name="TextBox 6"/>
          <p:cNvSpPr txBox="1"/>
          <p:nvPr/>
        </p:nvSpPr>
        <p:spPr>
          <a:xfrm>
            <a:off x="6463507" y="3904507"/>
            <a:ext cx="10795793" cy="3190875"/>
          </a:xfrm>
          <a:prstGeom prst="rect">
            <a:avLst/>
          </a:prstGeom>
        </p:spPr>
        <p:txBody>
          <a:bodyPr lIns="0" tIns="0" rIns="0" bIns="0" rtlCol="0" anchor="t">
            <a:spAutoFit/>
          </a:bodyPr>
          <a:lstStyle/>
          <a:p>
            <a:pPr>
              <a:lnSpc>
                <a:spcPts val="17645"/>
              </a:lnSpc>
            </a:pPr>
            <a:r>
              <a:rPr lang="en-US" sz="14704">
                <a:solidFill>
                  <a:srgbClr val="000000"/>
                </a:solidFill>
                <a:latin typeface="Source Sans Pro Bold"/>
              </a:rPr>
              <a:t>Debat</a:t>
            </a:r>
          </a:p>
          <a:p>
            <a:pPr>
              <a:lnSpc>
                <a:spcPts val="7567"/>
              </a:lnSpc>
            </a:pPr>
            <a:endParaRPr lang="en-US" sz="14704">
              <a:solidFill>
                <a:srgbClr val="000000"/>
              </a:solidFill>
              <a:latin typeface="Source Sans Pro Bold"/>
            </a:endParaRPr>
          </a:p>
        </p:txBody>
      </p:sp>
      <p:sp>
        <p:nvSpPr>
          <p:cNvPr id="7" name="AutoShape 7"/>
          <p:cNvSpPr/>
          <p:nvPr/>
        </p:nvSpPr>
        <p:spPr>
          <a:xfrm flipV="1">
            <a:off x="-798995" y="16636"/>
            <a:ext cx="19336347" cy="10787459"/>
          </a:xfrm>
          <a:prstGeom prst="line">
            <a:avLst/>
          </a:prstGeom>
          <a:ln w="38100" cap="flat">
            <a:solidFill>
              <a:srgbClr val="000000"/>
            </a:solidFill>
            <a:prstDash val="solid"/>
            <a:headEnd type="none" w="sm" len="sm"/>
            <a:tailEnd type="none" w="sm" len="sm"/>
          </a:ln>
        </p:spPr>
        <p:txBody>
          <a:bodyPr/>
          <a:lstStyle/>
          <a:p>
            <a:endParaRPr lang="nl-NL"/>
          </a:p>
        </p:txBody>
      </p:sp>
      <p:sp>
        <p:nvSpPr>
          <p:cNvPr id="8" name="TextBox 8"/>
          <p:cNvSpPr txBox="1"/>
          <p:nvPr/>
        </p:nvSpPr>
        <p:spPr>
          <a:xfrm>
            <a:off x="4475854" y="8347948"/>
            <a:ext cx="9746719" cy="2612430"/>
          </a:xfrm>
          <a:prstGeom prst="rect">
            <a:avLst/>
          </a:prstGeom>
        </p:spPr>
        <p:txBody>
          <a:bodyPr lIns="0" tIns="0" rIns="0" bIns="0" rtlCol="0" anchor="t">
            <a:spAutoFit/>
          </a:bodyPr>
          <a:lstStyle/>
          <a:p>
            <a:pPr algn="ctr">
              <a:lnSpc>
                <a:spcPts val="3499"/>
              </a:lnSpc>
            </a:pPr>
            <a:r>
              <a:rPr lang="en-US" sz="2499">
                <a:solidFill>
                  <a:srgbClr val="000000"/>
                </a:solidFill>
                <a:latin typeface="Source Sans Pro Bold"/>
              </a:rPr>
              <a:t>Er worden ons regels / beperkingen opgelegd door de overheid, door school en door onze ouders. Je mag lang niet alles doen. Wanneer spreken we nou echt van vrijheidsbeperking (beperkt in de vrijheid)?</a:t>
            </a:r>
          </a:p>
          <a:p>
            <a:pPr algn="ctr">
              <a:lnSpc>
                <a:spcPts val="3499"/>
              </a:lnSpc>
            </a:pPr>
            <a:r>
              <a:rPr lang="en-US" sz="2499">
                <a:solidFill>
                  <a:srgbClr val="000000"/>
                </a:solidFill>
                <a:latin typeface="Source Sans Pro Bold"/>
              </a:rPr>
              <a:t> </a:t>
            </a:r>
          </a:p>
          <a:p>
            <a:pPr algn="ctr">
              <a:lnSpc>
                <a:spcPts val="3499"/>
              </a:lnSpc>
            </a:pPr>
            <a:endParaRPr lang="en-US" sz="2499">
              <a:solidFill>
                <a:srgbClr val="000000"/>
              </a:solidFill>
              <a:latin typeface="Source Sans Pro Bold"/>
            </a:endParaRPr>
          </a:p>
          <a:p>
            <a:pPr algn="ctr">
              <a:lnSpc>
                <a:spcPts val="3499"/>
              </a:lnSpc>
              <a:spcBef>
                <a:spcPct val="0"/>
              </a:spcBef>
            </a:pPr>
            <a:endParaRPr lang="en-US" sz="2499">
              <a:solidFill>
                <a:srgbClr val="000000"/>
              </a:solidFill>
              <a:latin typeface="Source Sans Pro Bold"/>
            </a:endParaRPr>
          </a:p>
        </p:txBody>
      </p:sp>
      <p:pic>
        <p:nvPicPr>
          <p:cNvPr id="9" name="Afbeelding 8" descr="Afbeelding met symbool&#10;&#10;Automatisch gegenereerde beschrijving">
            <a:extLst>
              <a:ext uri="{FF2B5EF4-FFF2-40B4-BE49-F238E27FC236}">
                <a16:creationId xmlns:a16="http://schemas.microsoft.com/office/drawing/2014/main" id="{A60A1F9E-06D6-1E93-42A3-D9AA0E9455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495300"/>
            <a:ext cx="911193" cy="91119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D61A8"/>
        </a:solidFill>
        <a:effectLst/>
      </p:bgPr>
    </p:bg>
    <p:spTree>
      <p:nvGrpSpPr>
        <p:cNvPr id="1" name=""/>
        <p:cNvGrpSpPr/>
        <p:nvPr/>
      </p:nvGrpSpPr>
      <p:grpSpPr>
        <a:xfrm>
          <a:off x="0" y="0"/>
          <a:ext cx="0" cy="0"/>
          <a:chOff x="0" y="0"/>
          <a:chExt cx="0" cy="0"/>
        </a:xfrm>
      </p:grpSpPr>
      <p:sp>
        <p:nvSpPr>
          <p:cNvPr id="2" name="Freeform 2"/>
          <p:cNvSpPr/>
          <p:nvPr/>
        </p:nvSpPr>
        <p:spPr>
          <a:xfrm>
            <a:off x="7379085" y="5786511"/>
            <a:ext cx="3529829" cy="3322452"/>
          </a:xfrm>
          <a:custGeom>
            <a:avLst/>
            <a:gdLst/>
            <a:ahLst/>
            <a:cxnLst/>
            <a:rect l="l" t="t" r="r" b="b"/>
            <a:pathLst>
              <a:path w="3529829" h="3322452">
                <a:moveTo>
                  <a:pt x="0" y="0"/>
                </a:moveTo>
                <a:lnTo>
                  <a:pt x="3529830" y="0"/>
                </a:lnTo>
                <a:lnTo>
                  <a:pt x="3529830" y="3322452"/>
                </a:lnTo>
                <a:lnTo>
                  <a:pt x="0" y="33224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TextBox 3"/>
          <p:cNvSpPr txBox="1"/>
          <p:nvPr/>
        </p:nvSpPr>
        <p:spPr>
          <a:xfrm>
            <a:off x="4218072" y="1993747"/>
            <a:ext cx="12497516" cy="1422330"/>
          </a:xfrm>
          <a:prstGeom prst="rect">
            <a:avLst/>
          </a:prstGeom>
        </p:spPr>
        <p:txBody>
          <a:bodyPr lIns="0" tIns="0" rIns="0" bIns="0" rtlCol="0" anchor="t">
            <a:spAutoFit/>
          </a:bodyPr>
          <a:lstStyle/>
          <a:p>
            <a:pPr>
              <a:lnSpc>
                <a:spcPts val="11260"/>
              </a:lnSpc>
            </a:pPr>
            <a:r>
              <a:rPr lang="en-US" sz="9383">
                <a:solidFill>
                  <a:srgbClr val="FFFFFF"/>
                </a:solidFill>
                <a:latin typeface="Source Sans Pro Bold"/>
              </a:rPr>
              <a:t>Debat – Stelling 1</a:t>
            </a:r>
          </a:p>
        </p:txBody>
      </p:sp>
      <p:sp>
        <p:nvSpPr>
          <p:cNvPr id="4" name="TextBox 4"/>
          <p:cNvSpPr txBox="1"/>
          <p:nvPr/>
        </p:nvSpPr>
        <p:spPr>
          <a:xfrm>
            <a:off x="4666549" y="3358927"/>
            <a:ext cx="8069853" cy="1140798"/>
          </a:xfrm>
          <a:prstGeom prst="rect">
            <a:avLst/>
          </a:prstGeom>
        </p:spPr>
        <p:txBody>
          <a:bodyPr lIns="0" tIns="0" rIns="0" bIns="0" rtlCol="0" anchor="t">
            <a:spAutoFit/>
          </a:bodyPr>
          <a:lstStyle/>
          <a:p>
            <a:pPr algn="ctr">
              <a:lnSpc>
                <a:spcPts val="4676"/>
              </a:lnSpc>
              <a:spcBef>
                <a:spcPct val="0"/>
              </a:spcBef>
            </a:pPr>
            <a:r>
              <a:rPr lang="en-US" sz="3340">
                <a:solidFill>
                  <a:srgbClr val="FFFFFF"/>
                </a:solidFill>
                <a:latin typeface="Source Sans Pro"/>
              </a:rPr>
              <a:t>Het is normaal dat ouders meebeslissen wat voor studie hun kind gaat doen.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D61A8"/>
        </a:solidFill>
        <a:effectLst/>
      </p:bgPr>
    </p:bg>
    <p:spTree>
      <p:nvGrpSpPr>
        <p:cNvPr id="1" name=""/>
        <p:cNvGrpSpPr/>
        <p:nvPr/>
      </p:nvGrpSpPr>
      <p:grpSpPr>
        <a:xfrm>
          <a:off x="0" y="0"/>
          <a:ext cx="0" cy="0"/>
          <a:chOff x="0" y="0"/>
          <a:chExt cx="0" cy="0"/>
        </a:xfrm>
      </p:grpSpPr>
      <p:sp>
        <p:nvSpPr>
          <p:cNvPr id="2" name="Freeform 2"/>
          <p:cNvSpPr/>
          <p:nvPr/>
        </p:nvSpPr>
        <p:spPr>
          <a:xfrm>
            <a:off x="7376580" y="5524099"/>
            <a:ext cx="3534840" cy="3534840"/>
          </a:xfrm>
          <a:custGeom>
            <a:avLst/>
            <a:gdLst/>
            <a:ahLst/>
            <a:cxnLst/>
            <a:rect l="l" t="t" r="r" b="b"/>
            <a:pathLst>
              <a:path w="3534840" h="3534840">
                <a:moveTo>
                  <a:pt x="0" y="0"/>
                </a:moveTo>
                <a:lnTo>
                  <a:pt x="3534840" y="0"/>
                </a:lnTo>
                <a:lnTo>
                  <a:pt x="3534840" y="3534840"/>
                </a:lnTo>
                <a:lnTo>
                  <a:pt x="0" y="35348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TextBox 3"/>
          <p:cNvSpPr txBox="1"/>
          <p:nvPr/>
        </p:nvSpPr>
        <p:spPr>
          <a:xfrm>
            <a:off x="4181824" y="1885004"/>
            <a:ext cx="12497516" cy="1422330"/>
          </a:xfrm>
          <a:prstGeom prst="rect">
            <a:avLst/>
          </a:prstGeom>
        </p:spPr>
        <p:txBody>
          <a:bodyPr lIns="0" tIns="0" rIns="0" bIns="0" rtlCol="0" anchor="t">
            <a:spAutoFit/>
          </a:bodyPr>
          <a:lstStyle/>
          <a:p>
            <a:pPr>
              <a:lnSpc>
                <a:spcPts val="11260"/>
              </a:lnSpc>
            </a:pPr>
            <a:r>
              <a:rPr lang="en-US" sz="9383">
                <a:solidFill>
                  <a:srgbClr val="FFFFFF"/>
                </a:solidFill>
                <a:latin typeface="Source Sans Pro Bold"/>
              </a:rPr>
              <a:t>Debat – Stelling 2</a:t>
            </a:r>
          </a:p>
        </p:txBody>
      </p:sp>
      <p:sp>
        <p:nvSpPr>
          <p:cNvPr id="4" name="TextBox 4"/>
          <p:cNvSpPr txBox="1"/>
          <p:nvPr/>
        </p:nvSpPr>
        <p:spPr>
          <a:xfrm>
            <a:off x="4630302" y="3250185"/>
            <a:ext cx="8069853" cy="1725044"/>
          </a:xfrm>
          <a:prstGeom prst="rect">
            <a:avLst/>
          </a:prstGeom>
        </p:spPr>
        <p:txBody>
          <a:bodyPr lIns="0" tIns="0" rIns="0" bIns="0" rtlCol="0" anchor="t">
            <a:spAutoFit/>
          </a:bodyPr>
          <a:lstStyle/>
          <a:p>
            <a:pPr algn="ctr">
              <a:lnSpc>
                <a:spcPts val="4676"/>
              </a:lnSpc>
            </a:pPr>
            <a:r>
              <a:rPr lang="en-US" sz="3340">
                <a:solidFill>
                  <a:srgbClr val="FFFFFF"/>
                </a:solidFill>
                <a:latin typeface="Source Sans Pro"/>
              </a:rPr>
              <a:t>Als je kleding draagt die volgens jouw ouders niet oké is, mogen zij dat verbieden. </a:t>
            </a:r>
          </a:p>
          <a:p>
            <a:pPr algn="ctr">
              <a:lnSpc>
                <a:spcPts val="4676"/>
              </a:lnSpc>
              <a:spcBef>
                <a:spcPct val="0"/>
              </a:spcBef>
            </a:pPr>
            <a:endParaRPr lang="en-US" sz="3340">
              <a:solidFill>
                <a:srgbClr val="FFFFFF"/>
              </a:solidFill>
              <a:latin typeface="Source Sans Pr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D61A8"/>
        </a:solidFill>
        <a:effectLst/>
      </p:bgPr>
    </p:bg>
    <p:spTree>
      <p:nvGrpSpPr>
        <p:cNvPr id="1" name=""/>
        <p:cNvGrpSpPr/>
        <p:nvPr/>
      </p:nvGrpSpPr>
      <p:grpSpPr>
        <a:xfrm>
          <a:off x="0" y="0"/>
          <a:ext cx="0" cy="0"/>
          <a:chOff x="0" y="0"/>
          <a:chExt cx="0" cy="0"/>
        </a:xfrm>
      </p:grpSpPr>
      <p:sp>
        <p:nvSpPr>
          <p:cNvPr id="2" name="Freeform 2"/>
          <p:cNvSpPr/>
          <p:nvPr/>
        </p:nvSpPr>
        <p:spPr>
          <a:xfrm>
            <a:off x="7236754" y="6227966"/>
            <a:ext cx="3400662" cy="2794726"/>
          </a:xfrm>
          <a:custGeom>
            <a:avLst/>
            <a:gdLst/>
            <a:ahLst/>
            <a:cxnLst/>
            <a:rect l="l" t="t" r="r" b="b"/>
            <a:pathLst>
              <a:path w="3400662" h="2794726">
                <a:moveTo>
                  <a:pt x="0" y="0"/>
                </a:moveTo>
                <a:lnTo>
                  <a:pt x="3400662" y="0"/>
                </a:lnTo>
                <a:lnTo>
                  <a:pt x="3400662" y="2794725"/>
                </a:lnTo>
                <a:lnTo>
                  <a:pt x="0" y="27947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TextBox 3"/>
          <p:cNvSpPr txBox="1"/>
          <p:nvPr/>
        </p:nvSpPr>
        <p:spPr>
          <a:xfrm>
            <a:off x="4199948" y="1812509"/>
            <a:ext cx="12497516" cy="1422330"/>
          </a:xfrm>
          <a:prstGeom prst="rect">
            <a:avLst/>
          </a:prstGeom>
        </p:spPr>
        <p:txBody>
          <a:bodyPr lIns="0" tIns="0" rIns="0" bIns="0" rtlCol="0" anchor="t">
            <a:spAutoFit/>
          </a:bodyPr>
          <a:lstStyle/>
          <a:p>
            <a:pPr>
              <a:lnSpc>
                <a:spcPts val="11260"/>
              </a:lnSpc>
            </a:pPr>
            <a:r>
              <a:rPr lang="en-US" sz="9383">
                <a:solidFill>
                  <a:srgbClr val="FFFFFF"/>
                </a:solidFill>
                <a:latin typeface="Source Sans Pro Bold"/>
              </a:rPr>
              <a:t>Debat – Stelling 3</a:t>
            </a:r>
          </a:p>
        </p:txBody>
      </p:sp>
      <p:sp>
        <p:nvSpPr>
          <p:cNvPr id="4" name="TextBox 4"/>
          <p:cNvSpPr txBox="1"/>
          <p:nvPr/>
        </p:nvSpPr>
        <p:spPr>
          <a:xfrm>
            <a:off x="4086589" y="3177690"/>
            <a:ext cx="9700991" cy="2893538"/>
          </a:xfrm>
          <a:prstGeom prst="rect">
            <a:avLst/>
          </a:prstGeom>
        </p:spPr>
        <p:txBody>
          <a:bodyPr lIns="0" tIns="0" rIns="0" bIns="0" rtlCol="0" anchor="t">
            <a:spAutoFit/>
          </a:bodyPr>
          <a:lstStyle/>
          <a:p>
            <a:pPr algn="ctr">
              <a:lnSpc>
                <a:spcPts val="4676"/>
              </a:lnSpc>
            </a:pPr>
            <a:r>
              <a:rPr lang="en-US" sz="3340">
                <a:solidFill>
                  <a:srgbClr val="FFFFFF"/>
                </a:solidFill>
                <a:latin typeface="Source Sans Pro"/>
              </a:rPr>
              <a:t>Ouders moeten de partner van hun kind goedkeuren voordat hun kind met diegene gaat trouwen of samenwonen.</a:t>
            </a:r>
          </a:p>
          <a:p>
            <a:pPr algn="ctr">
              <a:lnSpc>
                <a:spcPts val="4676"/>
              </a:lnSpc>
            </a:pPr>
            <a:endParaRPr lang="en-US" sz="3340">
              <a:solidFill>
                <a:srgbClr val="FFFFFF"/>
              </a:solidFill>
              <a:latin typeface="Source Sans Pro"/>
            </a:endParaRPr>
          </a:p>
          <a:p>
            <a:pPr algn="ctr">
              <a:lnSpc>
                <a:spcPts val="4676"/>
              </a:lnSpc>
              <a:spcBef>
                <a:spcPct val="0"/>
              </a:spcBef>
            </a:pPr>
            <a:endParaRPr lang="en-US" sz="3340">
              <a:solidFill>
                <a:srgbClr val="FFFFFF"/>
              </a:solidFill>
              <a:latin typeface="Source Sans Pr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2137" y="678901"/>
            <a:ext cx="16347163" cy="1465811"/>
            <a:chOff x="0" y="0"/>
            <a:chExt cx="4305426" cy="386057"/>
          </a:xfrm>
        </p:grpSpPr>
        <p:sp>
          <p:nvSpPr>
            <p:cNvPr id="3" name="Freeform 3"/>
            <p:cNvSpPr/>
            <p:nvPr/>
          </p:nvSpPr>
          <p:spPr>
            <a:xfrm>
              <a:off x="0" y="0"/>
              <a:ext cx="4305426" cy="386057"/>
            </a:xfrm>
            <a:custGeom>
              <a:avLst/>
              <a:gdLst/>
              <a:ahLst/>
              <a:cxnLst/>
              <a:rect l="l" t="t" r="r" b="b"/>
              <a:pathLst>
                <a:path w="4305426" h="386057">
                  <a:moveTo>
                    <a:pt x="0" y="0"/>
                  </a:moveTo>
                  <a:lnTo>
                    <a:pt x="4305426" y="0"/>
                  </a:lnTo>
                  <a:lnTo>
                    <a:pt x="4305426" y="386057"/>
                  </a:lnTo>
                  <a:lnTo>
                    <a:pt x="0" y="386057"/>
                  </a:lnTo>
                  <a:close/>
                </a:path>
              </a:pathLst>
            </a:custGeom>
            <a:solidFill>
              <a:srgbClr val="000000">
                <a:alpha val="0"/>
              </a:srgbClr>
            </a:solidFill>
            <a:ln w="19050" cap="sq">
              <a:solidFill>
                <a:srgbClr val="DCCDFF"/>
              </a:solidFill>
              <a:prstDash val="solid"/>
              <a:miter/>
            </a:ln>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819148" y="588413"/>
            <a:ext cx="16343175" cy="1470660"/>
            <a:chOff x="0" y="0"/>
            <a:chExt cx="4304375" cy="387334"/>
          </a:xfrm>
        </p:grpSpPr>
        <p:sp>
          <p:nvSpPr>
            <p:cNvPr id="6" name="Freeform 6"/>
            <p:cNvSpPr/>
            <p:nvPr/>
          </p:nvSpPr>
          <p:spPr>
            <a:xfrm>
              <a:off x="0" y="0"/>
              <a:ext cx="4304375" cy="387334"/>
            </a:xfrm>
            <a:custGeom>
              <a:avLst/>
              <a:gdLst/>
              <a:ahLst/>
              <a:cxnLst/>
              <a:rect l="l" t="t" r="r" b="b"/>
              <a:pathLst>
                <a:path w="4304375" h="387334">
                  <a:moveTo>
                    <a:pt x="0" y="0"/>
                  </a:moveTo>
                  <a:lnTo>
                    <a:pt x="4304375" y="0"/>
                  </a:lnTo>
                  <a:lnTo>
                    <a:pt x="4304375" y="387334"/>
                  </a:lnTo>
                  <a:lnTo>
                    <a:pt x="0" y="387334"/>
                  </a:lnTo>
                  <a:close/>
                </a:path>
              </a:pathLst>
            </a:custGeom>
            <a:solidFill>
              <a:srgbClr val="000000">
                <a:alpha val="0"/>
              </a:srgbClr>
            </a:solidFill>
            <a:ln w="19050" cap="sq">
              <a:solidFill>
                <a:srgbClr val="000000"/>
              </a:solidFill>
              <a:prstDash val="solid"/>
              <a:miter/>
            </a:ln>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8" name="Freeform 8"/>
          <p:cNvSpPr/>
          <p:nvPr/>
        </p:nvSpPr>
        <p:spPr>
          <a:xfrm>
            <a:off x="13820959" y="58191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9" name="Freeform 9"/>
          <p:cNvSpPr/>
          <p:nvPr/>
        </p:nvSpPr>
        <p:spPr>
          <a:xfrm>
            <a:off x="13691569" y="5725046"/>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0" name="TextBox 10"/>
          <p:cNvSpPr txBox="1"/>
          <p:nvPr/>
        </p:nvSpPr>
        <p:spPr>
          <a:xfrm>
            <a:off x="1868968" y="747893"/>
            <a:ext cx="14652010" cy="1228725"/>
          </a:xfrm>
          <a:prstGeom prst="rect">
            <a:avLst/>
          </a:prstGeom>
        </p:spPr>
        <p:txBody>
          <a:bodyPr lIns="0" tIns="0" rIns="0" bIns="0" rtlCol="0" anchor="t">
            <a:spAutoFit/>
          </a:bodyPr>
          <a:lstStyle/>
          <a:p>
            <a:pPr>
              <a:lnSpc>
                <a:spcPts val="9721"/>
              </a:lnSpc>
            </a:pPr>
            <a:r>
              <a:rPr lang="en-US" sz="8101">
                <a:solidFill>
                  <a:srgbClr val="DCCDFF"/>
                </a:solidFill>
                <a:latin typeface="Source Sans Pro Bold"/>
              </a:rPr>
              <a:t>Wat is het doel van deze lessen?</a:t>
            </a:r>
          </a:p>
        </p:txBody>
      </p:sp>
      <p:grpSp>
        <p:nvGrpSpPr>
          <p:cNvPr id="11" name="Group 11"/>
          <p:cNvGrpSpPr/>
          <p:nvPr/>
        </p:nvGrpSpPr>
        <p:grpSpPr>
          <a:xfrm>
            <a:off x="-195329" y="-198934"/>
            <a:ext cx="18686724" cy="10687590"/>
            <a:chOff x="0" y="0"/>
            <a:chExt cx="4921606" cy="2814838"/>
          </a:xfrm>
        </p:grpSpPr>
        <p:sp>
          <p:nvSpPr>
            <p:cNvPr id="12" name="Freeform 12"/>
            <p:cNvSpPr/>
            <p:nvPr/>
          </p:nvSpPr>
          <p:spPr>
            <a:xfrm>
              <a:off x="0" y="0"/>
              <a:ext cx="4921607" cy="2814838"/>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14" name="TextBox 14"/>
          <p:cNvSpPr txBox="1"/>
          <p:nvPr/>
        </p:nvSpPr>
        <p:spPr>
          <a:xfrm>
            <a:off x="1796473" y="684461"/>
            <a:ext cx="14652010" cy="1228725"/>
          </a:xfrm>
          <a:prstGeom prst="rect">
            <a:avLst/>
          </a:prstGeom>
        </p:spPr>
        <p:txBody>
          <a:bodyPr lIns="0" tIns="0" rIns="0" bIns="0" rtlCol="0" anchor="t">
            <a:spAutoFit/>
          </a:bodyPr>
          <a:lstStyle/>
          <a:p>
            <a:pPr>
              <a:lnSpc>
                <a:spcPts val="9721"/>
              </a:lnSpc>
            </a:pPr>
            <a:r>
              <a:rPr lang="en-US" sz="8101">
                <a:solidFill>
                  <a:srgbClr val="CEFFE8"/>
                </a:solidFill>
                <a:latin typeface="Source Sans Pro Bold"/>
              </a:rPr>
              <a:t>Wat is het doel van deze lessen?</a:t>
            </a:r>
          </a:p>
        </p:txBody>
      </p:sp>
      <p:sp>
        <p:nvSpPr>
          <p:cNvPr id="15" name="TextBox 15"/>
          <p:cNvSpPr txBox="1"/>
          <p:nvPr/>
        </p:nvSpPr>
        <p:spPr>
          <a:xfrm>
            <a:off x="1767022" y="670868"/>
            <a:ext cx="14652010" cy="1228725"/>
          </a:xfrm>
          <a:prstGeom prst="rect">
            <a:avLst/>
          </a:prstGeom>
        </p:spPr>
        <p:txBody>
          <a:bodyPr lIns="0" tIns="0" rIns="0" bIns="0" rtlCol="0" anchor="t">
            <a:spAutoFit/>
          </a:bodyPr>
          <a:lstStyle/>
          <a:p>
            <a:pPr>
              <a:lnSpc>
                <a:spcPts val="9721"/>
              </a:lnSpc>
            </a:pPr>
            <a:r>
              <a:rPr lang="en-US" sz="8101">
                <a:solidFill>
                  <a:srgbClr val="000000"/>
                </a:solidFill>
                <a:latin typeface="Source Sans Pro Bold"/>
              </a:rPr>
              <a:t>Wat is het doel van deze lessen?</a:t>
            </a:r>
          </a:p>
        </p:txBody>
      </p:sp>
      <p:sp>
        <p:nvSpPr>
          <p:cNvPr id="16" name="TextBox 16"/>
          <p:cNvSpPr txBox="1"/>
          <p:nvPr/>
        </p:nvSpPr>
        <p:spPr>
          <a:xfrm>
            <a:off x="678180" y="2792095"/>
            <a:ext cx="12522133" cy="6118225"/>
          </a:xfrm>
          <a:prstGeom prst="rect">
            <a:avLst/>
          </a:prstGeom>
        </p:spPr>
        <p:txBody>
          <a:bodyPr lIns="0" tIns="0" rIns="0" bIns="0" rtlCol="0" anchor="t">
            <a:spAutoFit/>
          </a:bodyPr>
          <a:lstStyle/>
          <a:p>
            <a:pPr marL="539749" lvl="1" indent="-269875">
              <a:lnSpc>
                <a:spcPts val="3499"/>
              </a:lnSpc>
              <a:buFont typeface="Arial"/>
              <a:buChar char="•"/>
            </a:pPr>
            <a:r>
              <a:rPr lang="en-US" sz="2499">
                <a:solidFill>
                  <a:srgbClr val="000000"/>
                </a:solidFill>
                <a:latin typeface="Source Sans Pro"/>
              </a:rPr>
              <a:t>Je hebt kennis over mensenrechten en keuzevrijheid. Je bent je bewust dat jij bepaalde rechten hebt binnen Nederland. En ook dat er verschillende (sub)culturen zijn met andere normen, waarden en gewoontes.</a:t>
            </a:r>
          </a:p>
          <a:p>
            <a:pPr>
              <a:lnSpc>
                <a:spcPts val="3499"/>
              </a:lnSpc>
            </a:pPr>
            <a:endParaRPr lang="en-US" sz="2499">
              <a:solidFill>
                <a:srgbClr val="000000"/>
              </a:solidFill>
              <a:latin typeface="Source Sans Pro"/>
            </a:endParaRPr>
          </a:p>
          <a:p>
            <a:pPr marL="539749" lvl="1" indent="-269875">
              <a:lnSpc>
                <a:spcPts val="3499"/>
              </a:lnSpc>
              <a:buFont typeface="Arial"/>
              <a:buChar char="•"/>
            </a:pPr>
            <a:r>
              <a:rPr lang="en-US" sz="2499">
                <a:solidFill>
                  <a:srgbClr val="000000"/>
                </a:solidFill>
                <a:latin typeface="Source Sans Pro"/>
              </a:rPr>
              <a:t>Je bent je (meer) bewust over de keuzevrijheid binnen jouw leven. Ook ben je je (meer) bewust over wat jij belangrijk vindt en wat jouw familie belangrijk vindt (en of dit verschilt en misschien soms ook botst met elkaar).</a:t>
            </a:r>
          </a:p>
          <a:p>
            <a:pPr>
              <a:lnSpc>
                <a:spcPts val="3499"/>
              </a:lnSpc>
            </a:pPr>
            <a:endParaRPr lang="en-US" sz="2499">
              <a:solidFill>
                <a:srgbClr val="000000"/>
              </a:solidFill>
              <a:latin typeface="Source Sans Pro"/>
            </a:endParaRPr>
          </a:p>
          <a:p>
            <a:pPr marL="539749" lvl="1" indent="-269875">
              <a:lnSpc>
                <a:spcPts val="3499"/>
              </a:lnSpc>
              <a:buFont typeface="Arial"/>
              <a:buChar char="•"/>
            </a:pPr>
            <a:r>
              <a:rPr lang="en-US" sz="2499">
                <a:solidFill>
                  <a:srgbClr val="000000"/>
                </a:solidFill>
                <a:latin typeface="Source Sans Pro"/>
              </a:rPr>
              <a:t>Je bent je (meer) bewust en hebt begrip voor de verschillen hierin tussen leerlingen (en hun families)</a:t>
            </a:r>
          </a:p>
          <a:p>
            <a:pPr>
              <a:lnSpc>
                <a:spcPts val="3499"/>
              </a:lnSpc>
            </a:pPr>
            <a:endParaRPr lang="en-US" sz="2499">
              <a:solidFill>
                <a:srgbClr val="000000"/>
              </a:solidFill>
              <a:latin typeface="Source Sans Pro"/>
            </a:endParaRPr>
          </a:p>
          <a:p>
            <a:pPr marL="539749" lvl="1" indent="-269875">
              <a:lnSpc>
                <a:spcPts val="3499"/>
              </a:lnSpc>
              <a:buFont typeface="Arial"/>
              <a:buChar char="•"/>
            </a:pPr>
            <a:r>
              <a:rPr lang="en-US" sz="2499">
                <a:solidFill>
                  <a:srgbClr val="000000"/>
                </a:solidFill>
                <a:latin typeface="Source Sans Pro"/>
              </a:rPr>
              <a:t>Je bent je (meer) bewust dat er ook mensen zijn in Nederland die teveel in hun vrijheid worden beperkt door hun familie en omgeving. </a:t>
            </a:r>
          </a:p>
          <a:p>
            <a:pPr>
              <a:lnSpc>
                <a:spcPts val="3499"/>
              </a:lnSpc>
              <a:spcBef>
                <a:spcPct val="0"/>
              </a:spcBef>
            </a:pPr>
            <a:endParaRPr lang="en-US" sz="2499">
              <a:solidFill>
                <a:srgbClr val="000000"/>
              </a:solidFill>
              <a:latin typeface="Source Sans Pro"/>
            </a:endParaRPr>
          </a:p>
        </p:txBody>
      </p:sp>
      <p:sp>
        <p:nvSpPr>
          <p:cNvPr id="17" name="Freeform 17"/>
          <p:cNvSpPr/>
          <p:nvPr/>
        </p:nvSpPr>
        <p:spPr>
          <a:xfrm>
            <a:off x="13615218" y="565594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18" name="Freeform 10">
            <a:extLst>
              <a:ext uri="{FF2B5EF4-FFF2-40B4-BE49-F238E27FC236}">
                <a16:creationId xmlns:a16="http://schemas.microsoft.com/office/drawing/2014/main" id="{77316F59-27B5-A55B-511A-70A1EF03F373}"/>
              </a:ext>
            </a:extLst>
          </p:cNvPr>
          <p:cNvSpPr/>
          <p:nvPr/>
        </p:nvSpPr>
        <p:spPr>
          <a:xfrm>
            <a:off x="76201" y="114299"/>
            <a:ext cx="18135604" cy="10058401"/>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D61A8"/>
        </a:solidFill>
        <a:effectLst/>
      </p:bgPr>
    </p:bg>
    <p:spTree>
      <p:nvGrpSpPr>
        <p:cNvPr id="1" name=""/>
        <p:cNvGrpSpPr/>
        <p:nvPr/>
      </p:nvGrpSpPr>
      <p:grpSpPr>
        <a:xfrm>
          <a:off x="0" y="0"/>
          <a:ext cx="0" cy="0"/>
          <a:chOff x="0" y="0"/>
          <a:chExt cx="0" cy="0"/>
        </a:xfrm>
      </p:grpSpPr>
      <p:sp>
        <p:nvSpPr>
          <p:cNvPr id="2" name="Freeform 2"/>
          <p:cNvSpPr/>
          <p:nvPr/>
        </p:nvSpPr>
        <p:spPr>
          <a:xfrm>
            <a:off x="8221007" y="4806444"/>
            <a:ext cx="3178683" cy="4114800"/>
          </a:xfrm>
          <a:custGeom>
            <a:avLst/>
            <a:gdLst/>
            <a:ahLst/>
            <a:cxnLst/>
            <a:rect l="l" t="t" r="r" b="b"/>
            <a:pathLst>
              <a:path w="3178683" h="4114800">
                <a:moveTo>
                  <a:pt x="0" y="0"/>
                </a:moveTo>
                <a:lnTo>
                  <a:pt x="3178683" y="0"/>
                </a:lnTo>
                <a:lnTo>
                  <a:pt x="317868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TextBox 3"/>
          <p:cNvSpPr txBox="1"/>
          <p:nvPr/>
        </p:nvSpPr>
        <p:spPr>
          <a:xfrm>
            <a:off x="4199948" y="1812509"/>
            <a:ext cx="12497516" cy="1422330"/>
          </a:xfrm>
          <a:prstGeom prst="rect">
            <a:avLst/>
          </a:prstGeom>
        </p:spPr>
        <p:txBody>
          <a:bodyPr lIns="0" tIns="0" rIns="0" bIns="0" rtlCol="0" anchor="t">
            <a:spAutoFit/>
          </a:bodyPr>
          <a:lstStyle/>
          <a:p>
            <a:pPr>
              <a:lnSpc>
                <a:spcPts val="11260"/>
              </a:lnSpc>
            </a:pPr>
            <a:r>
              <a:rPr lang="en-US" sz="9383">
                <a:solidFill>
                  <a:srgbClr val="FFFFFF"/>
                </a:solidFill>
                <a:latin typeface="Source Sans Pro Bold"/>
              </a:rPr>
              <a:t>Debat – Stelling 4</a:t>
            </a:r>
          </a:p>
        </p:txBody>
      </p:sp>
      <p:sp>
        <p:nvSpPr>
          <p:cNvPr id="4" name="TextBox 4"/>
          <p:cNvSpPr txBox="1"/>
          <p:nvPr/>
        </p:nvSpPr>
        <p:spPr>
          <a:xfrm>
            <a:off x="4086589" y="3177690"/>
            <a:ext cx="9700991" cy="2309291"/>
          </a:xfrm>
          <a:prstGeom prst="rect">
            <a:avLst/>
          </a:prstGeom>
        </p:spPr>
        <p:txBody>
          <a:bodyPr lIns="0" tIns="0" rIns="0" bIns="0" rtlCol="0" anchor="t">
            <a:spAutoFit/>
          </a:bodyPr>
          <a:lstStyle/>
          <a:p>
            <a:pPr algn="ctr">
              <a:lnSpc>
                <a:spcPts val="4676"/>
              </a:lnSpc>
            </a:pPr>
            <a:r>
              <a:rPr lang="en-US" sz="3340">
                <a:solidFill>
                  <a:srgbClr val="FFFFFF"/>
                </a:solidFill>
                <a:latin typeface="Source Sans Pro"/>
              </a:rPr>
              <a:t>Als kind hoor je te geloven wat jouw familie gelooft.</a:t>
            </a:r>
          </a:p>
          <a:p>
            <a:pPr algn="ctr">
              <a:lnSpc>
                <a:spcPts val="4676"/>
              </a:lnSpc>
            </a:pPr>
            <a:endParaRPr lang="en-US" sz="3340">
              <a:solidFill>
                <a:srgbClr val="FFFFFF"/>
              </a:solidFill>
              <a:latin typeface="Source Sans Pro"/>
            </a:endParaRPr>
          </a:p>
          <a:p>
            <a:pPr algn="ctr">
              <a:lnSpc>
                <a:spcPts val="4676"/>
              </a:lnSpc>
            </a:pPr>
            <a:endParaRPr lang="en-US" sz="3340">
              <a:solidFill>
                <a:srgbClr val="FFFFFF"/>
              </a:solidFill>
              <a:latin typeface="Source Sans Pro"/>
            </a:endParaRPr>
          </a:p>
          <a:p>
            <a:pPr algn="ctr">
              <a:lnSpc>
                <a:spcPts val="4676"/>
              </a:lnSpc>
              <a:spcBef>
                <a:spcPct val="0"/>
              </a:spcBef>
            </a:pPr>
            <a:endParaRPr lang="en-US" sz="3340">
              <a:solidFill>
                <a:srgbClr val="FFFFFF"/>
              </a:solidFill>
              <a:latin typeface="Source Sans Pr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2137" y="611851"/>
            <a:ext cx="16347163" cy="1465811"/>
            <a:chOff x="0" y="0"/>
            <a:chExt cx="4305426" cy="386057"/>
          </a:xfrm>
        </p:grpSpPr>
        <p:sp>
          <p:nvSpPr>
            <p:cNvPr id="3" name="Freeform 3"/>
            <p:cNvSpPr/>
            <p:nvPr/>
          </p:nvSpPr>
          <p:spPr>
            <a:xfrm>
              <a:off x="0" y="0"/>
              <a:ext cx="4305426" cy="386057"/>
            </a:xfrm>
            <a:custGeom>
              <a:avLst/>
              <a:gdLst/>
              <a:ahLst/>
              <a:cxnLst/>
              <a:rect l="l" t="t" r="r" b="b"/>
              <a:pathLst>
                <a:path w="4305426" h="386057">
                  <a:moveTo>
                    <a:pt x="0" y="0"/>
                  </a:moveTo>
                  <a:lnTo>
                    <a:pt x="4305426" y="0"/>
                  </a:lnTo>
                  <a:lnTo>
                    <a:pt x="4305426" y="386057"/>
                  </a:lnTo>
                  <a:lnTo>
                    <a:pt x="0" y="386057"/>
                  </a:lnTo>
                  <a:close/>
                </a:path>
              </a:pathLst>
            </a:custGeom>
            <a:solidFill>
              <a:srgbClr val="000000">
                <a:alpha val="0"/>
              </a:srgbClr>
            </a:solidFill>
            <a:ln w="19050" cap="sq">
              <a:solidFill>
                <a:srgbClr val="DCCDFF"/>
              </a:solidFill>
              <a:prstDash val="solid"/>
              <a:miter/>
            </a:ln>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819148" y="521364"/>
            <a:ext cx="16343175" cy="1470660"/>
            <a:chOff x="0" y="0"/>
            <a:chExt cx="4304375" cy="387334"/>
          </a:xfrm>
        </p:grpSpPr>
        <p:sp>
          <p:nvSpPr>
            <p:cNvPr id="6" name="Freeform 6"/>
            <p:cNvSpPr/>
            <p:nvPr/>
          </p:nvSpPr>
          <p:spPr>
            <a:xfrm>
              <a:off x="0" y="0"/>
              <a:ext cx="4304375" cy="387334"/>
            </a:xfrm>
            <a:custGeom>
              <a:avLst/>
              <a:gdLst/>
              <a:ahLst/>
              <a:cxnLst/>
              <a:rect l="l" t="t" r="r" b="b"/>
              <a:pathLst>
                <a:path w="4304375" h="387334">
                  <a:moveTo>
                    <a:pt x="0" y="0"/>
                  </a:moveTo>
                  <a:lnTo>
                    <a:pt x="4304375" y="0"/>
                  </a:lnTo>
                  <a:lnTo>
                    <a:pt x="4304375" y="387334"/>
                  </a:lnTo>
                  <a:lnTo>
                    <a:pt x="0" y="387334"/>
                  </a:lnTo>
                  <a:close/>
                </a:path>
              </a:pathLst>
            </a:custGeom>
            <a:solidFill>
              <a:srgbClr val="000000">
                <a:alpha val="0"/>
              </a:srgbClr>
            </a:solidFill>
            <a:ln w="19050" cap="sq">
              <a:solidFill>
                <a:srgbClr val="000000"/>
              </a:solidFill>
              <a:prstDash val="solid"/>
              <a:miter/>
            </a:ln>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199362" y="-200295"/>
            <a:ext cx="18686724" cy="10687590"/>
            <a:chOff x="0" y="0"/>
            <a:chExt cx="4921606" cy="2814838"/>
          </a:xfrm>
        </p:grpSpPr>
        <p:sp>
          <p:nvSpPr>
            <p:cNvPr id="9" name="Freeform 9"/>
            <p:cNvSpPr/>
            <p:nvPr/>
          </p:nvSpPr>
          <p:spPr>
            <a:xfrm>
              <a:off x="0" y="0"/>
              <a:ext cx="4921607" cy="2814838"/>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11" name="TextBox 11"/>
          <p:cNvSpPr txBox="1"/>
          <p:nvPr/>
        </p:nvSpPr>
        <p:spPr>
          <a:xfrm>
            <a:off x="912137" y="2201928"/>
            <a:ext cx="10564814" cy="3927475"/>
          </a:xfrm>
          <a:prstGeom prst="rect">
            <a:avLst/>
          </a:prstGeom>
        </p:spPr>
        <p:txBody>
          <a:bodyPr lIns="0" tIns="0" rIns="0" bIns="0" rtlCol="0" anchor="t">
            <a:spAutoFit/>
          </a:bodyPr>
          <a:lstStyle/>
          <a:p>
            <a:pPr>
              <a:lnSpc>
                <a:spcPts val="3499"/>
              </a:lnSpc>
            </a:pPr>
            <a:endParaRPr/>
          </a:p>
          <a:p>
            <a:pPr>
              <a:lnSpc>
                <a:spcPts val="3499"/>
              </a:lnSpc>
            </a:pPr>
            <a:r>
              <a:rPr lang="en-US" sz="2499">
                <a:solidFill>
                  <a:srgbClr val="000000"/>
                </a:solidFill>
                <a:latin typeface="Source Sans Pro"/>
              </a:rPr>
              <a:t>Een persoon die (volgens de wet) beperkt wordt in zijn vrijheid en mogelijk daardoor geweld meemaakt, kan dichterbij kan zijn dan dat je denkt. Jijzelf, jouw klasgenoten, buren of andere mensen in Nederland kunnen dit meemaken. Of bijvoorbeeld de mensen met wie jij werkt in het beroep wat je straks gaat uitoefenen. Het is belangrijk om te weten dat jij en de mensen om jou heen bepaalde rechten op vrijheid hebben en dat jij hierover durft te praten wanneer dit van jou of iemand die jij kent wordt afgenomen.</a:t>
            </a:r>
          </a:p>
          <a:p>
            <a:pPr>
              <a:lnSpc>
                <a:spcPts val="3499"/>
              </a:lnSpc>
              <a:spcBef>
                <a:spcPct val="0"/>
              </a:spcBef>
            </a:pPr>
            <a:endParaRPr lang="en-US" sz="2499">
              <a:solidFill>
                <a:srgbClr val="000000"/>
              </a:solidFill>
              <a:latin typeface="Source Sans Pro"/>
            </a:endParaRPr>
          </a:p>
        </p:txBody>
      </p:sp>
      <p:sp>
        <p:nvSpPr>
          <p:cNvPr id="12" name="TextBox 12"/>
          <p:cNvSpPr txBox="1"/>
          <p:nvPr/>
        </p:nvSpPr>
        <p:spPr>
          <a:xfrm>
            <a:off x="478615" y="671135"/>
            <a:ext cx="17214207" cy="1047292"/>
          </a:xfrm>
          <a:prstGeom prst="rect">
            <a:avLst/>
          </a:prstGeom>
        </p:spPr>
        <p:txBody>
          <a:bodyPr lIns="0" tIns="0" rIns="0" bIns="0" rtlCol="0" anchor="t">
            <a:spAutoFit/>
          </a:bodyPr>
          <a:lstStyle/>
          <a:p>
            <a:pPr marL="0" lvl="0" indent="0" algn="ctr">
              <a:lnSpc>
                <a:spcPts val="8535"/>
              </a:lnSpc>
              <a:spcBef>
                <a:spcPct val="0"/>
              </a:spcBef>
            </a:pPr>
            <a:r>
              <a:rPr lang="en-US" sz="6096">
                <a:solidFill>
                  <a:srgbClr val="DCCDFF"/>
                </a:solidFill>
                <a:latin typeface="Source Sans Pro Bold"/>
              </a:rPr>
              <a:t>Wat weten we nu &amp; waarom is dat belangrijk?</a:t>
            </a:r>
          </a:p>
        </p:txBody>
      </p:sp>
      <p:sp>
        <p:nvSpPr>
          <p:cNvPr id="13" name="TextBox 13"/>
          <p:cNvSpPr txBox="1"/>
          <p:nvPr/>
        </p:nvSpPr>
        <p:spPr>
          <a:xfrm>
            <a:off x="646528" y="671135"/>
            <a:ext cx="16808902" cy="1047292"/>
          </a:xfrm>
          <a:prstGeom prst="rect">
            <a:avLst/>
          </a:prstGeom>
        </p:spPr>
        <p:txBody>
          <a:bodyPr lIns="0" tIns="0" rIns="0" bIns="0" rtlCol="0" anchor="t">
            <a:spAutoFit/>
          </a:bodyPr>
          <a:lstStyle/>
          <a:p>
            <a:pPr marL="0" lvl="0" indent="0" algn="ctr">
              <a:lnSpc>
                <a:spcPts val="8535"/>
              </a:lnSpc>
              <a:spcBef>
                <a:spcPct val="0"/>
              </a:spcBef>
            </a:pPr>
            <a:r>
              <a:rPr lang="en-US" sz="6096">
                <a:solidFill>
                  <a:srgbClr val="CEFFE8"/>
                </a:solidFill>
                <a:latin typeface="Source Sans Pro Bold"/>
              </a:rPr>
              <a:t>Wat weten we nu &amp; waarom is dat belangrijk?</a:t>
            </a:r>
          </a:p>
        </p:txBody>
      </p:sp>
      <p:sp>
        <p:nvSpPr>
          <p:cNvPr id="14" name="TextBox 14"/>
          <p:cNvSpPr txBox="1"/>
          <p:nvPr/>
        </p:nvSpPr>
        <p:spPr>
          <a:xfrm>
            <a:off x="505225" y="671135"/>
            <a:ext cx="16971021" cy="1047292"/>
          </a:xfrm>
          <a:prstGeom prst="rect">
            <a:avLst/>
          </a:prstGeom>
        </p:spPr>
        <p:txBody>
          <a:bodyPr lIns="0" tIns="0" rIns="0" bIns="0" rtlCol="0" anchor="t">
            <a:spAutoFit/>
          </a:bodyPr>
          <a:lstStyle/>
          <a:p>
            <a:pPr marL="0" lvl="0" indent="0" algn="ctr">
              <a:lnSpc>
                <a:spcPts val="8535"/>
              </a:lnSpc>
              <a:spcBef>
                <a:spcPct val="0"/>
              </a:spcBef>
            </a:pPr>
            <a:r>
              <a:rPr lang="en-US" sz="6096">
                <a:solidFill>
                  <a:srgbClr val="000000"/>
                </a:solidFill>
                <a:latin typeface="Source Sans Pro Bold"/>
              </a:rPr>
              <a:t>Wat weten we nu &amp; waarom is dat belangrijk?</a:t>
            </a:r>
          </a:p>
        </p:txBody>
      </p:sp>
      <p:sp>
        <p:nvSpPr>
          <p:cNvPr id="15" name="Freeform 15"/>
          <p:cNvSpPr/>
          <p:nvPr/>
        </p:nvSpPr>
        <p:spPr>
          <a:xfrm rot="1025975">
            <a:off x="13110118" y="4953472"/>
            <a:ext cx="3288472" cy="4114800"/>
          </a:xfrm>
          <a:custGeom>
            <a:avLst/>
            <a:gdLst/>
            <a:ahLst/>
            <a:cxnLst/>
            <a:rect l="l" t="t" r="r" b="b"/>
            <a:pathLst>
              <a:path w="3288472" h="4114800">
                <a:moveTo>
                  <a:pt x="0" y="0"/>
                </a:moveTo>
                <a:lnTo>
                  <a:pt x="3288472" y="0"/>
                </a:lnTo>
                <a:lnTo>
                  <a:pt x="328847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16" name="Freeform 16"/>
          <p:cNvSpPr/>
          <p:nvPr/>
        </p:nvSpPr>
        <p:spPr>
          <a:xfrm rot="1025975">
            <a:off x="13180635" y="4953472"/>
            <a:ext cx="3288472" cy="4114800"/>
          </a:xfrm>
          <a:custGeom>
            <a:avLst/>
            <a:gdLst/>
            <a:ahLst/>
            <a:cxnLst/>
            <a:rect l="l" t="t" r="r" b="b"/>
            <a:pathLst>
              <a:path w="3288472" h="4114800">
                <a:moveTo>
                  <a:pt x="0" y="0"/>
                </a:moveTo>
                <a:lnTo>
                  <a:pt x="3288471" y="0"/>
                </a:lnTo>
                <a:lnTo>
                  <a:pt x="328847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7" name="Freeform 10">
            <a:extLst>
              <a:ext uri="{FF2B5EF4-FFF2-40B4-BE49-F238E27FC236}">
                <a16:creationId xmlns:a16="http://schemas.microsoft.com/office/drawing/2014/main" id="{0235D0B2-8C04-B60A-A619-4A7F3A3A2AE7}"/>
              </a:ext>
            </a:extLst>
          </p:cNvPr>
          <p:cNvSpPr/>
          <p:nvPr/>
        </p:nvSpPr>
        <p:spPr>
          <a:xfrm>
            <a:off x="76201" y="114299"/>
            <a:ext cx="18135604" cy="10058401"/>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CCDFF"/>
        </a:solidFill>
        <a:effectLst/>
      </p:bgPr>
    </p:bg>
    <p:spTree>
      <p:nvGrpSpPr>
        <p:cNvPr id="1" name=""/>
        <p:cNvGrpSpPr/>
        <p:nvPr/>
      </p:nvGrpSpPr>
      <p:grpSpPr>
        <a:xfrm>
          <a:off x="0" y="0"/>
          <a:ext cx="0" cy="0"/>
          <a:chOff x="0" y="0"/>
          <a:chExt cx="0" cy="0"/>
        </a:xfrm>
      </p:grpSpPr>
      <p:grpSp>
        <p:nvGrpSpPr>
          <p:cNvPr id="2" name="Group 2"/>
          <p:cNvGrpSpPr/>
          <p:nvPr/>
        </p:nvGrpSpPr>
        <p:grpSpPr>
          <a:xfrm>
            <a:off x="668307" y="670233"/>
            <a:ext cx="16951386" cy="8946533"/>
            <a:chOff x="0" y="0"/>
            <a:chExt cx="8232519" cy="4344925"/>
          </a:xfrm>
        </p:grpSpPr>
        <p:sp>
          <p:nvSpPr>
            <p:cNvPr id="3" name="Freeform 3"/>
            <p:cNvSpPr/>
            <p:nvPr/>
          </p:nvSpPr>
          <p:spPr>
            <a:xfrm>
              <a:off x="0" y="0"/>
              <a:ext cx="8232519" cy="4344925"/>
            </a:xfrm>
            <a:custGeom>
              <a:avLst/>
              <a:gdLst/>
              <a:ahLst/>
              <a:cxnLst/>
              <a:rect l="l" t="t" r="r" b="b"/>
              <a:pathLst>
                <a:path w="8232519" h="4344925">
                  <a:moveTo>
                    <a:pt x="0" y="0"/>
                  </a:moveTo>
                  <a:lnTo>
                    <a:pt x="8232519" y="0"/>
                  </a:lnTo>
                  <a:lnTo>
                    <a:pt x="8232519" y="4344925"/>
                  </a:lnTo>
                  <a:lnTo>
                    <a:pt x="0" y="4344925"/>
                  </a:lnTo>
                  <a:close/>
                </a:path>
              </a:pathLst>
            </a:custGeom>
            <a:solidFill>
              <a:srgbClr val="FFFF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550883" y="748976"/>
            <a:ext cx="16940877" cy="8997004"/>
            <a:chOff x="0" y="0"/>
            <a:chExt cx="8227415" cy="4369437"/>
          </a:xfrm>
        </p:grpSpPr>
        <p:sp>
          <p:nvSpPr>
            <p:cNvPr id="6" name="Freeform 6"/>
            <p:cNvSpPr/>
            <p:nvPr/>
          </p:nvSpPr>
          <p:spPr>
            <a:xfrm>
              <a:off x="0" y="0"/>
              <a:ext cx="8227416" cy="4369437"/>
            </a:xfrm>
            <a:custGeom>
              <a:avLst/>
              <a:gdLst/>
              <a:ahLst/>
              <a:cxnLst/>
              <a:rect l="l" t="t" r="r" b="b"/>
              <a:pathLst>
                <a:path w="8227416" h="4369437">
                  <a:moveTo>
                    <a:pt x="0" y="0"/>
                  </a:moveTo>
                  <a:lnTo>
                    <a:pt x="8227416" y="0"/>
                  </a:lnTo>
                  <a:lnTo>
                    <a:pt x="8227416" y="4369437"/>
                  </a:lnTo>
                  <a:lnTo>
                    <a:pt x="0" y="4369437"/>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8" name="Freeform 8"/>
          <p:cNvSpPr/>
          <p:nvPr/>
        </p:nvSpPr>
        <p:spPr>
          <a:xfrm>
            <a:off x="11609391" y="6159580"/>
            <a:ext cx="4282762" cy="2554084"/>
          </a:xfrm>
          <a:custGeom>
            <a:avLst/>
            <a:gdLst/>
            <a:ahLst/>
            <a:cxnLst/>
            <a:rect l="l" t="t" r="r" b="b"/>
            <a:pathLst>
              <a:path w="4282762" h="2554084">
                <a:moveTo>
                  <a:pt x="0" y="0"/>
                </a:moveTo>
                <a:lnTo>
                  <a:pt x="4282762" y="0"/>
                </a:lnTo>
                <a:lnTo>
                  <a:pt x="4282762" y="2554083"/>
                </a:lnTo>
                <a:lnTo>
                  <a:pt x="0" y="2554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9" name="Freeform 9"/>
          <p:cNvSpPr/>
          <p:nvPr/>
        </p:nvSpPr>
        <p:spPr>
          <a:xfrm>
            <a:off x="11480875" y="6103558"/>
            <a:ext cx="4282762" cy="2554084"/>
          </a:xfrm>
          <a:custGeom>
            <a:avLst/>
            <a:gdLst/>
            <a:ahLst/>
            <a:cxnLst/>
            <a:rect l="l" t="t" r="r" b="b"/>
            <a:pathLst>
              <a:path w="4282762" h="2554084">
                <a:moveTo>
                  <a:pt x="0" y="0"/>
                </a:moveTo>
                <a:lnTo>
                  <a:pt x="4282762" y="0"/>
                </a:lnTo>
                <a:lnTo>
                  <a:pt x="4282762" y="2554084"/>
                </a:lnTo>
                <a:lnTo>
                  <a:pt x="0" y="2554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0" name="TextBox 10"/>
          <p:cNvSpPr txBox="1"/>
          <p:nvPr/>
        </p:nvSpPr>
        <p:spPr>
          <a:xfrm>
            <a:off x="1112082" y="1261301"/>
            <a:ext cx="16713967" cy="1035762"/>
          </a:xfrm>
          <a:prstGeom prst="rect">
            <a:avLst/>
          </a:prstGeom>
        </p:spPr>
        <p:txBody>
          <a:bodyPr lIns="0" tIns="0" rIns="0" bIns="0" rtlCol="0" anchor="t">
            <a:spAutoFit/>
          </a:bodyPr>
          <a:lstStyle/>
          <a:p>
            <a:pPr>
              <a:lnSpc>
                <a:spcPts val="8158"/>
              </a:lnSpc>
            </a:pPr>
            <a:r>
              <a:rPr lang="en-US" sz="6799">
                <a:solidFill>
                  <a:srgbClr val="DCCDFF"/>
                </a:solidFill>
                <a:latin typeface="Source Sans Pro Bold"/>
              </a:rPr>
              <a:t>Vooruitblik volgende les</a:t>
            </a:r>
          </a:p>
        </p:txBody>
      </p:sp>
      <p:sp>
        <p:nvSpPr>
          <p:cNvPr id="11" name="TextBox 11"/>
          <p:cNvSpPr txBox="1"/>
          <p:nvPr/>
        </p:nvSpPr>
        <p:spPr>
          <a:xfrm>
            <a:off x="1092765" y="1226820"/>
            <a:ext cx="16713967" cy="1035762"/>
          </a:xfrm>
          <a:prstGeom prst="rect">
            <a:avLst/>
          </a:prstGeom>
        </p:spPr>
        <p:txBody>
          <a:bodyPr lIns="0" tIns="0" rIns="0" bIns="0" rtlCol="0" anchor="t">
            <a:spAutoFit/>
          </a:bodyPr>
          <a:lstStyle/>
          <a:p>
            <a:pPr>
              <a:lnSpc>
                <a:spcPts val="8158"/>
              </a:lnSpc>
            </a:pPr>
            <a:r>
              <a:rPr lang="en-US" sz="6799">
                <a:solidFill>
                  <a:srgbClr val="CEFFE8"/>
                </a:solidFill>
                <a:latin typeface="Source Sans Pro Bold"/>
              </a:rPr>
              <a:t>Vooruitblik volgende les</a:t>
            </a:r>
          </a:p>
        </p:txBody>
      </p:sp>
      <p:sp>
        <p:nvSpPr>
          <p:cNvPr id="12" name="TextBox 12"/>
          <p:cNvSpPr txBox="1"/>
          <p:nvPr/>
        </p:nvSpPr>
        <p:spPr>
          <a:xfrm>
            <a:off x="1028700" y="1226820"/>
            <a:ext cx="16713967" cy="1035762"/>
          </a:xfrm>
          <a:prstGeom prst="rect">
            <a:avLst/>
          </a:prstGeom>
        </p:spPr>
        <p:txBody>
          <a:bodyPr lIns="0" tIns="0" rIns="0" bIns="0" rtlCol="0" anchor="t">
            <a:spAutoFit/>
          </a:bodyPr>
          <a:lstStyle/>
          <a:p>
            <a:pPr>
              <a:lnSpc>
                <a:spcPts val="8158"/>
              </a:lnSpc>
            </a:pPr>
            <a:r>
              <a:rPr lang="en-US" sz="6799">
                <a:solidFill>
                  <a:srgbClr val="000000"/>
                </a:solidFill>
                <a:latin typeface="Source Sans Pro Bold"/>
              </a:rPr>
              <a:t>Vooruitblik volgende les</a:t>
            </a:r>
          </a:p>
        </p:txBody>
      </p:sp>
      <p:sp>
        <p:nvSpPr>
          <p:cNvPr id="13" name="TextBox 13"/>
          <p:cNvSpPr txBox="1"/>
          <p:nvPr/>
        </p:nvSpPr>
        <p:spPr>
          <a:xfrm>
            <a:off x="1028700" y="2444115"/>
            <a:ext cx="10661997" cy="1298575"/>
          </a:xfrm>
          <a:prstGeom prst="rect">
            <a:avLst/>
          </a:prstGeom>
        </p:spPr>
        <p:txBody>
          <a:bodyPr lIns="0" tIns="0" rIns="0" bIns="0" rtlCol="0" anchor="t">
            <a:spAutoFit/>
          </a:bodyPr>
          <a:lstStyle/>
          <a:p>
            <a:pPr>
              <a:lnSpc>
                <a:spcPts val="3499"/>
              </a:lnSpc>
            </a:pPr>
            <a:r>
              <a:rPr lang="en-US" sz="2499">
                <a:solidFill>
                  <a:srgbClr val="000000"/>
                </a:solidFill>
                <a:latin typeface="Source Sans Pro"/>
              </a:rPr>
              <a:t>Hoe zit het eigenlijk met keuzevrijheid bij jou? En wat zijn onderlinge verschillen?</a:t>
            </a:r>
          </a:p>
          <a:p>
            <a:pPr>
              <a:lnSpc>
                <a:spcPts val="3499"/>
              </a:lnSpc>
              <a:spcBef>
                <a:spcPct val="0"/>
              </a:spcBef>
            </a:pPr>
            <a:endParaRPr lang="en-US" sz="2499">
              <a:solidFill>
                <a:srgbClr val="000000"/>
              </a:solidFill>
              <a:latin typeface="Source Sans Pr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CCDFF"/>
        </a:solidFill>
        <a:effectLst/>
      </p:bgPr>
    </p:bg>
    <p:spTree>
      <p:nvGrpSpPr>
        <p:cNvPr id="1" name=""/>
        <p:cNvGrpSpPr/>
        <p:nvPr/>
      </p:nvGrpSpPr>
      <p:grpSpPr>
        <a:xfrm>
          <a:off x="0" y="0"/>
          <a:ext cx="0" cy="0"/>
          <a:chOff x="0" y="0"/>
          <a:chExt cx="0" cy="0"/>
        </a:xfrm>
      </p:grpSpPr>
      <p:grpSp>
        <p:nvGrpSpPr>
          <p:cNvPr id="2" name="Group 2"/>
          <p:cNvGrpSpPr/>
          <p:nvPr/>
        </p:nvGrpSpPr>
        <p:grpSpPr>
          <a:xfrm>
            <a:off x="668307" y="670233"/>
            <a:ext cx="16951386" cy="8946533"/>
            <a:chOff x="0" y="0"/>
            <a:chExt cx="8232519" cy="4344925"/>
          </a:xfrm>
        </p:grpSpPr>
        <p:sp>
          <p:nvSpPr>
            <p:cNvPr id="3" name="Freeform 3"/>
            <p:cNvSpPr/>
            <p:nvPr/>
          </p:nvSpPr>
          <p:spPr>
            <a:xfrm>
              <a:off x="0" y="0"/>
              <a:ext cx="8232519" cy="4344925"/>
            </a:xfrm>
            <a:custGeom>
              <a:avLst/>
              <a:gdLst/>
              <a:ahLst/>
              <a:cxnLst/>
              <a:rect l="l" t="t" r="r" b="b"/>
              <a:pathLst>
                <a:path w="8232519" h="4344925">
                  <a:moveTo>
                    <a:pt x="0" y="0"/>
                  </a:moveTo>
                  <a:lnTo>
                    <a:pt x="8232519" y="0"/>
                  </a:lnTo>
                  <a:lnTo>
                    <a:pt x="8232519" y="4344925"/>
                  </a:lnTo>
                  <a:lnTo>
                    <a:pt x="0" y="4344925"/>
                  </a:lnTo>
                  <a:close/>
                </a:path>
              </a:pathLst>
            </a:custGeom>
            <a:solidFill>
              <a:srgbClr val="FFFF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5" name="TextBox 5"/>
          <p:cNvSpPr txBox="1"/>
          <p:nvPr/>
        </p:nvSpPr>
        <p:spPr>
          <a:xfrm>
            <a:off x="1121830" y="1105666"/>
            <a:ext cx="16713967" cy="1035762"/>
          </a:xfrm>
          <a:prstGeom prst="rect">
            <a:avLst/>
          </a:prstGeom>
        </p:spPr>
        <p:txBody>
          <a:bodyPr lIns="0" tIns="0" rIns="0" bIns="0" rtlCol="0" anchor="t">
            <a:spAutoFit/>
          </a:bodyPr>
          <a:lstStyle/>
          <a:p>
            <a:pPr>
              <a:lnSpc>
                <a:spcPts val="8158"/>
              </a:lnSpc>
            </a:pPr>
            <a:r>
              <a:rPr lang="en-US" sz="6799">
                <a:solidFill>
                  <a:srgbClr val="DCCDFF"/>
                </a:solidFill>
                <a:latin typeface="Source Sans Pro Bold"/>
              </a:rPr>
              <a:t>Afsluiting</a:t>
            </a:r>
          </a:p>
        </p:txBody>
      </p:sp>
      <p:grpSp>
        <p:nvGrpSpPr>
          <p:cNvPr id="6" name="Group 6"/>
          <p:cNvGrpSpPr/>
          <p:nvPr/>
        </p:nvGrpSpPr>
        <p:grpSpPr>
          <a:xfrm>
            <a:off x="550883" y="748976"/>
            <a:ext cx="16940877" cy="8997004"/>
            <a:chOff x="0" y="0"/>
            <a:chExt cx="8227415" cy="4369437"/>
          </a:xfrm>
        </p:grpSpPr>
        <p:sp>
          <p:nvSpPr>
            <p:cNvPr id="7" name="Freeform 7"/>
            <p:cNvSpPr/>
            <p:nvPr/>
          </p:nvSpPr>
          <p:spPr>
            <a:xfrm>
              <a:off x="0" y="0"/>
              <a:ext cx="8227416" cy="4369437"/>
            </a:xfrm>
            <a:custGeom>
              <a:avLst/>
              <a:gdLst/>
              <a:ahLst/>
              <a:cxnLst/>
              <a:rect l="l" t="t" r="r" b="b"/>
              <a:pathLst>
                <a:path w="8227416" h="4369437">
                  <a:moveTo>
                    <a:pt x="0" y="0"/>
                  </a:moveTo>
                  <a:lnTo>
                    <a:pt x="8227416" y="0"/>
                  </a:lnTo>
                  <a:lnTo>
                    <a:pt x="8227416" y="4369437"/>
                  </a:lnTo>
                  <a:lnTo>
                    <a:pt x="0" y="4369437"/>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9" name="Freeform 9"/>
          <p:cNvSpPr/>
          <p:nvPr/>
        </p:nvSpPr>
        <p:spPr>
          <a:xfrm>
            <a:off x="10828814" y="3896123"/>
            <a:ext cx="5885827" cy="5362177"/>
          </a:xfrm>
          <a:custGeom>
            <a:avLst/>
            <a:gdLst/>
            <a:ahLst/>
            <a:cxnLst/>
            <a:rect l="l" t="t" r="r" b="b"/>
            <a:pathLst>
              <a:path w="5885827" h="5362177">
                <a:moveTo>
                  <a:pt x="0" y="0"/>
                </a:moveTo>
                <a:lnTo>
                  <a:pt x="5885826" y="0"/>
                </a:lnTo>
                <a:lnTo>
                  <a:pt x="5885826" y="5362177"/>
                </a:lnTo>
                <a:lnTo>
                  <a:pt x="0" y="5362177"/>
                </a:lnTo>
                <a:lnTo>
                  <a:pt x="0" y="0"/>
                </a:lnTo>
                <a:close/>
              </a:path>
            </a:pathLst>
          </a:custGeom>
          <a:blipFill>
            <a:blip r:embed="rId2"/>
            <a:stretch>
              <a:fillRect/>
            </a:stretch>
          </a:blipFill>
        </p:spPr>
        <p:txBody>
          <a:bodyPr/>
          <a:lstStyle/>
          <a:p>
            <a:endParaRPr lang="nl-NL"/>
          </a:p>
        </p:txBody>
      </p:sp>
      <p:sp>
        <p:nvSpPr>
          <p:cNvPr id="10" name="TextBox 10"/>
          <p:cNvSpPr txBox="1"/>
          <p:nvPr/>
        </p:nvSpPr>
        <p:spPr>
          <a:xfrm>
            <a:off x="1082582" y="1066417"/>
            <a:ext cx="16713967" cy="1035762"/>
          </a:xfrm>
          <a:prstGeom prst="rect">
            <a:avLst/>
          </a:prstGeom>
        </p:spPr>
        <p:txBody>
          <a:bodyPr lIns="0" tIns="0" rIns="0" bIns="0" rtlCol="0" anchor="t">
            <a:spAutoFit/>
          </a:bodyPr>
          <a:lstStyle/>
          <a:p>
            <a:pPr>
              <a:lnSpc>
                <a:spcPts val="8158"/>
              </a:lnSpc>
            </a:pPr>
            <a:r>
              <a:rPr lang="en-US" sz="6799">
                <a:solidFill>
                  <a:srgbClr val="CEFFE8"/>
                </a:solidFill>
                <a:latin typeface="Source Sans Pro Bold"/>
              </a:rPr>
              <a:t>Afsluiting</a:t>
            </a:r>
          </a:p>
        </p:txBody>
      </p:sp>
      <p:sp>
        <p:nvSpPr>
          <p:cNvPr id="11" name="TextBox 11"/>
          <p:cNvSpPr txBox="1"/>
          <p:nvPr/>
        </p:nvSpPr>
        <p:spPr>
          <a:xfrm>
            <a:off x="1028700" y="1028700"/>
            <a:ext cx="16713967" cy="1035762"/>
          </a:xfrm>
          <a:prstGeom prst="rect">
            <a:avLst/>
          </a:prstGeom>
        </p:spPr>
        <p:txBody>
          <a:bodyPr lIns="0" tIns="0" rIns="0" bIns="0" rtlCol="0" anchor="t">
            <a:spAutoFit/>
          </a:bodyPr>
          <a:lstStyle/>
          <a:p>
            <a:pPr>
              <a:lnSpc>
                <a:spcPts val="8158"/>
              </a:lnSpc>
            </a:pPr>
            <a:r>
              <a:rPr lang="en-US" sz="6799">
                <a:solidFill>
                  <a:srgbClr val="000000"/>
                </a:solidFill>
                <a:latin typeface="Source Sans Pro Bold"/>
              </a:rPr>
              <a:t>Afsluiting</a:t>
            </a:r>
          </a:p>
        </p:txBody>
      </p:sp>
      <p:sp>
        <p:nvSpPr>
          <p:cNvPr id="12" name="TextBox 12"/>
          <p:cNvSpPr txBox="1"/>
          <p:nvPr/>
        </p:nvSpPr>
        <p:spPr>
          <a:xfrm>
            <a:off x="1028700" y="2387230"/>
            <a:ext cx="7992622" cy="5240734"/>
          </a:xfrm>
          <a:prstGeom prst="rect">
            <a:avLst/>
          </a:prstGeom>
        </p:spPr>
        <p:txBody>
          <a:bodyPr lIns="0" tIns="0" rIns="0" bIns="0" rtlCol="0" anchor="t">
            <a:spAutoFit/>
          </a:bodyPr>
          <a:lstStyle/>
          <a:p>
            <a:pPr>
              <a:lnSpc>
                <a:spcPts val="3499"/>
              </a:lnSpc>
              <a:spcBef>
                <a:spcPct val="0"/>
              </a:spcBef>
            </a:pPr>
            <a:r>
              <a:rPr lang="en-US" sz="2499">
                <a:solidFill>
                  <a:srgbClr val="000000"/>
                </a:solidFill>
                <a:latin typeface="Source Sans Pro"/>
              </a:rPr>
              <a:t>Het kan zijn dat je nog veel na moet denken over wat er besproken is of er een keertje verder over wil praten. Misschien heb jij of iemand die jij kent vaak niet de vrijheid om zelf keuzes te maken. Je bent altijd welkom om met mij of een andere leerkracht daarover verder te kletsen. </a:t>
            </a:r>
          </a:p>
          <a:p>
            <a:pPr>
              <a:lnSpc>
                <a:spcPts val="3499"/>
              </a:lnSpc>
              <a:spcBef>
                <a:spcPct val="0"/>
              </a:spcBef>
            </a:pPr>
            <a:endParaRPr lang="en-US" sz="2499">
              <a:solidFill>
                <a:srgbClr val="000000"/>
              </a:solidFill>
              <a:latin typeface="Source Sans Pro"/>
            </a:endParaRPr>
          </a:p>
          <a:p>
            <a:pPr>
              <a:lnSpc>
                <a:spcPts val="3499"/>
              </a:lnSpc>
              <a:spcBef>
                <a:spcPct val="0"/>
              </a:spcBef>
            </a:pPr>
            <a:r>
              <a:rPr lang="en-US" sz="2499">
                <a:solidFill>
                  <a:srgbClr val="000000"/>
                </a:solidFill>
                <a:latin typeface="Source Sans Pro"/>
              </a:rPr>
              <a:t>Je kan ook online en anoniem praten via de Chat met Fier. Daar kunnen ze naar jouw verhaal en zorgen luisteren en als je dat wilt jou advies en hulp geven. </a:t>
            </a:r>
          </a:p>
          <a:p>
            <a:pPr>
              <a:lnSpc>
                <a:spcPts val="3499"/>
              </a:lnSpc>
              <a:spcBef>
                <a:spcPct val="0"/>
              </a:spcBef>
            </a:pPr>
            <a:endParaRPr lang="en-US" sz="2499">
              <a:solidFill>
                <a:srgbClr val="000000"/>
              </a:solidFill>
              <a:latin typeface="Source Sans Pro"/>
            </a:endParaRPr>
          </a:p>
          <a:p>
            <a:pPr>
              <a:lnSpc>
                <a:spcPts val="3499"/>
              </a:lnSpc>
              <a:spcBef>
                <a:spcPct val="0"/>
              </a:spcBef>
            </a:pPr>
            <a:r>
              <a:rPr lang="en-US" sz="2499">
                <a:solidFill>
                  <a:srgbClr val="000000"/>
                </a:solidFill>
                <a:latin typeface="Source Sans Pro Bold"/>
              </a:rPr>
              <a:t>Online en anoniem praten via de Chat met Fier: </a:t>
            </a:r>
            <a:r>
              <a:rPr lang="en-US" sz="2499" u="sng">
                <a:solidFill>
                  <a:srgbClr val="000000"/>
                </a:solidFill>
                <a:latin typeface="Source Sans Pro Bold"/>
                <a:hlinkClick r:id="rId3" tooltip="http://chatmetfier.nl"/>
              </a:rPr>
              <a:t>Chat met Fier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08486" y="2319627"/>
            <a:ext cx="14652010" cy="5715000"/>
          </a:xfrm>
          <a:prstGeom prst="rect">
            <a:avLst/>
          </a:prstGeom>
        </p:spPr>
        <p:txBody>
          <a:bodyPr lIns="0" tIns="0" rIns="0" bIns="0" rtlCol="0" anchor="t">
            <a:spAutoFit/>
          </a:bodyPr>
          <a:lstStyle/>
          <a:p>
            <a:pPr algn="ctr">
              <a:lnSpc>
                <a:spcPts val="15000"/>
              </a:lnSpc>
            </a:pPr>
            <a:r>
              <a:rPr lang="en-US" sz="12500">
                <a:solidFill>
                  <a:srgbClr val="DCCDFF"/>
                </a:solidFill>
                <a:latin typeface="Source Sans Pro Bold"/>
              </a:rPr>
              <a:t>Keuzevrijheid: rechten &amp; verschillen</a:t>
            </a:r>
          </a:p>
        </p:txBody>
      </p:sp>
      <p:sp>
        <p:nvSpPr>
          <p:cNvPr id="3" name="TextBox 3"/>
          <p:cNvSpPr txBox="1"/>
          <p:nvPr/>
        </p:nvSpPr>
        <p:spPr>
          <a:xfrm>
            <a:off x="1830610" y="2252373"/>
            <a:ext cx="14652010" cy="5715000"/>
          </a:xfrm>
          <a:prstGeom prst="rect">
            <a:avLst/>
          </a:prstGeom>
        </p:spPr>
        <p:txBody>
          <a:bodyPr lIns="0" tIns="0" rIns="0" bIns="0" rtlCol="0" anchor="t">
            <a:spAutoFit/>
          </a:bodyPr>
          <a:lstStyle/>
          <a:p>
            <a:pPr algn="ctr">
              <a:lnSpc>
                <a:spcPts val="15000"/>
              </a:lnSpc>
            </a:pPr>
            <a:r>
              <a:rPr lang="en-US" sz="12500">
                <a:solidFill>
                  <a:srgbClr val="CEFFE8"/>
                </a:solidFill>
                <a:latin typeface="Source Sans Pro Bold"/>
              </a:rPr>
              <a:t>Keuzevrijheid: rechten &amp; verschillen</a:t>
            </a:r>
          </a:p>
        </p:txBody>
      </p:sp>
      <p:sp>
        <p:nvSpPr>
          <p:cNvPr id="4" name="TextBox 4"/>
          <p:cNvSpPr txBox="1"/>
          <p:nvPr/>
        </p:nvSpPr>
        <p:spPr>
          <a:xfrm>
            <a:off x="1727504" y="2252373"/>
            <a:ext cx="14652010" cy="5715000"/>
          </a:xfrm>
          <a:prstGeom prst="rect">
            <a:avLst/>
          </a:prstGeom>
        </p:spPr>
        <p:txBody>
          <a:bodyPr lIns="0" tIns="0" rIns="0" bIns="0" rtlCol="0" anchor="t">
            <a:spAutoFit/>
          </a:bodyPr>
          <a:lstStyle/>
          <a:p>
            <a:pPr algn="ctr">
              <a:lnSpc>
                <a:spcPts val="15000"/>
              </a:lnSpc>
            </a:pPr>
            <a:r>
              <a:rPr lang="en-US" sz="12500">
                <a:solidFill>
                  <a:srgbClr val="000000"/>
                </a:solidFill>
                <a:latin typeface="Source Sans Pro Bold"/>
              </a:rPr>
              <a:t>Keuzevrijheid: rechten &amp; verschillen</a:t>
            </a:r>
          </a:p>
        </p:txBody>
      </p:sp>
      <p:grpSp>
        <p:nvGrpSpPr>
          <p:cNvPr id="5" name="Group 5"/>
          <p:cNvGrpSpPr/>
          <p:nvPr/>
        </p:nvGrpSpPr>
        <p:grpSpPr>
          <a:xfrm>
            <a:off x="1983010" y="1734405"/>
            <a:ext cx="14548904" cy="7187552"/>
            <a:chOff x="0" y="0"/>
            <a:chExt cx="19398539" cy="9583403"/>
          </a:xfrm>
        </p:grpSpPr>
        <p:sp>
          <p:nvSpPr>
            <p:cNvPr id="6" name="AutoShape 6"/>
            <p:cNvSpPr/>
            <p:nvPr/>
          </p:nvSpPr>
          <p:spPr>
            <a:xfrm>
              <a:off x="22715" y="9560580"/>
              <a:ext cx="19353162" cy="0"/>
            </a:xfrm>
            <a:prstGeom prst="line">
              <a:avLst/>
            </a:prstGeom>
            <a:ln w="45323" cap="flat">
              <a:solidFill>
                <a:srgbClr val="DCCDFF"/>
              </a:solidFill>
              <a:prstDash val="solid"/>
              <a:headEnd type="none" w="sm" len="sm"/>
              <a:tailEnd type="none" w="sm" len="sm"/>
            </a:ln>
          </p:spPr>
          <p:txBody>
            <a:bodyPr/>
            <a:lstStyle/>
            <a:p>
              <a:endParaRPr lang="nl-NL"/>
            </a:p>
          </p:txBody>
        </p:sp>
        <p:sp>
          <p:nvSpPr>
            <p:cNvPr id="7" name="AutoShape 7"/>
            <p:cNvSpPr/>
            <p:nvPr/>
          </p:nvSpPr>
          <p:spPr>
            <a:xfrm flipV="1">
              <a:off x="22662" y="22715"/>
              <a:ext cx="19307786" cy="0"/>
            </a:xfrm>
            <a:prstGeom prst="line">
              <a:avLst/>
            </a:prstGeom>
            <a:ln w="45323" cap="flat">
              <a:solidFill>
                <a:srgbClr val="DCCDFF"/>
              </a:solidFill>
              <a:prstDash val="solid"/>
              <a:headEnd type="none" w="sm" len="sm"/>
              <a:tailEnd type="none" w="sm" len="sm"/>
            </a:ln>
          </p:spPr>
          <p:txBody>
            <a:bodyPr/>
            <a:lstStyle/>
            <a:p>
              <a:endParaRPr lang="nl-NL"/>
            </a:p>
          </p:txBody>
        </p:sp>
        <p:sp>
          <p:nvSpPr>
            <p:cNvPr id="8" name="AutoShape 8"/>
            <p:cNvSpPr/>
            <p:nvPr/>
          </p:nvSpPr>
          <p:spPr>
            <a:xfrm flipV="1">
              <a:off x="22662" y="54"/>
              <a:ext cx="22662" cy="9560772"/>
            </a:xfrm>
            <a:prstGeom prst="line">
              <a:avLst/>
            </a:prstGeom>
            <a:ln w="45323" cap="flat">
              <a:solidFill>
                <a:srgbClr val="DCCDFF"/>
              </a:solidFill>
              <a:prstDash val="solid"/>
              <a:headEnd type="none" w="sm" len="sm"/>
              <a:tailEnd type="none" w="sm" len="sm"/>
            </a:ln>
          </p:spPr>
          <p:txBody>
            <a:bodyPr/>
            <a:lstStyle/>
            <a:p>
              <a:endParaRPr lang="nl-NL"/>
            </a:p>
          </p:txBody>
        </p:sp>
        <p:sp>
          <p:nvSpPr>
            <p:cNvPr id="9" name="AutoShape 9"/>
            <p:cNvSpPr/>
            <p:nvPr/>
          </p:nvSpPr>
          <p:spPr>
            <a:xfrm flipH="1" flipV="1">
              <a:off x="19353162" y="108"/>
              <a:ext cx="22715" cy="9583241"/>
            </a:xfrm>
            <a:prstGeom prst="line">
              <a:avLst/>
            </a:prstGeom>
            <a:ln w="45323" cap="flat">
              <a:solidFill>
                <a:srgbClr val="DCCDFF"/>
              </a:solidFill>
              <a:prstDash val="solid"/>
              <a:headEnd type="none" w="sm" len="sm"/>
              <a:tailEnd type="none" w="sm" len="sm"/>
            </a:ln>
          </p:spPr>
          <p:txBody>
            <a:bodyPr/>
            <a:lstStyle/>
            <a:p>
              <a:endParaRPr lang="nl-NL"/>
            </a:p>
          </p:txBody>
        </p:sp>
      </p:grpSp>
      <p:grpSp>
        <p:nvGrpSpPr>
          <p:cNvPr id="10" name="Group 10"/>
          <p:cNvGrpSpPr/>
          <p:nvPr/>
        </p:nvGrpSpPr>
        <p:grpSpPr>
          <a:xfrm>
            <a:off x="1830610" y="1582005"/>
            <a:ext cx="14548904" cy="7187552"/>
            <a:chOff x="0" y="0"/>
            <a:chExt cx="19398539" cy="9583403"/>
          </a:xfrm>
        </p:grpSpPr>
        <p:sp>
          <p:nvSpPr>
            <p:cNvPr id="11" name="AutoShape 11"/>
            <p:cNvSpPr/>
            <p:nvPr/>
          </p:nvSpPr>
          <p:spPr>
            <a:xfrm>
              <a:off x="22715" y="9560580"/>
              <a:ext cx="19353162" cy="0"/>
            </a:xfrm>
            <a:prstGeom prst="line">
              <a:avLst/>
            </a:prstGeom>
            <a:ln w="45323" cap="flat">
              <a:solidFill>
                <a:srgbClr val="000000"/>
              </a:solidFill>
              <a:prstDash val="solid"/>
              <a:headEnd type="none" w="sm" len="sm"/>
              <a:tailEnd type="none" w="sm" len="sm"/>
            </a:ln>
          </p:spPr>
          <p:txBody>
            <a:bodyPr/>
            <a:lstStyle/>
            <a:p>
              <a:endParaRPr lang="nl-NL"/>
            </a:p>
          </p:txBody>
        </p:sp>
        <p:sp>
          <p:nvSpPr>
            <p:cNvPr id="12" name="AutoShape 12"/>
            <p:cNvSpPr/>
            <p:nvPr/>
          </p:nvSpPr>
          <p:spPr>
            <a:xfrm flipV="1">
              <a:off x="22662" y="22715"/>
              <a:ext cx="19307786" cy="0"/>
            </a:xfrm>
            <a:prstGeom prst="line">
              <a:avLst/>
            </a:prstGeom>
            <a:ln w="45323" cap="flat">
              <a:solidFill>
                <a:srgbClr val="000000"/>
              </a:solidFill>
              <a:prstDash val="solid"/>
              <a:headEnd type="none" w="sm" len="sm"/>
              <a:tailEnd type="none" w="sm" len="sm"/>
            </a:ln>
          </p:spPr>
          <p:txBody>
            <a:bodyPr/>
            <a:lstStyle/>
            <a:p>
              <a:endParaRPr lang="nl-NL"/>
            </a:p>
          </p:txBody>
        </p:sp>
        <p:sp>
          <p:nvSpPr>
            <p:cNvPr id="13" name="AutoShape 13"/>
            <p:cNvSpPr/>
            <p:nvPr/>
          </p:nvSpPr>
          <p:spPr>
            <a:xfrm flipV="1">
              <a:off x="22662" y="54"/>
              <a:ext cx="22662" cy="9560772"/>
            </a:xfrm>
            <a:prstGeom prst="line">
              <a:avLst/>
            </a:prstGeom>
            <a:ln w="45323" cap="flat">
              <a:solidFill>
                <a:srgbClr val="000000"/>
              </a:solidFill>
              <a:prstDash val="solid"/>
              <a:headEnd type="none" w="sm" len="sm"/>
              <a:tailEnd type="none" w="sm" len="sm"/>
            </a:ln>
          </p:spPr>
          <p:txBody>
            <a:bodyPr/>
            <a:lstStyle/>
            <a:p>
              <a:endParaRPr lang="nl-NL"/>
            </a:p>
          </p:txBody>
        </p:sp>
        <p:sp>
          <p:nvSpPr>
            <p:cNvPr id="14" name="AutoShape 14"/>
            <p:cNvSpPr/>
            <p:nvPr/>
          </p:nvSpPr>
          <p:spPr>
            <a:xfrm flipH="1" flipV="1">
              <a:off x="19353162" y="108"/>
              <a:ext cx="22715" cy="9583241"/>
            </a:xfrm>
            <a:prstGeom prst="line">
              <a:avLst/>
            </a:prstGeom>
            <a:ln w="45323" cap="flat">
              <a:solidFill>
                <a:srgbClr val="000000"/>
              </a:solidFill>
              <a:prstDash val="solid"/>
              <a:headEnd type="none" w="sm" len="sm"/>
              <a:tailEnd type="none" w="sm" len="sm"/>
            </a:ln>
          </p:spPr>
          <p:txBody>
            <a:bodyPr/>
            <a:lstStyle/>
            <a:p>
              <a:endParaRPr lang="nl-NL"/>
            </a:p>
          </p:txBody>
        </p:sp>
      </p:grpSp>
      <p:grpSp>
        <p:nvGrpSpPr>
          <p:cNvPr id="15" name="Group 15"/>
          <p:cNvGrpSpPr/>
          <p:nvPr/>
        </p:nvGrpSpPr>
        <p:grpSpPr>
          <a:xfrm>
            <a:off x="-171507" y="-200295"/>
            <a:ext cx="18656244" cy="10687590"/>
            <a:chOff x="0" y="0"/>
            <a:chExt cx="4913579" cy="2814838"/>
          </a:xfrm>
        </p:grpSpPr>
        <p:sp>
          <p:nvSpPr>
            <p:cNvPr id="16" name="Freeform 16"/>
            <p:cNvSpPr/>
            <p:nvPr/>
          </p:nvSpPr>
          <p:spPr>
            <a:xfrm>
              <a:off x="0" y="0"/>
              <a:ext cx="4913579" cy="2814838"/>
            </a:xfrm>
            <a:custGeom>
              <a:avLst/>
              <a:gdLst/>
              <a:ahLst/>
              <a:cxnLst/>
              <a:rect l="l" t="t" r="r" b="b"/>
              <a:pathLst>
                <a:path w="4913579" h="2814838">
                  <a:moveTo>
                    <a:pt x="0" y="0"/>
                  </a:moveTo>
                  <a:lnTo>
                    <a:pt x="4913579" y="0"/>
                  </a:lnTo>
                  <a:lnTo>
                    <a:pt x="4913579"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
          <p:nvSpPr>
            <p:cNvPr id="17" name="TextBox 1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18" name="Freeform 10">
            <a:extLst>
              <a:ext uri="{FF2B5EF4-FFF2-40B4-BE49-F238E27FC236}">
                <a16:creationId xmlns:a16="http://schemas.microsoft.com/office/drawing/2014/main" id="{1AFAC26F-47F4-D681-E2C7-0530926CB567}"/>
              </a:ext>
            </a:extLst>
          </p:cNvPr>
          <p:cNvSpPr/>
          <p:nvPr/>
        </p:nvSpPr>
        <p:spPr>
          <a:xfrm>
            <a:off x="76201" y="114299"/>
            <a:ext cx="18135604" cy="10058401"/>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D61A8"/>
        </a:solidFill>
        <a:effectLst/>
      </p:bgPr>
    </p:bg>
    <p:spTree>
      <p:nvGrpSpPr>
        <p:cNvPr id="1" name=""/>
        <p:cNvGrpSpPr/>
        <p:nvPr/>
      </p:nvGrpSpPr>
      <p:grpSpPr>
        <a:xfrm>
          <a:off x="0" y="0"/>
          <a:ext cx="0" cy="0"/>
          <a:chOff x="0" y="0"/>
          <a:chExt cx="0" cy="0"/>
        </a:xfrm>
      </p:grpSpPr>
      <p:sp>
        <p:nvSpPr>
          <p:cNvPr id="2" name="TextBox 2"/>
          <p:cNvSpPr txBox="1"/>
          <p:nvPr/>
        </p:nvSpPr>
        <p:spPr>
          <a:xfrm>
            <a:off x="771806" y="4145766"/>
            <a:ext cx="16744388" cy="1881168"/>
          </a:xfrm>
          <a:prstGeom prst="rect">
            <a:avLst/>
          </a:prstGeom>
        </p:spPr>
        <p:txBody>
          <a:bodyPr lIns="0" tIns="0" rIns="0" bIns="0" rtlCol="0" anchor="t">
            <a:spAutoFit/>
          </a:bodyPr>
          <a:lstStyle/>
          <a:p>
            <a:pPr algn="ctr">
              <a:lnSpc>
                <a:spcPts val="7515"/>
              </a:lnSpc>
              <a:spcBef>
                <a:spcPct val="0"/>
              </a:spcBef>
            </a:pPr>
            <a:r>
              <a:rPr lang="en-US" sz="5368">
                <a:solidFill>
                  <a:srgbClr val="FFFFFF"/>
                </a:solidFill>
                <a:latin typeface="Source Sans Pro Bold"/>
              </a:rPr>
              <a:t>Les 2: Hoe zit het met jouw keuzevrijheid? En de normen en waarden van jou en jouw familie?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CCDFF"/>
        </a:solidFill>
        <a:effectLst/>
      </p:bgPr>
    </p:bg>
    <p:spTree>
      <p:nvGrpSpPr>
        <p:cNvPr id="1" name=""/>
        <p:cNvGrpSpPr/>
        <p:nvPr/>
      </p:nvGrpSpPr>
      <p:grpSpPr>
        <a:xfrm>
          <a:off x="0" y="0"/>
          <a:ext cx="0" cy="0"/>
          <a:chOff x="0" y="0"/>
          <a:chExt cx="0" cy="0"/>
        </a:xfrm>
      </p:grpSpPr>
      <p:grpSp>
        <p:nvGrpSpPr>
          <p:cNvPr id="2" name="Group 2"/>
          <p:cNvGrpSpPr/>
          <p:nvPr/>
        </p:nvGrpSpPr>
        <p:grpSpPr>
          <a:xfrm>
            <a:off x="668307" y="670233"/>
            <a:ext cx="16951386" cy="8946533"/>
            <a:chOff x="0" y="0"/>
            <a:chExt cx="8232519" cy="4344925"/>
          </a:xfrm>
        </p:grpSpPr>
        <p:sp>
          <p:nvSpPr>
            <p:cNvPr id="3" name="Freeform 3"/>
            <p:cNvSpPr/>
            <p:nvPr/>
          </p:nvSpPr>
          <p:spPr>
            <a:xfrm>
              <a:off x="0" y="0"/>
              <a:ext cx="8232519" cy="4344925"/>
            </a:xfrm>
            <a:custGeom>
              <a:avLst/>
              <a:gdLst/>
              <a:ahLst/>
              <a:cxnLst/>
              <a:rect l="l" t="t" r="r" b="b"/>
              <a:pathLst>
                <a:path w="8232519" h="4344925">
                  <a:moveTo>
                    <a:pt x="0" y="0"/>
                  </a:moveTo>
                  <a:lnTo>
                    <a:pt x="8232519" y="0"/>
                  </a:lnTo>
                  <a:lnTo>
                    <a:pt x="8232519" y="4344925"/>
                  </a:lnTo>
                  <a:lnTo>
                    <a:pt x="0" y="4344925"/>
                  </a:lnTo>
                  <a:close/>
                </a:path>
              </a:pathLst>
            </a:custGeom>
            <a:solidFill>
              <a:srgbClr val="FFFF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550883" y="748976"/>
            <a:ext cx="16940877" cy="8997004"/>
            <a:chOff x="0" y="0"/>
            <a:chExt cx="8227415" cy="4369437"/>
          </a:xfrm>
        </p:grpSpPr>
        <p:sp>
          <p:nvSpPr>
            <p:cNvPr id="6" name="Freeform 6"/>
            <p:cNvSpPr/>
            <p:nvPr/>
          </p:nvSpPr>
          <p:spPr>
            <a:xfrm>
              <a:off x="0" y="0"/>
              <a:ext cx="8227416" cy="4369437"/>
            </a:xfrm>
            <a:custGeom>
              <a:avLst/>
              <a:gdLst/>
              <a:ahLst/>
              <a:cxnLst/>
              <a:rect l="l" t="t" r="r" b="b"/>
              <a:pathLst>
                <a:path w="8227416" h="4369437">
                  <a:moveTo>
                    <a:pt x="0" y="0"/>
                  </a:moveTo>
                  <a:lnTo>
                    <a:pt x="8227416" y="0"/>
                  </a:lnTo>
                  <a:lnTo>
                    <a:pt x="8227416" y="4369437"/>
                  </a:lnTo>
                  <a:lnTo>
                    <a:pt x="0" y="4369437"/>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8" name="Freeform 8"/>
          <p:cNvSpPr/>
          <p:nvPr/>
        </p:nvSpPr>
        <p:spPr>
          <a:xfrm>
            <a:off x="11215435" y="5607090"/>
            <a:ext cx="5360395" cy="3497657"/>
          </a:xfrm>
          <a:custGeom>
            <a:avLst/>
            <a:gdLst/>
            <a:ahLst/>
            <a:cxnLst/>
            <a:rect l="l" t="t" r="r" b="b"/>
            <a:pathLst>
              <a:path w="5360395" h="3497657">
                <a:moveTo>
                  <a:pt x="0" y="0"/>
                </a:moveTo>
                <a:lnTo>
                  <a:pt x="5360394" y="0"/>
                </a:lnTo>
                <a:lnTo>
                  <a:pt x="5360394" y="3497658"/>
                </a:lnTo>
                <a:lnTo>
                  <a:pt x="0" y="34976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9" name="TextBox 9"/>
          <p:cNvSpPr txBox="1"/>
          <p:nvPr/>
        </p:nvSpPr>
        <p:spPr>
          <a:xfrm>
            <a:off x="1165860" y="1346595"/>
            <a:ext cx="16713967" cy="1035762"/>
          </a:xfrm>
          <a:prstGeom prst="rect">
            <a:avLst/>
          </a:prstGeom>
        </p:spPr>
        <p:txBody>
          <a:bodyPr lIns="0" tIns="0" rIns="0" bIns="0" rtlCol="0" anchor="t">
            <a:spAutoFit/>
          </a:bodyPr>
          <a:lstStyle/>
          <a:p>
            <a:pPr>
              <a:lnSpc>
                <a:spcPts val="8158"/>
              </a:lnSpc>
            </a:pPr>
            <a:r>
              <a:rPr lang="en-US" sz="6799">
                <a:solidFill>
                  <a:srgbClr val="DCCDFF"/>
                </a:solidFill>
                <a:latin typeface="Source Sans Pro Bold"/>
              </a:rPr>
              <a:t>Terugblik op de vorige les</a:t>
            </a:r>
          </a:p>
        </p:txBody>
      </p:sp>
      <p:sp>
        <p:nvSpPr>
          <p:cNvPr id="10" name="TextBox 10"/>
          <p:cNvSpPr txBox="1"/>
          <p:nvPr/>
        </p:nvSpPr>
        <p:spPr>
          <a:xfrm>
            <a:off x="1097280" y="1285635"/>
            <a:ext cx="16713967" cy="1035762"/>
          </a:xfrm>
          <a:prstGeom prst="rect">
            <a:avLst/>
          </a:prstGeom>
        </p:spPr>
        <p:txBody>
          <a:bodyPr lIns="0" tIns="0" rIns="0" bIns="0" rtlCol="0" anchor="t">
            <a:spAutoFit/>
          </a:bodyPr>
          <a:lstStyle/>
          <a:p>
            <a:pPr>
              <a:lnSpc>
                <a:spcPts val="8158"/>
              </a:lnSpc>
            </a:pPr>
            <a:r>
              <a:rPr lang="en-US" sz="6799">
                <a:solidFill>
                  <a:srgbClr val="CEFFE8"/>
                </a:solidFill>
                <a:latin typeface="Source Sans Pro Bold"/>
              </a:rPr>
              <a:t>Terugblik op de vorige les</a:t>
            </a:r>
          </a:p>
        </p:txBody>
      </p:sp>
      <p:sp>
        <p:nvSpPr>
          <p:cNvPr id="11" name="TextBox 11"/>
          <p:cNvSpPr txBox="1"/>
          <p:nvPr/>
        </p:nvSpPr>
        <p:spPr>
          <a:xfrm>
            <a:off x="1028700" y="1285635"/>
            <a:ext cx="16713967" cy="1035762"/>
          </a:xfrm>
          <a:prstGeom prst="rect">
            <a:avLst/>
          </a:prstGeom>
        </p:spPr>
        <p:txBody>
          <a:bodyPr lIns="0" tIns="0" rIns="0" bIns="0" rtlCol="0" anchor="t">
            <a:spAutoFit/>
          </a:bodyPr>
          <a:lstStyle/>
          <a:p>
            <a:pPr>
              <a:lnSpc>
                <a:spcPts val="8158"/>
              </a:lnSpc>
            </a:pPr>
            <a:r>
              <a:rPr lang="en-US" sz="6799">
                <a:solidFill>
                  <a:srgbClr val="000000"/>
                </a:solidFill>
                <a:latin typeface="Source Sans Pro Bold"/>
              </a:rPr>
              <a:t>Terugblik op de vorige les</a:t>
            </a:r>
          </a:p>
        </p:txBody>
      </p:sp>
      <p:sp>
        <p:nvSpPr>
          <p:cNvPr id="12" name="TextBox 12"/>
          <p:cNvSpPr txBox="1"/>
          <p:nvPr/>
        </p:nvSpPr>
        <p:spPr>
          <a:xfrm>
            <a:off x="1165860" y="2625353"/>
            <a:ext cx="10661997" cy="5241925"/>
          </a:xfrm>
          <a:prstGeom prst="rect">
            <a:avLst/>
          </a:prstGeom>
        </p:spPr>
        <p:txBody>
          <a:bodyPr lIns="0" tIns="0" rIns="0" bIns="0" rtlCol="0" anchor="t">
            <a:spAutoFit/>
          </a:bodyPr>
          <a:lstStyle/>
          <a:p>
            <a:pPr>
              <a:lnSpc>
                <a:spcPts val="3499"/>
              </a:lnSpc>
            </a:pPr>
            <a:r>
              <a:rPr lang="en-US" sz="2499">
                <a:solidFill>
                  <a:srgbClr val="000000"/>
                </a:solidFill>
                <a:latin typeface="Source Sans Pro Bold"/>
              </a:rPr>
              <a:t>De afgelopen les hebben we gesproken over…</a:t>
            </a:r>
          </a:p>
          <a:p>
            <a:pPr marL="539749" lvl="1" indent="-269875">
              <a:lnSpc>
                <a:spcPts val="3499"/>
              </a:lnSpc>
              <a:buFont typeface="Arial"/>
              <a:buChar char="•"/>
            </a:pPr>
            <a:r>
              <a:rPr lang="en-US" sz="2499">
                <a:solidFill>
                  <a:srgbClr val="000000"/>
                </a:solidFill>
                <a:latin typeface="Source Sans Pro"/>
              </a:rPr>
              <a:t>…keuzevrijheid en onze rechten binnen Nederland. </a:t>
            </a:r>
          </a:p>
          <a:p>
            <a:pPr>
              <a:lnSpc>
                <a:spcPts val="3499"/>
              </a:lnSpc>
            </a:pPr>
            <a:endParaRPr lang="en-US" sz="2499">
              <a:solidFill>
                <a:srgbClr val="000000"/>
              </a:solidFill>
              <a:latin typeface="Source Sans Pro"/>
            </a:endParaRPr>
          </a:p>
          <a:p>
            <a:pPr marL="539749" lvl="1" indent="-269875">
              <a:lnSpc>
                <a:spcPts val="3499"/>
              </a:lnSpc>
              <a:buFont typeface="Arial"/>
              <a:buChar char="•"/>
            </a:pPr>
            <a:r>
              <a:rPr lang="en-US" sz="2499">
                <a:solidFill>
                  <a:srgbClr val="000000"/>
                </a:solidFill>
                <a:latin typeface="Source Sans Pro"/>
              </a:rPr>
              <a:t>…wat vrijheid wel en niet is. </a:t>
            </a:r>
          </a:p>
          <a:p>
            <a:pPr>
              <a:lnSpc>
                <a:spcPts val="3499"/>
              </a:lnSpc>
            </a:pPr>
            <a:endParaRPr lang="en-US" sz="2499">
              <a:solidFill>
                <a:srgbClr val="000000"/>
              </a:solidFill>
              <a:latin typeface="Source Sans Pro"/>
            </a:endParaRPr>
          </a:p>
          <a:p>
            <a:pPr marL="539749" lvl="1" indent="-269875">
              <a:lnSpc>
                <a:spcPts val="3499"/>
              </a:lnSpc>
              <a:buFont typeface="Arial"/>
              <a:buChar char="•"/>
            </a:pPr>
            <a:r>
              <a:rPr lang="en-US" sz="2499">
                <a:solidFill>
                  <a:srgbClr val="000000"/>
                </a:solidFill>
                <a:latin typeface="Source Sans Pro"/>
              </a:rPr>
              <a:t>…het verhaal van Jamila: een jongere in Nederland die ernstig in haar vrijheid werd beperkt door haar familie en omgeving. </a:t>
            </a:r>
          </a:p>
          <a:p>
            <a:pPr>
              <a:lnSpc>
                <a:spcPts val="3499"/>
              </a:lnSpc>
            </a:pPr>
            <a:endParaRPr lang="en-US" sz="2499">
              <a:solidFill>
                <a:srgbClr val="000000"/>
              </a:solidFill>
              <a:latin typeface="Source Sans Pro"/>
            </a:endParaRPr>
          </a:p>
          <a:p>
            <a:pPr marL="539749" lvl="1" indent="-269875">
              <a:lnSpc>
                <a:spcPts val="3499"/>
              </a:lnSpc>
              <a:buFont typeface="Arial"/>
              <a:buChar char="•"/>
            </a:pPr>
            <a:r>
              <a:rPr lang="en-US" sz="2499">
                <a:solidFill>
                  <a:srgbClr val="000000"/>
                </a:solidFill>
                <a:latin typeface="Source Sans Pro"/>
              </a:rPr>
              <a:t>…de verschillende (sub)culturen, normen, waarden en gewoontes in Nederland, van jou en van jouw mede-leerlingen.</a:t>
            </a:r>
          </a:p>
          <a:p>
            <a:pPr>
              <a:lnSpc>
                <a:spcPts val="3499"/>
              </a:lnSpc>
            </a:pPr>
            <a:endParaRPr lang="en-US" sz="2499">
              <a:solidFill>
                <a:srgbClr val="000000"/>
              </a:solidFill>
              <a:latin typeface="Source Sans Pro"/>
            </a:endParaRPr>
          </a:p>
          <a:p>
            <a:pPr>
              <a:lnSpc>
                <a:spcPts val="3499"/>
              </a:lnSpc>
              <a:spcBef>
                <a:spcPct val="0"/>
              </a:spcBef>
            </a:pPr>
            <a:endParaRPr lang="en-US" sz="2499">
              <a:solidFill>
                <a:srgbClr val="000000"/>
              </a:solidFill>
              <a:latin typeface="Source Sans Pro"/>
            </a:endParaRPr>
          </a:p>
        </p:txBody>
      </p:sp>
      <p:sp>
        <p:nvSpPr>
          <p:cNvPr id="13" name="Freeform 13"/>
          <p:cNvSpPr/>
          <p:nvPr/>
        </p:nvSpPr>
        <p:spPr>
          <a:xfrm>
            <a:off x="11458454" y="5607090"/>
            <a:ext cx="5360395" cy="3497657"/>
          </a:xfrm>
          <a:custGeom>
            <a:avLst/>
            <a:gdLst/>
            <a:ahLst/>
            <a:cxnLst/>
            <a:rect l="l" t="t" r="r" b="b"/>
            <a:pathLst>
              <a:path w="5360395" h="3497657">
                <a:moveTo>
                  <a:pt x="0" y="0"/>
                </a:moveTo>
                <a:lnTo>
                  <a:pt x="5360394" y="0"/>
                </a:lnTo>
                <a:lnTo>
                  <a:pt x="5360394" y="3497658"/>
                </a:lnTo>
                <a:lnTo>
                  <a:pt x="0" y="34976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4" name="Freeform 14"/>
          <p:cNvSpPr/>
          <p:nvPr/>
        </p:nvSpPr>
        <p:spPr>
          <a:xfrm>
            <a:off x="11623669" y="5607090"/>
            <a:ext cx="5360395" cy="3497657"/>
          </a:xfrm>
          <a:custGeom>
            <a:avLst/>
            <a:gdLst/>
            <a:ahLst/>
            <a:cxnLst/>
            <a:rect l="l" t="t" r="r" b="b"/>
            <a:pathLst>
              <a:path w="5360395" h="3497657">
                <a:moveTo>
                  <a:pt x="0" y="0"/>
                </a:moveTo>
                <a:lnTo>
                  <a:pt x="5360395" y="0"/>
                </a:lnTo>
                <a:lnTo>
                  <a:pt x="5360395" y="3497658"/>
                </a:lnTo>
                <a:lnTo>
                  <a:pt x="0" y="34976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CCDFF"/>
        </a:solidFill>
        <a:effectLst/>
      </p:bgPr>
    </p:bg>
    <p:spTree>
      <p:nvGrpSpPr>
        <p:cNvPr id="1" name=""/>
        <p:cNvGrpSpPr/>
        <p:nvPr/>
      </p:nvGrpSpPr>
      <p:grpSpPr>
        <a:xfrm>
          <a:off x="0" y="0"/>
          <a:ext cx="0" cy="0"/>
          <a:chOff x="0" y="0"/>
          <a:chExt cx="0" cy="0"/>
        </a:xfrm>
      </p:grpSpPr>
      <p:sp>
        <p:nvSpPr>
          <p:cNvPr id="2" name="Freeform 2"/>
          <p:cNvSpPr/>
          <p:nvPr/>
        </p:nvSpPr>
        <p:spPr>
          <a:xfrm>
            <a:off x="4546794" y="1028700"/>
            <a:ext cx="9194411" cy="7706588"/>
          </a:xfrm>
          <a:custGeom>
            <a:avLst/>
            <a:gdLst/>
            <a:ahLst/>
            <a:cxnLst/>
            <a:rect l="l" t="t" r="r" b="b"/>
            <a:pathLst>
              <a:path w="9194411" h="7706588">
                <a:moveTo>
                  <a:pt x="0" y="0"/>
                </a:moveTo>
                <a:lnTo>
                  <a:pt x="9194412" y="0"/>
                </a:lnTo>
                <a:lnTo>
                  <a:pt x="9194412" y="7706588"/>
                </a:lnTo>
                <a:lnTo>
                  <a:pt x="0" y="77065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TextBox 3"/>
          <p:cNvSpPr txBox="1"/>
          <p:nvPr/>
        </p:nvSpPr>
        <p:spPr>
          <a:xfrm>
            <a:off x="5010157" y="7968009"/>
            <a:ext cx="16127646" cy="1029306"/>
          </a:xfrm>
          <a:prstGeom prst="rect">
            <a:avLst/>
          </a:prstGeom>
        </p:spPr>
        <p:txBody>
          <a:bodyPr lIns="0" tIns="0" rIns="0" bIns="0" rtlCol="0" anchor="t">
            <a:spAutoFit/>
          </a:bodyPr>
          <a:lstStyle/>
          <a:p>
            <a:pPr>
              <a:lnSpc>
                <a:spcPts val="8191"/>
              </a:lnSpc>
            </a:pPr>
            <a:r>
              <a:rPr lang="en-US" sz="6826">
                <a:solidFill>
                  <a:srgbClr val="CEFFE8"/>
                </a:solidFill>
                <a:latin typeface="Source Sans Pro Bold"/>
              </a:rPr>
              <a:t>Het verhaal van ...</a:t>
            </a:r>
          </a:p>
        </p:txBody>
      </p:sp>
      <p:sp>
        <p:nvSpPr>
          <p:cNvPr id="4" name="TextBox 4"/>
          <p:cNvSpPr txBox="1"/>
          <p:nvPr/>
        </p:nvSpPr>
        <p:spPr>
          <a:xfrm>
            <a:off x="4913490" y="7968009"/>
            <a:ext cx="16127646" cy="1029306"/>
          </a:xfrm>
          <a:prstGeom prst="rect">
            <a:avLst/>
          </a:prstGeom>
        </p:spPr>
        <p:txBody>
          <a:bodyPr lIns="0" tIns="0" rIns="0" bIns="0" rtlCol="0" anchor="t">
            <a:spAutoFit/>
          </a:bodyPr>
          <a:lstStyle/>
          <a:p>
            <a:pPr>
              <a:lnSpc>
                <a:spcPts val="8191"/>
              </a:lnSpc>
            </a:pPr>
            <a:r>
              <a:rPr lang="en-US" sz="6826">
                <a:solidFill>
                  <a:srgbClr val="000000"/>
                </a:solidFill>
                <a:latin typeface="Source Sans Pro Bold"/>
              </a:rPr>
              <a:t>Het verhaal van ...</a:t>
            </a:r>
          </a:p>
        </p:txBody>
      </p:sp>
      <p:sp>
        <p:nvSpPr>
          <p:cNvPr id="5" name="Freeform 5"/>
          <p:cNvSpPr/>
          <p:nvPr/>
        </p:nvSpPr>
        <p:spPr>
          <a:xfrm>
            <a:off x="4621293" y="957134"/>
            <a:ext cx="9194411" cy="7706588"/>
          </a:xfrm>
          <a:custGeom>
            <a:avLst/>
            <a:gdLst/>
            <a:ahLst/>
            <a:cxnLst/>
            <a:rect l="l" t="t" r="r" b="b"/>
            <a:pathLst>
              <a:path w="9194411" h="7706588">
                <a:moveTo>
                  <a:pt x="0" y="0"/>
                </a:moveTo>
                <a:lnTo>
                  <a:pt x="9194411" y="0"/>
                </a:lnTo>
                <a:lnTo>
                  <a:pt x="9194411" y="7706589"/>
                </a:lnTo>
                <a:lnTo>
                  <a:pt x="0" y="77065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pic>
        <p:nvPicPr>
          <p:cNvPr id="6" name="Afbeelding 5" descr="Afbeelding met symbool&#10;&#10;Automatisch gegenereerde beschrijving">
            <a:extLst>
              <a:ext uri="{FF2B5EF4-FFF2-40B4-BE49-F238E27FC236}">
                <a16:creationId xmlns:a16="http://schemas.microsoft.com/office/drawing/2014/main" id="{D7692A07-9324-79A6-E8CE-48BBBF7FA1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 y="501537"/>
            <a:ext cx="911193" cy="911193"/>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6D61A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647047"/>
            <a:ext cx="16062060" cy="1767191"/>
            <a:chOff x="0" y="0"/>
            <a:chExt cx="7800614" cy="858245"/>
          </a:xfrm>
        </p:grpSpPr>
        <p:sp>
          <p:nvSpPr>
            <p:cNvPr id="3" name="Freeform 3"/>
            <p:cNvSpPr/>
            <p:nvPr/>
          </p:nvSpPr>
          <p:spPr>
            <a:xfrm>
              <a:off x="0" y="0"/>
              <a:ext cx="7800614" cy="858245"/>
            </a:xfrm>
            <a:custGeom>
              <a:avLst/>
              <a:gdLst/>
              <a:ahLst/>
              <a:cxnLst/>
              <a:rect l="l" t="t" r="r" b="b"/>
              <a:pathLst>
                <a:path w="7800614" h="858245">
                  <a:moveTo>
                    <a:pt x="0" y="0"/>
                  </a:moveTo>
                  <a:lnTo>
                    <a:pt x="7800614" y="0"/>
                  </a:lnTo>
                  <a:lnTo>
                    <a:pt x="7800614" y="858245"/>
                  </a:lnTo>
                  <a:lnTo>
                    <a:pt x="0" y="858245"/>
                  </a:lnTo>
                  <a:close/>
                </a:path>
              </a:pathLst>
            </a:custGeom>
            <a:solidFill>
              <a:srgbClr val="DCCD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240302" y="823031"/>
            <a:ext cx="16018998" cy="1810690"/>
            <a:chOff x="0" y="0"/>
            <a:chExt cx="7779701" cy="879370"/>
          </a:xfrm>
        </p:grpSpPr>
        <p:sp>
          <p:nvSpPr>
            <p:cNvPr id="6" name="Freeform 6"/>
            <p:cNvSpPr/>
            <p:nvPr/>
          </p:nvSpPr>
          <p:spPr>
            <a:xfrm>
              <a:off x="0" y="0"/>
              <a:ext cx="7779700" cy="879370"/>
            </a:xfrm>
            <a:custGeom>
              <a:avLst/>
              <a:gdLst/>
              <a:ahLst/>
              <a:cxnLst/>
              <a:rect l="l" t="t" r="r" b="b"/>
              <a:pathLst>
                <a:path w="7779700" h="879370">
                  <a:moveTo>
                    <a:pt x="0" y="0"/>
                  </a:moveTo>
                  <a:lnTo>
                    <a:pt x="7779700" y="0"/>
                  </a:lnTo>
                  <a:lnTo>
                    <a:pt x="7779700" y="879370"/>
                  </a:lnTo>
                  <a:lnTo>
                    <a:pt x="0" y="879370"/>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8" name="TextBox 8"/>
          <p:cNvSpPr txBox="1"/>
          <p:nvPr/>
        </p:nvSpPr>
        <p:spPr>
          <a:xfrm>
            <a:off x="2209776" y="925716"/>
            <a:ext cx="13699907" cy="1086028"/>
          </a:xfrm>
          <a:prstGeom prst="rect">
            <a:avLst/>
          </a:prstGeom>
        </p:spPr>
        <p:txBody>
          <a:bodyPr lIns="0" tIns="0" rIns="0" bIns="0" rtlCol="0" anchor="t">
            <a:spAutoFit/>
          </a:bodyPr>
          <a:lstStyle/>
          <a:p>
            <a:pPr algn="ctr">
              <a:lnSpc>
                <a:spcPts val="8915"/>
              </a:lnSpc>
              <a:spcBef>
                <a:spcPct val="0"/>
              </a:spcBef>
            </a:pPr>
            <a:r>
              <a:rPr lang="en-US" sz="6368">
                <a:solidFill>
                  <a:srgbClr val="FFFFFF"/>
                </a:solidFill>
                <a:latin typeface="Source Sans Pro Bold"/>
              </a:rPr>
              <a:t>Opdracht: Hoe zit het bij jullie?</a:t>
            </a:r>
          </a:p>
        </p:txBody>
      </p:sp>
      <p:sp>
        <p:nvSpPr>
          <p:cNvPr id="9" name="TextBox 9"/>
          <p:cNvSpPr txBox="1"/>
          <p:nvPr/>
        </p:nvSpPr>
        <p:spPr>
          <a:xfrm>
            <a:off x="1240302" y="3049992"/>
            <a:ext cx="10098692" cy="5818390"/>
          </a:xfrm>
          <a:prstGeom prst="rect">
            <a:avLst/>
          </a:prstGeom>
        </p:spPr>
        <p:txBody>
          <a:bodyPr lIns="0" tIns="0" rIns="0" bIns="0" rtlCol="0" anchor="t">
            <a:spAutoFit/>
          </a:bodyPr>
          <a:lstStyle/>
          <a:p>
            <a:pPr>
              <a:lnSpc>
                <a:spcPts val="4226"/>
              </a:lnSpc>
              <a:spcBef>
                <a:spcPct val="0"/>
              </a:spcBef>
            </a:pPr>
            <a:r>
              <a:rPr lang="en-US" sz="3018">
                <a:solidFill>
                  <a:srgbClr val="FFFFFF"/>
                </a:solidFill>
                <a:latin typeface="Source Sans Pro"/>
              </a:rPr>
              <a:t>Denk in tweetallen na over de volgende twee vragen.</a:t>
            </a:r>
            <a:r>
              <a:rPr lang="en-US" sz="3018">
                <a:solidFill>
                  <a:srgbClr val="FFFFFF"/>
                </a:solidFill>
                <a:latin typeface="Source Sans Pro Bold"/>
              </a:rPr>
              <a:t> </a:t>
            </a:r>
          </a:p>
          <a:p>
            <a:pPr>
              <a:lnSpc>
                <a:spcPts val="4226"/>
              </a:lnSpc>
            </a:pPr>
            <a:endParaRPr lang="en-US" sz="3018">
              <a:solidFill>
                <a:srgbClr val="FFFFFF"/>
              </a:solidFill>
              <a:latin typeface="Source Sans Pro Bold"/>
            </a:endParaRPr>
          </a:p>
          <a:p>
            <a:pPr marL="651756" lvl="1" indent="-325878">
              <a:lnSpc>
                <a:spcPts val="4226"/>
              </a:lnSpc>
              <a:buFont typeface="Arial"/>
              <a:buChar char="•"/>
            </a:pPr>
            <a:r>
              <a:rPr lang="en-US" sz="3018">
                <a:solidFill>
                  <a:srgbClr val="FFFFFF"/>
                </a:solidFill>
                <a:latin typeface="Source Sans Pro Bold"/>
              </a:rPr>
              <a:t>Zijn er bij jou thuis regels waar jij het wel mee eens bent? Waarom ben je het hiermee eens? </a:t>
            </a:r>
          </a:p>
          <a:p>
            <a:pPr>
              <a:lnSpc>
                <a:spcPts val="4226"/>
              </a:lnSpc>
            </a:pPr>
            <a:endParaRPr lang="en-US" sz="3018">
              <a:solidFill>
                <a:srgbClr val="FFFFFF"/>
              </a:solidFill>
              <a:latin typeface="Source Sans Pro Bold"/>
            </a:endParaRPr>
          </a:p>
          <a:p>
            <a:pPr marL="651756" lvl="1" indent="-325878">
              <a:lnSpc>
                <a:spcPts val="4226"/>
              </a:lnSpc>
              <a:spcBef>
                <a:spcPct val="0"/>
              </a:spcBef>
              <a:buFont typeface="Arial"/>
              <a:buChar char="•"/>
            </a:pPr>
            <a:r>
              <a:rPr lang="en-US" sz="3018">
                <a:solidFill>
                  <a:srgbClr val="FFFFFF"/>
                </a:solidFill>
                <a:latin typeface="Source Sans Pro Bold"/>
              </a:rPr>
              <a:t>Zijn er bij jou thuis regels waar jij het helemaal niet mee eens bent? Waarom ben je het hiermee eens? </a:t>
            </a:r>
          </a:p>
          <a:p>
            <a:pPr>
              <a:lnSpc>
                <a:spcPts val="4226"/>
              </a:lnSpc>
              <a:spcBef>
                <a:spcPct val="0"/>
              </a:spcBef>
            </a:pPr>
            <a:endParaRPr lang="en-US" sz="3018">
              <a:solidFill>
                <a:srgbClr val="FFFFFF"/>
              </a:solidFill>
              <a:latin typeface="Source Sans Pro Bold"/>
            </a:endParaRPr>
          </a:p>
          <a:p>
            <a:pPr>
              <a:lnSpc>
                <a:spcPts val="4226"/>
              </a:lnSpc>
              <a:spcBef>
                <a:spcPct val="0"/>
              </a:spcBef>
            </a:pPr>
            <a:r>
              <a:rPr lang="en-US" sz="3018">
                <a:solidFill>
                  <a:srgbClr val="FFFFFF"/>
                </a:solidFill>
                <a:latin typeface="Source Sans Pro"/>
              </a:rPr>
              <a:t>Denk bijvoorbeeld aan thema’s rondom: opleiding, werk, hobby, geaardheid/gender, liefde, partnerkeuze en religie/geloof.</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CCDFF"/>
        </a:solidFill>
        <a:effectLst/>
      </p:bgPr>
    </p:bg>
    <p:spTree>
      <p:nvGrpSpPr>
        <p:cNvPr id="1" name=""/>
        <p:cNvGrpSpPr/>
        <p:nvPr/>
      </p:nvGrpSpPr>
      <p:grpSpPr>
        <a:xfrm>
          <a:off x="0" y="0"/>
          <a:ext cx="0" cy="0"/>
          <a:chOff x="0" y="0"/>
          <a:chExt cx="0" cy="0"/>
        </a:xfrm>
      </p:grpSpPr>
      <p:grpSp>
        <p:nvGrpSpPr>
          <p:cNvPr id="2" name="Group 2"/>
          <p:cNvGrpSpPr/>
          <p:nvPr/>
        </p:nvGrpSpPr>
        <p:grpSpPr>
          <a:xfrm rot="-210533">
            <a:off x="7817736" y="3246625"/>
            <a:ext cx="9464962" cy="6473360"/>
            <a:chOff x="0" y="0"/>
            <a:chExt cx="4596703" cy="3143817"/>
          </a:xfrm>
        </p:grpSpPr>
        <p:sp>
          <p:nvSpPr>
            <p:cNvPr id="3" name="Freeform 3"/>
            <p:cNvSpPr/>
            <p:nvPr/>
          </p:nvSpPr>
          <p:spPr>
            <a:xfrm>
              <a:off x="0" y="0"/>
              <a:ext cx="4596702" cy="3143817"/>
            </a:xfrm>
            <a:custGeom>
              <a:avLst/>
              <a:gdLst/>
              <a:ahLst/>
              <a:cxnLst/>
              <a:rect l="l" t="t" r="r" b="b"/>
              <a:pathLst>
                <a:path w="4596702" h="3143817">
                  <a:moveTo>
                    <a:pt x="0" y="0"/>
                  </a:moveTo>
                  <a:lnTo>
                    <a:pt x="4596702" y="0"/>
                  </a:lnTo>
                  <a:lnTo>
                    <a:pt x="4596702" y="3143817"/>
                  </a:lnTo>
                  <a:lnTo>
                    <a:pt x="0" y="3143817"/>
                  </a:lnTo>
                  <a:close/>
                </a:path>
              </a:pathLst>
            </a:custGeom>
            <a:solidFill>
              <a:srgbClr val="CEFFE8"/>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7952040" y="3126382"/>
            <a:ext cx="9196354" cy="6713844"/>
            <a:chOff x="0" y="0"/>
            <a:chExt cx="4466252" cy="3260610"/>
          </a:xfrm>
        </p:grpSpPr>
        <p:sp>
          <p:nvSpPr>
            <p:cNvPr id="6" name="Freeform 6"/>
            <p:cNvSpPr/>
            <p:nvPr/>
          </p:nvSpPr>
          <p:spPr>
            <a:xfrm>
              <a:off x="0" y="0"/>
              <a:ext cx="4466252" cy="3260610"/>
            </a:xfrm>
            <a:custGeom>
              <a:avLst/>
              <a:gdLst/>
              <a:ahLst/>
              <a:cxnLst/>
              <a:rect l="l" t="t" r="r" b="b"/>
              <a:pathLst>
                <a:path w="4466252" h="3260610">
                  <a:moveTo>
                    <a:pt x="0" y="0"/>
                  </a:moveTo>
                  <a:lnTo>
                    <a:pt x="4466252" y="0"/>
                  </a:lnTo>
                  <a:lnTo>
                    <a:pt x="4466252" y="3260610"/>
                  </a:lnTo>
                  <a:lnTo>
                    <a:pt x="0" y="3260610"/>
                  </a:lnTo>
                  <a:close/>
                </a:path>
              </a:pathLst>
            </a:custGeom>
            <a:solidFill>
              <a:srgbClr val="000000">
                <a:alpha val="0"/>
              </a:srgbClr>
            </a:solidFill>
            <a:ln w="28575" cap="sq">
              <a:solidFill>
                <a:srgbClr val="000000"/>
              </a:solidFill>
              <a:prstDash val="solid"/>
              <a:miter/>
            </a:ln>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8203096" y="3354011"/>
            <a:ext cx="8694241" cy="6258587"/>
            <a:chOff x="0" y="0"/>
            <a:chExt cx="4222398" cy="3039512"/>
          </a:xfrm>
        </p:grpSpPr>
        <p:sp>
          <p:nvSpPr>
            <p:cNvPr id="9" name="Freeform 9"/>
            <p:cNvSpPr/>
            <p:nvPr/>
          </p:nvSpPr>
          <p:spPr>
            <a:xfrm>
              <a:off x="0" y="0"/>
              <a:ext cx="4222398" cy="3039512"/>
            </a:xfrm>
            <a:custGeom>
              <a:avLst/>
              <a:gdLst/>
              <a:ahLst/>
              <a:cxnLst/>
              <a:rect l="l" t="t" r="r" b="b"/>
              <a:pathLst>
                <a:path w="4222398" h="3039512">
                  <a:moveTo>
                    <a:pt x="0" y="0"/>
                  </a:moveTo>
                  <a:lnTo>
                    <a:pt x="4222398" y="0"/>
                  </a:lnTo>
                  <a:lnTo>
                    <a:pt x="4222398" y="3039512"/>
                  </a:lnTo>
                  <a:lnTo>
                    <a:pt x="0" y="3039512"/>
                  </a:lnTo>
                  <a:close/>
                </a:path>
              </a:pathLst>
            </a:custGeom>
            <a:solidFill>
              <a:srgbClr val="000000">
                <a:alpha val="0"/>
              </a:srgbClr>
            </a:solidFill>
            <a:ln w="28575" cap="sq">
              <a:solidFill>
                <a:srgbClr val="000000"/>
              </a:solidFill>
              <a:prstDash val="solid"/>
              <a:miter/>
            </a:ln>
          </p:spPr>
          <p:txBody>
            <a:bodyPr/>
            <a:lstStyle/>
            <a:p>
              <a:endParaRPr lang="nl-NL"/>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11" name="Freeform 11"/>
          <p:cNvSpPr/>
          <p:nvPr/>
        </p:nvSpPr>
        <p:spPr>
          <a:xfrm>
            <a:off x="8874849" y="4617152"/>
            <a:ext cx="7315200" cy="3922776"/>
          </a:xfrm>
          <a:custGeom>
            <a:avLst/>
            <a:gdLst/>
            <a:ahLst/>
            <a:cxnLst/>
            <a:rect l="l" t="t" r="r" b="b"/>
            <a:pathLst>
              <a:path w="7315200" h="3922776">
                <a:moveTo>
                  <a:pt x="0" y="0"/>
                </a:moveTo>
                <a:lnTo>
                  <a:pt x="7315200" y="0"/>
                </a:lnTo>
                <a:lnTo>
                  <a:pt x="7315200" y="3922776"/>
                </a:lnTo>
                <a:lnTo>
                  <a:pt x="0" y="3922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12" name="TextBox 12"/>
          <p:cNvSpPr txBox="1"/>
          <p:nvPr/>
        </p:nvSpPr>
        <p:spPr>
          <a:xfrm>
            <a:off x="997526" y="789069"/>
            <a:ext cx="16713967" cy="2071750"/>
          </a:xfrm>
          <a:prstGeom prst="rect">
            <a:avLst/>
          </a:prstGeom>
        </p:spPr>
        <p:txBody>
          <a:bodyPr lIns="0" tIns="0" rIns="0" bIns="0" rtlCol="0" anchor="t">
            <a:spAutoFit/>
          </a:bodyPr>
          <a:lstStyle/>
          <a:p>
            <a:pPr>
              <a:lnSpc>
                <a:spcPts val="8158"/>
              </a:lnSpc>
            </a:pPr>
            <a:r>
              <a:rPr lang="en-US" sz="6799">
                <a:solidFill>
                  <a:srgbClr val="DCCDFF"/>
                </a:solidFill>
                <a:latin typeface="Source Sans Pro Bold"/>
              </a:rPr>
              <a:t>Brainstorm: eigen keuze, wat houdt dat eigenlijk in?</a:t>
            </a:r>
          </a:p>
        </p:txBody>
      </p:sp>
      <p:sp>
        <p:nvSpPr>
          <p:cNvPr id="13" name="TextBox 13"/>
          <p:cNvSpPr txBox="1"/>
          <p:nvPr/>
        </p:nvSpPr>
        <p:spPr>
          <a:xfrm>
            <a:off x="959080" y="663665"/>
            <a:ext cx="16713967" cy="1035762"/>
          </a:xfrm>
          <a:prstGeom prst="rect">
            <a:avLst/>
          </a:prstGeom>
        </p:spPr>
        <p:txBody>
          <a:bodyPr lIns="0" tIns="0" rIns="0" bIns="0" rtlCol="0" anchor="t">
            <a:spAutoFit/>
          </a:bodyPr>
          <a:lstStyle/>
          <a:p>
            <a:pPr>
              <a:lnSpc>
                <a:spcPts val="8158"/>
              </a:lnSpc>
            </a:pPr>
            <a:r>
              <a:rPr lang="en-US" sz="6799">
                <a:solidFill>
                  <a:srgbClr val="CEFFE8"/>
                </a:solidFill>
                <a:latin typeface="Source Sans Pro Bold"/>
              </a:rPr>
              <a:t>Hoe zit het bij jou?</a:t>
            </a:r>
          </a:p>
        </p:txBody>
      </p:sp>
      <p:sp>
        <p:nvSpPr>
          <p:cNvPr id="14" name="TextBox 14"/>
          <p:cNvSpPr txBox="1"/>
          <p:nvPr/>
        </p:nvSpPr>
        <p:spPr>
          <a:xfrm>
            <a:off x="912137" y="663665"/>
            <a:ext cx="16713967" cy="1035762"/>
          </a:xfrm>
          <a:prstGeom prst="rect">
            <a:avLst/>
          </a:prstGeom>
        </p:spPr>
        <p:txBody>
          <a:bodyPr lIns="0" tIns="0" rIns="0" bIns="0" rtlCol="0" anchor="t">
            <a:spAutoFit/>
          </a:bodyPr>
          <a:lstStyle/>
          <a:p>
            <a:pPr>
              <a:lnSpc>
                <a:spcPts val="8158"/>
              </a:lnSpc>
            </a:pPr>
            <a:r>
              <a:rPr lang="en-US" sz="6799">
                <a:solidFill>
                  <a:srgbClr val="000000"/>
                </a:solidFill>
                <a:latin typeface="Source Sans Pro Bold"/>
              </a:rPr>
              <a:t>Hoe zit het bij jou?</a:t>
            </a:r>
          </a:p>
        </p:txBody>
      </p:sp>
      <p:sp>
        <p:nvSpPr>
          <p:cNvPr id="15" name="TextBox 15"/>
          <p:cNvSpPr txBox="1"/>
          <p:nvPr/>
        </p:nvSpPr>
        <p:spPr>
          <a:xfrm>
            <a:off x="912137" y="1892733"/>
            <a:ext cx="6643118" cy="4802684"/>
          </a:xfrm>
          <a:prstGeom prst="rect">
            <a:avLst/>
          </a:prstGeom>
        </p:spPr>
        <p:txBody>
          <a:bodyPr lIns="0" tIns="0" rIns="0" bIns="0" rtlCol="0" anchor="t">
            <a:spAutoFit/>
          </a:bodyPr>
          <a:lstStyle/>
          <a:p>
            <a:pPr>
              <a:lnSpc>
                <a:spcPts val="3499"/>
              </a:lnSpc>
            </a:pPr>
            <a:r>
              <a:rPr lang="en-US" sz="2499" dirty="0" err="1">
                <a:solidFill>
                  <a:srgbClr val="000000"/>
                </a:solidFill>
                <a:latin typeface="Source Sans Pro Bold"/>
              </a:rPr>
              <a:t>Kijkend</a:t>
            </a:r>
            <a:r>
              <a:rPr lang="en-US" sz="2499" dirty="0">
                <a:solidFill>
                  <a:srgbClr val="000000"/>
                </a:solidFill>
                <a:latin typeface="Source Sans Pro Bold"/>
              </a:rPr>
              <a:t> </a:t>
            </a:r>
            <a:r>
              <a:rPr lang="en-US" sz="2499" dirty="0" err="1">
                <a:solidFill>
                  <a:srgbClr val="000000"/>
                </a:solidFill>
                <a:latin typeface="Source Sans Pro Bold"/>
              </a:rPr>
              <a:t>naar</a:t>
            </a:r>
            <a:r>
              <a:rPr lang="en-US" sz="2499" dirty="0">
                <a:solidFill>
                  <a:srgbClr val="000000"/>
                </a:solidFill>
                <a:latin typeface="Source Sans Pro Bold"/>
              </a:rPr>
              <a:t> de regels die </a:t>
            </a:r>
            <a:r>
              <a:rPr lang="en-US" sz="2499" dirty="0" err="1">
                <a:solidFill>
                  <a:srgbClr val="000000"/>
                </a:solidFill>
                <a:latin typeface="Source Sans Pro Bold"/>
              </a:rPr>
              <a:t>wij</a:t>
            </a:r>
            <a:r>
              <a:rPr lang="en-US" sz="2499" dirty="0">
                <a:solidFill>
                  <a:srgbClr val="000000"/>
                </a:solidFill>
                <a:latin typeface="Source Sans Pro Bold"/>
              </a:rPr>
              <a:t> net met </a:t>
            </a:r>
            <a:r>
              <a:rPr lang="en-US" sz="2499" dirty="0" err="1">
                <a:solidFill>
                  <a:srgbClr val="000000"/>
                </a:solidFill>
                <a:latin typeface="Source Sans Pro Bold"/>
              </a:rPr>
              <a:t>elkaar</a:t>
            </a:r>
            <a:r>
              <a:rPr lang="en-US" sz="2499" dirty="0">
                <a:solidFill>
                  <a:srgbClr val="000000"/>
                </a:solidFill>
                <a:latin typeface="Source Sans Pro Bold"/>
              </a:rPr>
              <a:t> </a:t>
            </a:r>
            <a:r>
              <a:rPr lang="en-US" sz="2499" dirty="0" err="1">
                <a:solidFill>
                  <a:srgbClr val="000000"/>
                </a:solidFill>
                <a:latin typeface="Source Sans Pro Bold"/>
              </a:rPr>
              <a:t>opgeschreven</a:t>
            </a:r>
            <a:r>
              <a:rPr lang="en-US" sz="2499" dirty="0">
                <a:solidFill>
                  <a:srgbClr val="000000"/>
                </a:solidFill>
                <a:latin typeface="Source Sans Pro Bold"/>
              </a:rPr>
              <a:t> </a:t>
            </a:r>
            <a:r>
              <a:rPr lang="en-US" sz="2499" dirty="0" err="1">
                <a:solidFill>
                  <a:srgbClr val="000000"/>
                </a:solidFill>
                <a:latin typeface="Source Sans Pro Bold"/>
              </a:rPr>
              <a:t>hebben</a:t>
            </a:r>
            <a:r>
              <a:rPr lang="en-US" sz="2499" dirty="0">
                <a:solidFill>
                  <a:srgbClr val="000000"/>
                </a:solidFill>
                <a:latin typeface="Source Sans Pro Bold"/>
              </a:rPr>
              <a:t>:</a:t>
            </a:r>
          </a:p>
          <a:p>
            <a:pPr>
              <a:lnSpc>
                <a:spcPts val="3499"/>
              </a:lnSpc>
            </a:pPr>
            <a:endParaRPr lang="en-US" sz="2499" dirty="0">
              <a:solidFill>
                <a:srgbClr val="000000"/>
              </a:solidFill>
              <a:latin typeface="Source Sans Pro Bold"/>
            </a:endParaRPr>
          </a:p>
          <a:p>
            <a:pPr>
              <a:lnSpc>
                <a:spcPts val="3499"/>
              </a:lnSpc>
            </a:pPr>
            <a:r>
              <a:rPr lang="en-US" sz="2499" dirty="0">
                <a:solidFill>
                  <a:srgbClr val="000000"/>
                </a:solidFill>
                <a:latin typeface="Source Sans Pro"/>
              </a:rPr>
              <a:t>1. </a:t>
            </a:r>
            <a:r>
              <a:rPr lang="en-US" sz="2499" dirty="0" err="1">
                <a:solidFill>
                  <a:srgbClr val="000000"/>
                </a:solidFill>
                <a:latin typeface="Source Sans Pro"/>
              </a:rPr>
              <a:t>Welke</a:t>
            </a:r>
            <a:r>
              <a:rPr lang="en-US" sz="2499" dirty="0">
                <a:solidFill>
                  <a:srgbClr val="000000"/>
                </a:solidFill>
                <a:latin typeface="Source Sans Pro"/>
              </a:rPr>
              <a:t> </a:t>
            </a:r>
            <a:r>
              <a:rPr lang="en-US" sz="2499" dirty="0" err="1">
                <a:solidFill>
                  <a:srgbClr val="000000"/>
                </a:solidFill>
                <a:latin typeface="Source Sans Pro"/>
              </a:rPr>
              <a:t>normen</a:t>
            </a:r>
            <a:r>
              <a:rPr lang="en-US" sz="2499" dirty="0">
                <a:solidFill>
                  <a:srgbClr val="000000"/>
                </a:solidFill>
                <a:latin typeface="Source Sans Pro"/>
              </a:rPr>
              <a:t> </a:t>
            </a:r>
            <a:r>
              <a:rPr lang="en-US" sz="2499" dirty="0" err="1">
                <a:solidFill>
                  <a:srgbClr val="000000"/>
                </a:solidFill>
                <a:latin typeface="Source Sans Pro"/>
              </a:rPr>
              <a:t>en</a:t>
            </a:r>
            <a:r>
              <a:rPr lang="en-US" sz="2499" dirty="0">
                <a:solidFill>
                  <a:srgbClr val="000000"/>
                </a:solidFill>
                <a:latin typeface="Source Sans Pro"/>
              </a:rPr>
              <a:t> </a:t>
            </a:r>
            <a:r>
              <a:rPr lang="en-US" sz="2499" dirty="0" err="1">
                <a:solidFill>
                  <a:srgbClr val="000000"/>
                </a:solidFill>
                <a:latin typeface="Source Sans Pro"/>
              </a:rPr>
              <a:t>waarden</a:t>
            </a:r>
            <a:r>
              <a:rPr lang="en-US" sz="2499" dirty="0">
                <a:solidFill>
                  <a:srgbClr val="000000"/>
                </a:solidFill>
                <a:latin typeface="Source Sans Pro"/>
              </a:rPr>
              <a:t> / </a:t>
            </a:r>
            <a:r>
              <a:rPr lang="en-US" sz="2499" dirty="0" err="1">
                <a:solidFill>
                  <a:srgbClr val="000000"/>
                </a:solidFill>
                <a:latin typeface="Source Sans Pro"/>
              </a:rPr>
              <a:t>dingen</a:t>
            </a:r>
            <a:r>
              <a:rPr lang="en-US" sz="2499" dirty="0">
                <a:solidFill>
                  <a:srgbClr val="000000"/>
                </a:solidFill>
                <a:latin typeface="Source Sans Pro"/>
              </a:rPr>
              <a:t> die </a:t>
            </a:r>
            <a:r>
              <a:rPr lang="en-US" sz="2499" dirty="0" err="1">
                <a:solidFill>
                  <a:srgbClr val="000000"/>
                </a:solidFill>
                <a:latin typeface="Source Sans Pro"/>
              </a:rPr>
              <a:t>jouw</a:t>
            </a:r>
            <a:r>
              <a:rPr lang="en-US" sz="2499" dirty="0">
                <a:solidFill>
                  <a:srgbClr val="000000"/>
                </a:solidFill>
                <a:latin typeface="Source Sans Pro"/>
              </a:rPr>
              <a:t> </a:t>
            </a:r>
            <a:r>
              <a:rPr lang="en-US" sz="2499" dirty="0" err="1">
                <a:solidFill>
                  <a:srgbClr val="000000"/>
                </a:solidFill>
                <a:latin typeface="Source Sans Pro"/>
              </a:rPr>
              <a:t>ouders</a:t>
            </a:r>
            <a:r>
              <a:rPr lang="en-US" sz="2499" dirty="0">
                <a:solidFill>
                  <a:srgbClr val="000000"/>
                </a:solidFill>
                <a:latin typeface="Source Sans Pro"/>
              </a:rPr>
              <a:t> / </a:t>
            </a:r>
            <a:r>
              <a:rPr lang="en-US" sz="2499" dirty="0" err="1">
                <a:solidFill>
                  <a:srgbClr val="000000"/>
                </a:solidFill>
                <a:latin typeface="Source Sans Pro"/>
              </a:rPr>
              <a:t>familie</a:t>
            </a:r>
            <a:r>
              <a:rPr lang="en-US" sz="2499" dirty="0">
                <a:solidFill>
                  <a:srgbClr val="000000"/>
                </a:solidFill>
                <a:latin typeface="Source Sans Pro"/>
              </a:rPr>
              <a:t> </a:t>
            </a:r>
            <a:r>
              <a:rPr lang="en-US" sz="2499" dirty="0" err="1">
                <a:solidFill>
                  <a:srgbClr val="000000"/>
                </a:solidFill>
                <a:latin typeface="Source Sans Pro"/>
              </a:rPr>
              <a:t>belangrijk</a:t>
            </a:r>
            <a:r>
              <a:rPr lang="en-US" sz="2499" dirty="0">
                <a:solidFill>
                  <a:srgbClr val="000000"/>
                </a:solidFill>
                <a:latin typeface="Source Sans Pro"/>
              </a:rPr>
              <a:t> </a:t>
            </a:r>
            <a:r>
              <a:rPr lang="en-US" sz="2499" dirty="0" err="1">
                <a:solidFill>
                  <a:srgbClr val="000000"/>
                </a:solidFill>
                <a:latin typeface="Source Sans Pro"/>
              </a:rPr>
              <a:t>vinden</a:t>
            </a:r>
            <a:r>
              <a:rPr lang="en-US" sz="2499" dirty="0">
                <a:solidFill>
                  <a:srgbClr val="000000"/>
                </a:solidFill>
                <a:latin typeface="Source Sans Pro"/>
              </a:rPr>
              <a:t> </a:t>
            </a:r>
            <a:r>
              <a:rPr lang="en-US" sz="2499" dirty="0" err="1">
                <a:solidFill>
                  <a:srgbClr val="000000"/>
                </a:solidFill>
                <a:latin typeface="Source Sans Pro"/>
              </a:rPr>
              <a:t>zien</a:t>
            </a:r>
            <a:r>
              <a:rPr lang="en-US" sz="2499" dirty="0">
                <a:solidFill>
                  <a:srgbClr val="000000"/>
                </a:solidFill>
                <a:latin typeface="Source Sans Pro"/>
              </a:rPr>
              <a:t> </a:t>
            </a:r>
            <a:r>
              <a:rPr lang="en-US" sz="2499" dirty="0" err="1">
                <a:solidFill>
                  <a:srgbClr val="000000"/>
                </a:solidFill>
                <a:latin typeface="Source Sans Pro"/>
              </a:rPr>
              <a:t>jullie</a:t>
            </a:r>
            <a:r>
              <a:rPr lang="en-US" sz="2499" dirty="0">
                <a:solidFill>
                  <a:srgbClr val="000000"/>
                </a:solidFill>
                <a:latin typeface="Source Sans Pro"/>
              </a:rPr>
              <a:t> </a:t>
            </a:r>
            <a:r>
              <a:rPr lang="en-US" sz="2499" dirty="0" err="1">
                <a:solidFill>
                  <a:srgbClr val="000000"/>
                </a:solidFill>
                <a:latin typeface="Source Sans Pro"/>
              </a:rPr>
              <a:t>terug</a:t>
            </a:r>
            <a:r>
              <a:rPr lang="en-US" sz="2499" dirty="0">
                <a:solidFill>
                  <a:srgbClr val="000000"/>
                </a:solidFill>
                <a:latin typeface="Source Sans Pro"/>
              </a:rPr>
              <a:t> in de regels die </a:t>
            </a:r>
            <a:r>
              <a:rPr lang="en-US" sz="2499" dirty="0" err="1">
                <a:solidFill>
                  <a:srgbClr val="000000"/>
                </a:solidFill>
                <a:latin typeface="Source Sans Pro"/>
              </a:rPr>
              <a:t>zij</a:t>
            </a:r>
            <a:r>
              <a:rPr lang="en-US" sz="2499" dirty="0">
                <a:solidFill>
                  <a:srgbClr val="000000"/>
                </a:solidFill>
                <a:latin typeface="Source Sans Pro"/>
              </a:rPr>
              <a:t> </a:t>
            </a:r>
            <a:r>
              <a:rPr lang="en-US" sz="2499" dirty="0" err="1">
                <a:solidFill>
                  <a:srgbClr val="000000"/>
                </a:solidFill>
                <a:latin typeface="Source Sans Pro"/>
              </a:rPr>
              <a:t>voor</a:t>
            </a:r>
            <a:r>
              <a:rPr lang="en-US" sz="2499" dirty="0">
                <a:solidFill>
                  <a:srgbClr val="000000"/>
                </a:solidFill>
                <a:latin typeface="Source Sans Pro"/>
              </a:rPr>
              <a:t> </a:t>
            </a:r>
            <a:r>
              <a:rPr lang="en-US" sz="2499" dirty="0" err="1">
                <a:solidFill>
                  <a:srgbClr val="000000"/>
                </a:solidFill>
                <a:latin typeface="Source Sans Pro"/>
              </a:rPr>
              <a:t>jullie</a:t>
            </a:r>
            <a:r>
              <a:rPr lang="en-US" sz="2499" dirty="0">
                <a:solidFill>
                  <a:srgbClr val="000000"/>
                </a:solidFill>
                <a:latin typeface="Source Sans Pro"/>
              </a:rPr>
              <a:t> </a:t>
            </a:r>
            <a:r>
              <a:rPr lang="en-US" sz="2499" dirty="0" err="1">
                <a:solidFill>
                  <a:srgbClr val="000000"/>
                </a:solidFill>
                <a:latin typeface="Source Sans Pro"/>
              </a:rPr>
              <a:t>hebben</a:t>
            </a:r>
            <a:r>
              <a:rPr lang="en-US" sz="2499" dirty="0">
                <a:solidFill>
                  <a:srgbClr val="000000"/>
                </a:solidFill>
                <a:latin typeface="Source Sans Pro"/>
              </a:rPr>
              <a:t> </a:t>
            </a:r>
            <a:r>
              <a:rPr lang="en-US" sz="2499" dirty="0" err="1">
                <a:solidFill>
                  <a:srgbClr val="000000"/>
                </a:solidFill>
                <a:latin typeface="Source Sans Pro"/>
              </a:rPr>
              <a:t>bedacht</a:t>
            </a:r>
            <a:r>
              <a:rPr lang="en-US" sz="2499" dirty="0">
                <a:solidFill>
                  <a:srgbClr val="000000"/>
                </a:solidFill>
                <a:latin typeface="Source Sans Pro"/>
              </a:rPr>
              <a:t>?</a:t>
            </a:r>
          </a:p>
          <a:p>
            <a:pPr>
              <a:lnSpc>
                <a:spcPts val="3499"/>
              </a:lnSpc>
            </a:pPr>
            <a:r>
              <a:rPr lang="en-US" sz="2499" dirty="0">
                <a:solidFill>
                  <a:srgbClr val="000000"/>
                </a:solidFill>
                <a:latin typeface="Source Sans Pro"/>
              </a:rPr>
              <a:t> </a:t>
            </a:r>
          </a:p>
          <a:p>
            <a:pPr>
              <a:lnSpc>
                <a:spcPts val="3499"/>
              </a:lnSpc>
            </a:pPr>
            <a:r>
              <a:rPr lang="en-US" sz="2499" dirty="0">
                <a:solidFill>
                  <a:srgbClr val="000000"/>
                </a:solidFill>
                <a:latin typeface="Source Sans Pro"/>
              </a:rPr>
              <a:t>2. Wat </a:t>
            </a:r>
            <a:r>
              <a:rPr lang="en-US" sz="2499" dirty="0" err="1">
                <a:solidFill>
                  <a:srgbClr val="000000"/>
                </a:solidFill>
                <a:latin typeface="Source Sans Pro"/>
              </a:rPr>
              <a:t>vinden</a:t>
            </a:r>
            <a:r>
              <a:rPr lang="en-US" sz="2499" dirty="0">
                <a:solidFill>
                  <a:srgbClr val="000000"/>
                </a:solidFill>
                <a:latin typeface="Source Sans Pro"/>
              </a:rPr>
              <a:t> </a:t>
            </a:r>
            <a:r>
              <a:rPr lang="en-US" sz="2499" dirty="0" err="1">
                <a:solidFill>
                  <a:srgbClr val="000000"/>
                </a:solidFill>
                <a:latin typeface="Source Sans Pro"/>
              </a:rPr>
              <a:t>jouw</a:t>
            </a:r>
            <a:r>
              <a:rPr lang="en-US" sz="2499" dirty="0">
                <a:solidFill>
                  <a:srgbClr val="000000"/>
                </a:solidFill>
                <a:latin typeface="Source Sans Pro"/>
              </a:rPr>
              <a:t> </a:t>
            </a:r>
            <a:r>
              <a:rPr lang="en-US" sz="2499" dirty="0" err="1">
                <a:solidFill>
                  <a:srgbClr val="000000"/>
                </a:solidFill>
                <a:latin typeface="Source Sans Pro"/>
              </a:rPr>
              <a:t>ouders</a:t>
            </a:r>
            <a:r>
              <a:rPr lang="en-US" sz="2499" dirty="0">
                <a:solidFill>
                  <a:srgbClr val="000000"/>
                </a:solidFill>
                <a:latin typeface="Source Sans Pro"/>
              </a:rPr>
              <a:t> </a:t>
            </a:r>
            <a:r>
              <a:rPr lang="en-US" sz="2499" dirty="0" err="1">
                <a:solidFill>
                  <a:srgbClr val="000000"/>
                </a:solidFill>
                <a:latin typeface="Source Sans Pro"/>
              </a:rPr>
              <a:t>en</a:t>
            </a:r>
            <a:r>
              <a:rPr lang="en-US" sz="2499" dirty="0">
                <a:solidFill>
                  <a:srgbClr val="000000"/>
                </a:solidFill>
                <a:latin typeface="Source Sans Pro"/>
              </a:rPr>
              <a:t> </a:t>
            </a:r>
            <a:r>
              <a:rPr lang="en-US" sz="2499" dirty="0" err="1">
                <a:solidFill>
                  <a:srgbClr val="000000"/>
                </a:solidFill>
                <a:latin typeface="Source Sans Pro"/>
              </a:rPr>
              <a:t>familie</a:t>
            </a:r>
            <a:r>
              <a:rPr lang="en-US" sz="2499" dirty="0">
                <a:solidFill>
                  <a:srgbClr val="000000"/>
                </a:solidFill>
                <a:latin typeface="Source Sans Pro"/>
              </a:rPr>
              <a:t> </a:t>
            </a:r>
            <a:r>
              <a:rPr lang="en-US" sz="2499" dirty="0" err="1">
                <a:solidFill>
                  <a:srgbClr val="000000"/>
                </a:solidFill>
                <a:latin typeface="Source Sans Pro"/>
              </a:rPr>
              <a:t>echt</a:t>
            </a:r>
            <a:r>
              <a:rPr lang="en-US" sz="2499" dirty="0">
                <a:solidFill>
                  <a:srgbClr val="000000"/>
                </a:solidFill>
                <a:latin typeface="Source Sans Pro"/>
              </a:rPr>
              <a:t> </a:t>
            </a:r>
            <a:r>
              <a:rPr lang="en-US" sz="2499" dirty="0" err="1">
                <a:solidFill>
                  <a:srgbClr val="000000"/>
                </a:solidFill>
                <a:latin typeface="Source Sans Pro"/>
              </a:rPr>
              <a:t>belangrijk</a:t>
            </a:r>
            <a:r>
              <a:rPr lang="en-US" sz="2499" dirty="0">
                <a:solidFill>
                  <a:srgbClr val="000000"/>
                </a:solidFill>
                <a:latin typeface="Source Sans Pro"/>
              </a:rPr>
              <a:t>? </a:t>
            </a:r>
            <a:r>
              <a:rPr lang="en-US" sz="2499" dirty="0" err="1">
                <a:solidFill>
                  <a:srgbClr val="000000"/>
                </a:solidFill>
                <a:latin typeface="Source Sans Pro"/>
              </a:rPr>
              <a:t>Vind</a:t>
            </a:r>
            <a:r>
              <a:rPr lang="en-US" sz="2499" dirty="0">
                <a:solidFill>
                  <a:srgbClr val="000000"/>
                </a:solidFill>
                <a:latin typeface="Source Sans Pro"/>
              </a:rPr>
              <a:t> </a:t>
            </a:r>
            <a:r>
              <a:rPr lang="en-US" sz="2499" dirty="0" err="1">
                <a:solidFill>
                  <a:srgbClr val="000000"/>
                </a:solidFill>
                <a:latin typeface="Source Sans Pro"/>
              </a:rPr>
              <a:t>jij</a:t>
            </a:r>
            <a:r>
              <a:rPr lang="en-US" sz="2499" dirty="0">
                <a:solidFill>
                  <a:srgbClr val="000000"/>
                </a:solidFill>
                <a:latin typeface="Source Sans Pro"/>
              </a:rPr>
              <a:t> </a:t>
            </a:r>
            <a:r>
              <a:rPr lang="en-US" sz="2499" dirty="0" err="1">
                <a:solidFill>
                  <a:srgbClr val="000000"/>
                </a:solidFill>
                <a:latin typeface="Source Sans Pro"/>
              </a:rPr>
              <a:t>dezelfde</a:t>
            </a:r>
            <a:r>
              <a:rPr lang="en-US" sz="2499" dirty="0">
                <a:solidFill>
                  <a:srgbClr val="000000"/>
                </a:solidFill>
                <a:latin typeface="Source Sans Pro"/>
              </a:rPr>
              <a:t> </a:t>
            </a:r>
            <a:r>
              <a:rPr lang="en-US" sz="2499" dirty="0" err="1">
                <a:solidFill>
                  <a:srgbClr val="000000"/>
                </a:solidFill>
                <a:latin typeface="Source Sans Pro"/>
              </a:rPr>
              <a:t>dingen</a:t>
            </a:r>
            <a:r>
              <a:rPr lang="en-US" sz="2499" dirty="0">
                <a:solidFill>
                  <a:srgbClr val="000000"/>
                </a:solidFill>
                <a:latin typeface="Source Sans Pro"/>
              </a:rPr>
              <a:t> </a:t>
            </a:r>
            <a:r>
              <a:rPr lang="en-US" sz="2499" dirty="0" err="1">
                <a:solidFill>
                  <a:srgbClr val="000000"/>
                </a:solidFill>
                <a:latin typeface="Source Sans Pro"/>
              </a:rPr>
              <a:t>belangrijk</a:t>
            </a:r>
            <a:r>
              <a:rPr lang="en-US" sz="2499" dirty="0">
                <a:solidFill>
                  <a:srgbClr val="000000"/>
                </a:solidFill>
                <a:latin typeface="Source Sans Pro"/>
              </a:rPr>
              <a:t>? Zo ja, </a:t>
            </a:r>
            <a:r>
              <a:rPr lang="en-US" sz="2499" dirty="0" err="1">
                <a:solidFill>
                  <a:srgbClr val="000000"/>
                </a:solidFill>
                <a:latin typeface="Source Sans Pro"/>
              </a:rPr>
              <a:t>waarom</a:t>
            </a:r>
            <a:r>
              <a:rPr lang="en-US" sz="2499" dirty="0">
                <a:solidFill>
                  <a:srgbClr val="000000"/>
                </a:solidFill>
                <a:latin typeface="Source Sans Pro"/>
              </a:rPr>
              <a:t>? Zo nee, </a:t>
            </a:r>
            <a:r>
              <a:rPr lang="en-US" sz="2499" dirty="0" err="1">
                <a:solidFill>
                  <a:srgbClr val="000000"/>
                </a:solidFill>
                <a:latin typeface="Source Sans Pro"/>
              </a:rPr>
              <a:t>botst</a:t>
            </a:r>
            <a:r>
              <a:rPr lang="en-US" sz="2499" dirty="0">
                <a:solidFill>
                  <a:srgbClr val="000000"/>
                </a:solidFill>
                <a:latin typeface="Source Sans Pro"/>
              </a:rPr>
              <a:t> </a:t>
            </a:r>
            <a:r>
              <a:rPr lang="en-US" sz="2499" dirty="0" err="1">
                <a:solidFill>
                  <a:srgbClr val="000000"/>
                </a:solidFill>
                <a:latin typeface="Source Sans Pro"/>
              </a:rPr>
              <a:t>dat</a:t>
            </a:r>
            <a:r>
              <a:rPr lang="en-US" sz="2499" dirty="0">
                <a:solidFill>
                  <a:srgbClr val="000000"/>
                </a:solidFill>
                <a:latin typeface="Source Sans Pro"/>
              </a:rPr>
              <a:t> </a:t>
            </a:r>
            <a:r>
              <a:rPr lang="en-US" sz="2499" dirty="0" err="1">
                <a:solidFill>
                  <a:srgbClr val="000000"/>
                </a:solidFill>
                <a:latin typeface="Source Sans Pro"/>
              </a:rPr>
              <a:t>wel</a:t>
            </a:r>
            <a:r>
              <a:rPr lang="en-US" sz="2499" dirty="0">
                <a:solidFill>
                  <a:srgbClr val="000000"/>
                </a:solidFill>
                <a:latin typeface="Source Sans Pro"/>
              </a:rPr>
              <a:t> </a:t>
            </a:r>
            <a:r>
              <a:rPr lang="en-US" sz="2499" dirty="0" err="1">
                <a:solidFill>
                  <a:srgbClr val="000000"/>
                </a:solidFill>
                <a:latin typeface="Source Sans Pro"/>
              </a:rPr>
              <a:t>eens</a:t>
            </a:r>
            <a:r>
              <a:rPr lang="en-US" sz="2499" dirty="0">
                <a:solidFill>
                  <a:srgbClr val="000000"/>
                </a:solidFill>
                <a:latin typeface="Source Sans Pro"/>
              </a:rPr>
              <a:t>?</a:t>
            </a:r>
          </a:p>
          <a:p>
            <a:pPr>
              <a:lnSpc>
                <a:spcPts val="3499"/>
              </a:lnSpc>
              <a:spcBef>
                <a:spcPct val="0"/>
              </a:spcBef>
            </a:pPr>
            <a:endParaRPr lang="en-US" sz="2499" dirty="0">
              <a:solidFill>
                <a:srgbClr val="000000"/>
              </a:solidFill>
              <a:latin typeface="Source Sans Pro"/>
            </a:endParaRPr>
          </a:p>
        </p:txBody>
      </p:sp>
      <p:sp>
        <p:nvSpPr>
          <p:cNvPr id="16" name="Freeform 16"/>
          <p:cNvSpPr/>
          <p:nvPr/>
        </p:nvSpPr>
        <p:spPr>
          <a:xfrm>
            <a:off x="9009125" y="4521916"/>
            <a:ext cx="7315200" cy="3922776"/>
          </a:xfrm>
          <a:custGeom>
            <a:avLst/>
            <a:gdLst/>
            <a:ahLst/>
            <a:cxnLst/>
            <a:rect l="l" t="t" r="r" b="b"/>
            <a:pathLst>
              <a:path w="7315200" h="3922776">
                <a:moveTo>
                  <a:pt x="0" y="0"/>
                </a:moveTo>
                <a:lnTo>
                  <a:pt x="7315200" y="0"/>
                </a:lnTo>
                <a:lnTo>
                  <a:pt x="7315200" y="3922776"/>
                </a:lnTo>
                <a:lnTo>
                  <a:pt x="0" y="39227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D61A8"/>
        </a:solidFill>
        <a:effectLst/>
      </p:bgPr>
    </p:bg>
    <p:spTree>
      <p:nvGrpSpPr>
        <p:cNvPr id="1" name=""/>
        <p:cNvGrpSpPr/>
        <p:nvPr/>
      </p:nvGrpSpPr>
      <p:grpSpPr>
        <a:xfrm>
          <a:off x="0" y="0"/>
          <a:ext cx="0" cy="0"/>
          <a:chOff x="0" y="0"/>
          <a:chExt cx="0" cy="0"/>
        </a:xfrm>
      </p:grpSpPr>
      <p:sp>
        <p:nvSpPr>
          <p:cNvPr id="2" name="TextBox 2"/>
          <p:cNvSpPr txBox="1"/>
          <p:nvPr/>
        </p:nvSpPr>
        <p:spPr>
          <a:xfrm>
            <a:off x="771806" y="3854481"/>
            <a:ext cx="16744388" cy="1881168"/>
          </a:xfrm>
          <a:prstGeom prst="rect">
            <a:avLst/>
          </a:prstGeom>
        </p:spPr>
        <p:txBody>
          <a:bodyPr lIns="0" tIns="0" rIns="0" bIns="0" rtlCol="0" anchor="t">
            <a:spAutoFit/>
          </a:bodyPr>
          <a:lstStyle/>
          <a:p>
            <a:pPr algn="ctr">
              <a:lnSpc>
                <a:spcPts val="7515"/>
              </a:lnSpc>
              <a:spcBef>
                <a:spcPct val="0"/>
              </a:spcBef>
            </a:pPr>
            <a:r>
              <a:rPr lang="en-US" sz="5368">
                <a:solidFill>
                  <a:srgbClr val="FFFFFF"/>
                </a:solidFill>
                <a:latin typeface="Source Sans Pro Bold"/>
              </a:rPr>
              <a:t>Les 1: Wat is (keuze)vrijheid? Mensenrechten, (sub)culturen en verschillende normen &amp; waarden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6D61A8"/>
        </a:solidFill>
        <a:effectLst/>
      </p:bgPr>
    </p:bg>
    <p:spTree>
      <p:nvGrpSpPr>
        <p:cNvPr id="1" name=""/>
        <p:cNvGrpSpPr/>
        <p:nvPr/>
      </p:nvGrpSpPr>
      <p:grpSpPr>
        <a:xfrm>
          <a:off x="0" y="0"/>
          <a:ext cx="0" cy="0"/>
          <a:chOff x="0" y="0"/>
          <a:chExt cx="0" cy="0"/>
        </a:xfrm>
      </p:grpSpPr>
      <p:grpSp>
        <p:nvGrpSpPr>
          <p:cNvPr id="2" name="Group 2"/>
          <p:cNvGrpSpPr/>
          <p:nvPr/>
        </p:nvGrpSpPr>
        <p:grpSpPr>
          <a:xfrm>
            <a:off x="3322752" y="2895273"/>
            <a:ext cx="11276100" cy="4496453"/>
            <a:chOff x="0" y="0"/>
            <a:chExt cx="5476290" cy="2183723"/>
          </a:xfrm>
        </p:grpSpPr>
        <p:sp>
          <p:nvSpPr>
            <p:cNvPr id="3" name="Freeform 3"/>
            <p:cNvSpPr/>
            <p:nvPr/>
          </p:nvSpPr>
          <p:spPr>
            <a:xfrm>
              <a:off x="0" y="0"/>
              <a:ext cx="5476290" cy="2183723"/>
            </a:xfrm>
            <a:custGeom>
              <a:avLst/>
              <a:gdLst/>
              <a:ahLst/>
              <a:cxnLst/>
              <a:rect l="l" t="t" r="r" b="b"/>
              <a:pathLst>
                <a:path w="5476290" h="2183723">
                  <a:moveTo>
                    <a:pt x="0" y="0"/>
                  </a:moveTo>
                  <a:lnTo>
                    <a:pt x="5476290" y="0"/>
                  </a:lnTo>
                  <a:lnTo>
                    <a:pt x="5476290" y="2183723"/>
                  </a:lnTo>
                  <a:lnTo>
                    <a:pt x="0" y="2183723"/>
                  </a:lnTo>
                  <a:close/>
                </a:path>
              </a:pathLst>
            </a:custGeom>
            <a:solidFill>
              <a:srgbClr val="DCCD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3491808" y="2973140"/>
            <a:ext cx="11325936" cy="4602655"/>
            <a:chOff x="0" y="0"/>
            <a:chExt cx="5500493" cy="2235301"/>
          </a:xfrm>
        </p:grpSpPr>
        <p:sp>
          <p:nvSpPr>
            <p:cNvPr id="6" name="Freeform 6"/>
            <p:cNvSpPr/>
            <p:nvPr/>
          </p:nvSpPr>
          <p:spPr>
            <a:xfrm>
              <a:off x="0" y="0"/>
              <a:ext cx="5500493" cy="2235301"/>
            </a:xfrm>
            <a:custGeom>
              <a:avLst/>
              <a:gdLst/>
              <a:ahLst/>
              <a:cxnLst/>
              <a:rect l="l" t="t" r="r" b="b"/>
              <a:pathLst>
                <a:path w="5500493" h="2235301">
                  <a:moveTo>
                    <a:pt x="0" y="0"/>
                  </a:moveTo>
                  <a:lnTo>
                    <a:pt x="5500493" y="0"/>
                  </a:lnTo>
                  <a:lnTo>
                    <a:pt x="5500493" y="2235301"/>
                  </a:lnTo>
                  <a:lnTo>
                    <a:pt x="0" y="2235301"/>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8" name="TextBox 8"/>
          <p:cNvSpPr txBox="1"/>
          <p:nvPr/>
        </p:nvSpPr>
        <p:spPr>
          <a:xfrm>
            <a:off x="4926605" y="3305168"/>
            <a:ext cx="8068395" cy="3824299"/>
          </a:xfrm>
          <a:prstGeom prst="rect">
            <a:avLst/>
          </a:prstGeom>
        </p:spPr>
        <p:txBody>
          <a:bodyPr lIns="0" tIns="0" rIns="0" bIns="0" rtlCol="0" anchor="t">
            <a:spAutoFit/>
          </a:bodyPr>
          <a:lstStyle/>
          <a:p>
            <a:pPr algn="ctr">
              <a:lnSpc>
                <a:spcPts val="7611"/>
              </a:lnSpc>
              <a:spcBef>
                <a:spcPct val="0"/>
              </a:spcBef>
            </a:pPr>
            <a:r>
              <a:rPr lang="en-US" sz="5437">
                <a:solidFill>
                  <a:srgbClr val="FFFFFF"/>
                </a:solidFill>
                <a:latin typeface="Source Sans Pro Bold"/>
              </a:rPr>
              <a:t>Opdracht:  hoe ziet volgens jouw de ideale wereld eruit als je denkt aan (keuze)vrijheid?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6D61A8"/>
        </a:solidFill>
        <a:effectLst/>
      </p:bgPr>
    </p:bg>
    <p:spTree>
      <p:nvGrpSpPr>
        <p:cNvPr id="1" name=""/>
        <p:cNvGrpSpPr/>
        <p:nvPr/>
      </p:nvGrpSpPr>
      <p:grpSpPr>
        <a:xfrm>
          <a:off x="0" y="0"/>
          <a:ext cx="0" cy="0"/>
          <a:chOff x="0" y="0"/>
          <a:chExt cx="0" cy="0"/>
        </a:xfrm>
      </p:grpSpPr>
      <p:grpSp>
        <p:nvGrpSpPr>
          <p:cNvPr id="2" name="Group 2"/>
          <p:cNvGrpSpPr/>
          <p:nvPr/>
        </p:nvGrpSpPr>
        <p:grpSpPr>
          <a:xfrm>
            <a:off x="3322752" y="2895273"/>
            <a:ext cx="11276100" cy="4496453"/>
            <a:chOff x="0" y="0"/>
            <a:chExt cx="5476290" cy="2183723"/>
          </a:xfrm>
        </p:grpSpPr>
        <p:sp>
          <p:nvSpPr>
            <p:cNvPr id="3" name="Freeform 3"/>
            <p:cNvSpPr/>
            <p:nvPr/>
          </p:nvSpPr>
          <p:spPr>
            <a:xfrm>
              <a:off x="0" y="0"/>
              <a:ext cx="5476290" cy="2183723"/>
            </a:xfrm>
            <a:custGeom>
              <a:avLst/>
              <a:gdLst/>
              <a:ahLst/>
              <a:cxnLst/>
              <a:rect l="l" t="t" r="r" b="b"/>
              <a:pathLst>
                <a:path w="5476290" h="2183723">
                  <a:moveTo>
                    <a:pt x="0" y="0"/>
                  </a:moveTo>
                  <a:lnTo>
                    <a:pt x="5476290" y="0"/>
                  </a:lnTo>
                  <a:lnTo>
                    <a:pt x="5476290" y="2183723"/>
                  </a:lnTo>
                  <a:lnTo>
                    <a:pt x="0" y="2183723"/>
                  </a:lnTo>
                  <a:close/>
                </a:path>
              </a:pathLst>
            </a:custGeom>
            <a:solidFill>
              <a:srgbClr val="DCCD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3491808" y="2973140"/>
            <a:ext cx="11325936" cy="4602655"/>
            <a:chOff x="0" y="0"/>
            <a:chExt cx="5500493" cy="2235301"/>
          </a:xfrm>
        </p:grpSpPr>
        <p:sp>
          <p:nvSpPr>
            <p:cNvPr id="6" name="Freeform 6"/>
            <p:cNvSpPr/>
            <p:nvPr/>
          </p:nvSpPr>
          <p:spPr>
            <a:xfrm>
              <a:off x="0" y="0"/>
              <a:ext cx="5500493" cy="2235301"/>
            </a:xfrm>
            <a:custGeom>
              <a:avLst/>
              <a:gdLst/>
              <a:ahLst/>
              <a:cxnLst/>
              <a:rect l="l" t="t" r="r" b="b"/>
              <a:pathLst>
                <a:path w="5500493" h="2235301">
                  <a:moveTo>
                    <a:pt x="0" y="0"/>
                  </a:moveTo>
                  <a:lnTo>
                    <a:pt x="5500493" y="0"/>
                  </a:lnTo>
                  <a:lnTo>
                    <a:pt x="5500493" y="2235301"/>
                  </a:lnTo>
                  <a:lnTo>
                    <a:pt x="0" y="2235301"/>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8" name="TextBox 8"/>
          <p:cNvSpPr txBox="1"/>
          <p:nvPr/>
        </p:nvSpPr>
        <p:spPr>
          <a:xfrm>
            <a:off x="4926605" y="3305168"/>
            <a:ext cx="8068395" cy="4786324"/>
          </a:xfrm>
          <a:prstGeom prst="rect">
            <a:avLst/>
          </a:prstGeom>
        </p:spPr>
        <p:txBody>
          <a:bodyPr lIns="0" tIns="0" rIns="0" bIns="0" rtlCol="0" anchor="t">
            <a:spAutoFit/>
          </a:bodyPr>
          <a:lstStyle/>
          <a:p>
            <a:pPr algn="ctr">
              <a:lnSpc>
                <a:spcPts val="7611"/>
              </a:lnSpc>
            </a:pPr>
            <a:r>
              <a:rPr lang="en-US" sz="5437">
                <a:solidFill>
                  <a:srgbClr val="FFFFFF"/>
                </a:solidFill>
                <a:latin typeface="Source Sans Pro Bold"/>
              </a:rPr>
              <a:t>Opdracht: hoe ziet keuzevrijheid er voor jou uit? Wat betekent het voor jou? </a:t>
            </a:r>
          </a:p>
          <a:p>
            <a:pPr algn="ctr">
              <a:lnSpc>
                <a:spcPts val="7611"/>
              </a:lnSpc>
              <a:spcBef>
                <a:spcPct val="0"/>
              </a:spcBef>
            </a:pPr>
            <a:endParaRPr lang="en-US" sz="5437">
              <a:solidFill>
                <a:srgbClr val="FFFFFF"/>
              </a:solidFill>
              <a:latin typeface="Source Sans Pro Bo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728724" y="4813731"/>
            <a:ext cx="11177817" cy="1326454"/>
          </a:xfrm>
          <a:prstGeom prst="rect">
            <a:avLst/>
          </a:prstGeom>
        </p:spPr>
        <p:txBody>
          <a:bodyPr lIns="0" tIns="0" rIns="0" bIns="0" rtlCol="0" anchor="t">
            <a:spAutoFit/>
          </a:bodyPr>
          <a:lstStyle/>
          <a:p>
            <a:pPr>
              <a:lnSpc>
                <a:spcPts val="10448"/>
              </a:lnSpc>
            </a:pPr>
            <a:r>
              <a:rPr lang="en-US" sz="8707">
                <a:solidFill>
                  <a:srgbClr val="DCCDFF"/>
                </a:solidFill>
                <a:latin typeface="Source Sans Pro Bold"/>
              </a:rPr>
              <a:t>Deel het met je klas!</a:t>
            </a:r>
          </a:p>
        </p:txBody>
      </p:sp>
      <p:grpSp>
        <p:nvGrpSpPr>
          <p:cNvPr id="3" name="Group 3"/>
          <p:cNvGrpSpPr/>
          <p:nvPr/>
        </p:nvGrpSpPr>
        <p:grpSpPr>
          <a:xfrm>
            <a:off x="-155613" y="-200295"/>
            <a:ext cx="18656244" cy="10687590"/>
            <a:chOff x="0" y="0"/>
            <a:chExt cx="4913579" cy="2814838"/>
          </a:xfrm>
        </p:grpSpPr>
        <p:sp>
          <p:nvSpPr>
            <p:cNvPr id="4" name="Freeform 4"/>
            <p:cNvSpPr/>
            <p:nvPr/>
          </p:nvSpPr>
          <p:spPr>
            <a:xfrm>
              <a:off x="0" y="0"/>
              <a:ext cx="4913579" cy="2814838"/>
            </a:xfrm>
            <a:custGeom>
              <a:avLst/>
              <a:gdLst/>
              <a:ahLst/>
              <a:cxnLst/>
              <a:rect l="l" t="t" r="r" b="b"/>
              <a:pathLst>
                <a:path w="4913579" h="2814838">
                  <a:moveTo>
                    <a:pt x="0" y="0"/>
                  </a:moveTo>
                  <a:lnTo>
                    <a:pt x="4913579" y="0"/>
                  </a:lnTo>
                  <a:lnTo>
                    <a:pt x="4913579"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6" name="TextBox 6"/>
          <p:cNvSpPr txBox="1"/>
          <p:nvPr/>
        </p:nvSpPr>
        <p:spPr>
          <a:xfrm>
            <a:off x="3676502" y="4757819"/>
            <a:ext cx="11177817" cy="1326454"/>
          </a:xfrm>
          <a:prstGeom prst="rect">
            <a:avLst/>
          </a:prstGeom>
        </p:spPr>
        <p:txBody>
          <a:bodyPr lIns="0" tIns="0" rIns="0" bIns="0" rtlCol="0" anchor="t">
            <a:spAutoFit/>
          </a:bodyPr>
          <a:lstStyle/>
          <a:p>
            <a:pPr>
              <a:lnSpc>
                <a:spcPts val="10448"/>
              </a:lnSpc>
            </a:pPr>
            <a:r>
              <a:rPr lang="en-US" sz="8707">
                <a:solidFill>
                  <a:srgbClr val="CEFFE8"/>
                </a:solidFill>
                <a:latin typeface="Source Sans Pro Bold"/>
              </a:rPr>
              <a:t>Deel het met je klas!</a:t>
            </a:r>
          </a:p>
        </p:txBody>
      </p:sp>
      <p:sp>
        <p:nvSpPr>
          <p:cNvPr id="7" name="TextBox 7"/>
          <p:cNvSpPr txBox="1"/>
          <p:nvPr/>
        </p:nvSpPr>
        <p:spPr>
          <a:xfrm>
            <a:off x="3567260" y="4757819"/>
            <a:ext cx="11177817" cy="1326454"/>
          </a:xfrm>
          <a:prstGeom prst="rect">
            <a:avLst/>
          </a:prstGeom>
        </p:spPr>
        <p:txBody>
          <a:bodyPr lIns="0" tIns="0" rIns="0" bIns="0" rtlCol="0" anchor="t">
            <a:spAutoFit/>
          </a:bodyPr>
          <a:lstStyle/>
          <a:p>
            <a:pPr>
              <a:lnSpc>
                <a:spcPts val="10448"/>
              </a:lnSpc>
            </a:pPr>
            <a:r>
              <a:rPr lang="en-US" sz="8707">
                <a:solidFill>
                  <a:srgbClr val="000000"/>
                </a:solidFill>
                <a:latin typeface="Source Sans Pro Bold"/>
              </a:rPr>
              <a:t>Deel het met je klas!</a:t>
            </a:r>
          </a:p>
        </p:txBody>
      </p:sp>
      <p:sp>
        <p:nvSpPr>
          <p:cNvPr id="8" name="Freeform 8"/>
          <p:cNvSpPr/>
          <p:nvPr/>
        </p:nvSpPr>
        <p:spPr>
          <a:xfrm>
            <a:off x="11732972" y="1028700"/>
            <a:ext cx="5785308" cy="4114800"/>
          </a:xfrm>
          <a:custGeom>
            <a:avLst/>
            <a:gdLst/>
            <a:ahLst/>
            <a:cxnLst/>
            <a:rect l="l" t="t" r="r" b="b"/>
            <a:pathLst>
              <a:path w="5785308" h="4114800">
                <a:moveTo>
                  <a:pt x="0" y="0"/>
                </a:moveTo>
                <a:lnTo>
                  <a:pt x="5785307" y="0"/>
                </a:lnTo>
                <a:lnTo>
                  <a:pt x="578530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9" name="Freeform 9"/>
          <p:cNvSpPr/>
          <p:nvPr/>
        </p:nvSpPr>
        <p:spPr>
          <a:xfrm>
            <a:off x="11852424" y="1028700"/>
            <a:ext cx="5785308" cy="4114800"/>
          </a:xfrm>
          <a:custGeom>
            <a:avLst/>
            <a:gdLst/>
            <a:ahLst/>
            <a:cxnLst/>
            <a:rect l="l" t="t" r="r" b="b"/>
            <a:pathLst>
              <a:path w="5785308" h="4114800">
                <a:moveTo>
                  <a:pt x="0" y="0"/>
                </a:moveTo>
                <a:lnTo>
                  <a:pt x="5785307" y="0"/>
                </a:lnTo>
                <a:lnTo>
                  <a:pt x="578530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0" name="Freeform 10">
            <a:extLst>
              <a:ext uri="{FF2B5EF4-FFF2-40B4-BE49-F238E27FC236}">
                <a16:creationId xmlns:a16="http://schemas.microsoft.com/office/drawing/2014/main" id="{17FEA251-835C-1B5C-903C-0B2785F44408}"/>
              </a:ext>
            </a:extLst>
          </p:cNvPr>
          <p:cNvSpPr/>
          <p:nvPr/>
        </p:nvSpPr>
        <p:spPr>
          <a:xfrm>
            <a:off x="76201" y="114299"/>
            <a:ext cx="18135604" cy="10058401"/>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CCDFF"/>
        </a:solidFill>
        <a:effectLst/>
      </p:bgPr>
    </p:bg>
    <p:spTree>
      <p:nvGrpSpPr>
        <p:cNvPr id="1" name=""/>
        <p:cNvGrpSpPr/>
        <p:nvPr/>
      </p:nvGrpSpPr>
      <p:grpSpPr>
        <a:xfrm>
          <a:off x="0" y="0"/>
          <a:ext cx="0" cy="0"/>
          <a:chOff x="0" y="0"/>
          <a:chExt cx="0" cy="0"/>
        </a:xfrm>
      </p:grpSpPr>
      <p:grpSp>
        <p:nvGrpSpPr>
          <p:cNvPr id="2" name="Group 2"/>
          <p:cNvGrpSpPr/>
          <p:nvPr/>
        </p:nvGrpSpPr>
        <p:grpSpPr>
          <a:xfrm>
            <a:off x="668307" y="670233"/>
            <a:ext cx="16951386" cy="8946533"/>
            <a:chOff x="0" y="0"/>
            <a:chExt cx="8232519" cy="4344925"/>
          </a:xfrm>
        </p:grpSpPr>
        <p:sp>
          <p:nvSpPr>
            <p:cNvPr id="3" name="Freeform 3"/>
            <p:cNvSpPr/>
            <p:nvPr/>
          </p:nvSpPr>
          <p:spPr>
            <a:xfrm>
              <a:off x="0" y="0"/>
              <a:ext cx="8232519" cy="4344925"/>
            </a:xfrm>
            <a:custGeom>
              <a:avLst/>
              <a:gdLst/>
              <a:ahLst/>
              <a:cxnLst/>
              <a:rect l="l" t="t" r="r" b="b"/>
              <a:pathLst>
                <a:path w="8232519" h="4344925">
                  <a:moveTo>
                    <a:pt x="0" y="0"/>
                  </a:moveTo>
                  <a:lnTo>
                    <a:pt x="8232519" y="0"/>
                  </a:lnTo>
                  <a:lnTo>
                    <a:pt x="8232519" y="4344925"/>
                  </a:lnTo>
                  <a:lnTo>
                    <a:pt x="0" y="4344925"/>
                  </a:lnTo>
                  <a:close/>
                </a:path>
              </a:pathLst>
            </a:custGeom>
            <a:solidFill>
              <a:srgbClr val="FFFF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550883" y="748976"/>
            <a:ext cx="16940877" cy="8997004"/>
            <a:chOff x="0" y="0"/>
            <a:chExt cx="8227415" cy="4369437"/>
          </a:xfrm>
        </p:grpSpPr>
        <p:sp>
          <p:nvSpPr>
            <p:cNvPr id="6" name="Freeform 6"/>
            <p:cNvSpPr/>
            <p:nvPr/>
          </p:nvSpPr>
          <p:spPr>
            <a:xfrm>
              <a:off x="0" y="0"/>
              <a:ext cx="8227416" cy="4369437"/>
            </a:xfrm>
            <a:custGeom>
              <a:avLst/>
              <a:gdLst/>
              <a:ahLst/>
              <a:cxnLst/>
              <a:rect l="l" t="t" r="r" b="b"/>
              <a:pathLst>
                <a:path w="8227416" h="4369437">
                  <a:moveTo>
                    <a:pt x="0" y="0"/>
                  </a:moveTo>
                  <a:lnTo>
                    <a:pt x="8227416" y="0"/>
                  </a:lnTo>
                  <a:lnTo>
                    <a:pt x="8227416" y="4369437"/>
                  </a:lnTo>
                  <a:lnTo>
                    <a:pt x="0" y="4369437"/>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8" name="Freeform 8"/>
          <p:cNvSpPr/>
          <p:nvPr/>
        </p:nvSpPr>
        <p:spPr>
          <a:xfrm>
            <a:off x="11215435" y="5607090"/>
            <a:ext cx="5360395" cy="3497657"/>
          </a:xfrm>
          <a:custGeom>
            <a:avLst/>
            <a:gdLst/>
            <a:ahLst/>
            <a:cxnLst/>
            <a:rect l="l" t="t" r="r" b="b"/>
            <a:pathLst>
              <a:path w="5360395" h="3497657">
                <a:moveTo>
                  <a:pt x="0" y="0"/>
                </a:moveTo>
                <a:lnTo>
                  <a:pt x="5360394" y="0"/>
                </a:lnTo>
                <a:lnTo>
                  <a:pt x="5360394" y="3497658"/>
                </a:lnTo>
                <a:lnTo>
                  <a:pt x="0" y="34976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9" name="TextBox 9"/>
          <p:cNvSpPr txBox="1"/>
          <p:nvPr/>
        </p:nvSpPr>
        <p:spPr>
          <a:xfrm>
            <a:off x="1165860" y="1346595"/>
            <a:ext cx="4049527" cy="1035762"/>
          </a:xfrm>
          <a:prstGeom prst="rect">
            <a:avLst/>
          </a:prstGeom>
        </p:spPr>
        <p:txBody>
          <a:bodyPr lIns="0" tIns="0" rIns="0" bIns="0" rtlCol="0" anchor="t">
            <a:spAutoFit/>
          </a:bodyPr>
          <a:lstStyle/>
          <a:p>
            <a:pPr>
              <a:lnSpc>
                <a:spcPts val="8158"/>
              </a:lnSpc>
            </a:pPr>
            <a:r>
              <a:rPr lang="en-US" sz="6799">
                <a:solidFill>
                  <a:srgbClr val="DCCDFF"/>
                </a:solidFill>
                <a:latin typeface="Source Sans Pro Bold"/>
              </a:rPr>
              <a:t>Terugblik </a:t>
            </a:r>
          </a:p>
        </p:txBody>
      </p:sp>
      <p:sp>
        <p:nvSpPr>
          <p:cNvPr id="10" name="TextBox 10"/>
          <p:cNvSpPr txBox="1"/>
          <p:nvPr/>
        </p:nvSpPr>
        <p:spPr>
          <a:xfrm>
            <a:off x="1097280" y="1285635"/>
            <a:ext cx="3828547" cy="1035762"/>
          </a:xfrm>
          <a:prstGeom prst="rect">
            <a:avLst/>
          </a:prstGeom>
        </p:spPr>
        <p:txBody>
          <a:bodyPr lIns="0" tIns="0" rIns="0" bIns="0" rtlCol="0" anchor="t">
            <a:spAutoFit/>
          </a:bodyPr>
          <a:lstStyle/>
          <a:p>
            <a:pPr>
              <a:lnSpc>
                <a:spcPts val="8158"/>
              </a:lnSpc>
            </a:pPr>
            <a:r>
              <a:rPr lang="en-US" sz="6799">
                <a:solidFill>
                  <a:srgbClr val="CEFFE8"/>
                </a:solidFill>
                <a:latin typeface="Source Sans Pro Bold"/>
              </a:rPr>
              <a:t>Terugblik </a:t>
            </a:r>
          </a:p>
        </p:txBody>
      </p:sp>
      <p:sp>
        <p:nvSpPr>
          <p:cNvPr id="11" name="TextBox 11"/>
          <p:cNvSpPr txBox="1"/>
          <p:nvPr/>
        </p:nvSpPr>
        <p:spPr>
          <a:xfrm>
            <a:off x="1028700" y="1285635"/>
            <a:ext cx="3897127" cy="1035762"/>
          </a:xfrm>
          <a:prstGeom prst="rect">
            <a:avLst/>
          </a:prstGeom>
        </p:spPr>
        <p:txBody>
          <a:bodyPr lIns="0" tIns="0" rIns="0" bIns="0" rtlCol="0" anchor="t">
            <a:spAutoFit/>
          </a:bodyPr>
          <a:lstStyle/>
          <a:p>
            <a:pPr>
              <a:lnSpc>
                <a:spcPts val="8158"/>
              </a:lnSpc>
            </a:pPr>
            <a:r>
              <a:rPr lang="en-US" sz="6799">
                <a:solidFill>
                  <a:srgbClr val="000000"/>
                </a:solidFill>
                <a:latin typeface="Source Sans Pro Bold"/>
              </a:rPr>
              <a:t>Terugblik </a:t>
            </a:r>
          </a:p>
        </p:txBody>
      </p:sp>
      <p:sp>
        <p:nvSpPr>
          <p:cNvPr id="12" name="TextBox 12"/>
          <p:cNvSpPr txBox="1"/>
          <p:nvPr/>
        </p:nvSpPr>
        <p:spPr>
          <a:xfrm>
            <a:off x="1165860" y="2569377"/>
            <a:ext cx="10661997" cy="976630"/>
          </a:xfrm>
          <a:prstGeom prst="rect">
            <a:avLst/>
          </a:prstGeom>
        </p:spPr>
        <p:txBody>
          <a:bodyPr lIns="0" tIns="0" rIns="0" bIns="0" rtlCol="0" anchor="t">
            <a:spAutoFit/>
          </a:bodyPr>
          <a:lstStyle/>
          <a:p>
            <a:pPr>
              <a:lnSpc>
                <a:spcPts val="3919"/>
              </a:lnSpc>
            </a:pPr>
            <a:r>
              <a:rPr lang="en-US" sz="2799">
                <a:solidFill>
                  <a:srgbClr val="000000"/>
                </a:solidFill>
                <a:latin typeface="Source Sans Pro"/>
              </a:rPr>
              <a:t>Wat neem je mee vanuit de afgelopen lessen?</a:t>
            </a:r>
          </a:p>
          <a:p>
            <a:pPr>
              <a:lnSpc>
                <a:spcPts val="3919"/>
              </a:lnSpc>
              <a:spcBef>
                <a:spcPct val="0"/>
              </a:spcBef>
            </a:pPr>
            <a:endParaRPr lang="en-US" sz="2799">
              <a:solidFill>
                <a:srgbClr val="000000"/>
              </a:solidFill>
              <a:latin typeface="Source Sans Pro"/>
            </a:endParaRPr>
          </a:p>
        </p:txBody>
      </p:sp>
      <p:sp>
        <p:nvSpPr>
          <p:cNvPr id="13" name="Freeform 13"/>
          <p:cNvSpPr/>
          <p:nvPr/>
        </p:nvSpPr>
        <p:spPr>
          <a:xfrm>
            <a:off x="11458454" y="5607090"/>
            <a:ext cx="5360395" cy="3497657"/>
          </a:xfrm>
          <a:custGeom>
            <a:avLst/>
            <a:gdLst/>
            <a:ahLst/>
            <a:cxnLst/>
            <a:rect l="l" t="t" r="r" b="b"/>
            <a:pathLst>
              <a:path w="5360395" h="3497657">
                <a:moveTo>
                  <a:pt x="0" y="0"/>
                </a:moveTo>
                <a:lnTo>
                  <a:pt x="5360394" y="0"/>
                </a:lnTo>
                <a:lnTo>
                  <a:pt x="5360394" y="3497658"/>
                </a:lnTo>
                <a:lnTo>
                  <a:pt x="0" y="34976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4" name="Freeform 14"/>
          <p:cNvSpPr/>
          <p:nvPr/>
        </p:nvSpPr>
        <p:spPr>
          <a:xfrm>
            <a:off x="11623669" y="5607090"/>
            <a:ext cx="5360395" cy="3497657"/>
          </a:xfrm>
          <a:custGeom>
            <a:avLst/>
            <a:gdLst/>
            <a:ahLst/>
            <a:cxnLst/>
            <a:rect l="l" t="t" r="r" b="b"/>
            <a:pathLst>
              <a:path w="5360395" h="3497657">
                <a:moveTo>
                  <a:pt x="0" y="0"/>
                </a:moveTo>
                <a:lnTo>
                  <a:pt x="5360395" y="0"/>
                </a:lnTo>
                <a:lnTo>
                  <a:pt x="5360395" y="3497658"/>
                </a:lnTo>
                <a:lnTo>
                  <a:pt x="0" y="34976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CCDFF"/>
        </a:solidFill>
        <a:effectLst/>
      </p:bgPr>
    </p:bg>
    <p:spTree>
      <p:nvGrpSpPr>
        <p:cNvPr id="1" name=""/>
        <p:cNvGrpSpPr/>
        <p:nvPr/>
      </p:nvGrpSpPr>
      <p:grpSpPr>
        <a:xfrm>
          <a:off x="0" y="0"/>
          <a:ext cx="0" cy="0"/>
          <a:chOff x="0" y="0"/>
          <a:chExt cx="0" cy="0"/>
        </a:xfrm>
      </p:grpSpPr>
      <p:grpSp>
        <p:nvGrpSpPr>
          <p:cNvPr id="2" name="Group 2"/>
          <p:cNvGrpSpPr/>
          <p:nvPr/>
        </p:nvGrpSpPr>
        <p:grpSpPr>
          <a:xfrm>
            <a:off x="668307" y="670233"/>
            <a:ext cx="16951386" cy="8946533"/>
            <a:chOff x="0" y="0"/>
            <a:chExt cx="8232519" cy="4344925"/>
          </a:xfrm>
        </p:grpSpPr>
        <p:sp>
          <p:nvSpPr>
            <p:cNvPr id="3" name="Freeform 3"/>
            <p:cNvSpPr/>
            <p:nvPr/>
          </p:nvSpPr>
          <p:spPr>
            <a:xfrm>
              <a:off x="0" y="0"/>
              <a:ext cx="8232519" cy="4344925"/>
            </a:xfrm>
            <a:custGeom>
              <a:avLst/>
              <a:gdLst/>
              <a:ahLst/>
              <a:cxnLst/>
              <a:rect l="l" t="t" r="r" b="b"/>
              <a:pathLst>
                <a:path w="8232519" h="4344925">
                  <a:moveTo>
                    <a:pt x="0" y="0"/>
                  </a:moveTo>
                  <a:lnTo>
                    <a:pt x="8232519" y="0"/>
                  </a:lnTo>
                  <a:lnTo>
                    <a:pt x="8232519" y="4344925"/>
                  </a:lnTo>
                  <a:lnTo>
                    <a:pt x="0" y="4344925"/>
                  </a:lnTo>
                  <a:close/>
                </a:path>
              </a:pathLst>
            </a:custGeom>
            <a:solidFill>
              <a:srgbClr val="FFFF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5" name="TextBox 5"/>
          <p:cNvSpPr txBox="1"/>
          <p:nvPr/>
        </p:nvSpPr>
        <p:spPr>
          <a:xfrm>
            <a:off x="1121830" y="1105666"/>
            <a:ext cx="16713967" cy="1035762"/>
          </a:xfrm>
          <a:prstGeom prst="rect">
            <a:avLst/>
          </a:prstGeom>
        </p:spPr>
        <p:txBody>
          <a:bodyPr lIns="0" tIns="0" rIns="0" bIns="0" rtlCol="0" anchor="t">
            <a:spAutoFit/>
          </a:bodyPr>
          <a:lstStyle/>
          <a:p>
            <a:pPr>
              <a:lnSpc>
                <a:spcPts val="8158"/>
              </a:lnSpc>
            </a:pPr>
            <a:r>
              <a:rPr lang="en-US" sz="6799">
                <a:solidFill>
                  <a:srgbClr val="DCCDFF"/>
                </a:solidFill>
                <a:latin typeface="Source Sans Pro Bold"/>
              </a:rPr>
              <a:t>Afsluiting</a:t>
            </a:r>
          </a:p>
        </p:txBody>
      </p:sp>
      <p:grpSp>
        <p:nvGrpSpPr>
          <p:cNvPr id="6" name="Group 6"/>
          <p:cNvGrpSpPr/>
          <p:nvPr/>
        </p:nvGrpSpPr>
        <p:grpSpPr>
          <a:xfrm>
            <a:off x="550883" y="748976"/>
            <a:ext cx="16940877" cy="8997004"/>
            <a:chOff x="0" y="0"/>
            <a:chExt cx="8227415" cy="4369437"/>
          </a:xfrm>
        </p:grpSpPr>
        <p:sp>
          <p:nvSpPr>
            <p:cNvPr id="7" name="Freeform 7"/>
            <p:cNvSpPr/>
            <p:nvPr/>
          </p:nvSpPr>
          <p:spPr>
            <a:xfrm>
              <a:off x="0" y="0"/>
              <a:ext cx="8227416" cy="4369437"/>
            </a:xfrm>
            <a:custGeom>
              <a:avLst/>
              <a:gdLst/>
              <a:ahLst/>
              <a:cxnLst/>
              <a:rect l="l" t="t" r="r" b="b"/>
              <a:pathLst>
                <a:path w="8227416" h="4369437">
                  <a:moveTo>
                    <a:pt x="0" y="0"/>
                  </a:moveTo>
                  <a:lnTo>
                    <a:pt x="8227416" y="0"/>
                  </a:lnTo>
                  <a:lnTo>
                    <a:pt x="8227416" y="4369437"/>
                  </a:lnTo>
                  <a:lnTo>
                    <a:pt x="0" y="4369437"/>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9" name="Freeform 9"/>
          <p:cNvSpPr/>
          <p:nvPr/>
        </p:nvSpPr>
        <p:spPr>
          <a:xfrm>
            <a:off x="10828814" y="3896123"/>
            <a:ext cx="5885827" cy="5362177"/>
          </a:xfrm>
          <a:custGeom>
            <a:avLst/>
            <a:gdLst/>
            <a:ahLst/>
            <a:cxnLst/>
            <a:rect l="l" t="t" r="r" b="b"/>
            <a:pathLst>
              <a:path w="5885827" h="5362177">
                <a:moveTo>
                  <a:pt x="0" y="0"/>
                </a:moveTo>
                <a:lnTo>
                  <a:pt x="5885826" y="0"/>
                </a:lnTo>
                <a:lnTo>
                  <a:pt x="5885826" y="5362177"/>
                </a:lnTo>
                <a:lnTo>
                  <a:pt x="0" y="5362177"/>
                </a:lnTo>
                <a:lnTo>
                  <a:pt x="0" y="0"/>
                </a:lnTo>
                <a:close/>
              </a:path>
            </a:pathLst>
          </a:custGeom>
          <a:blipFill>
            <a:blip r:embed="rId2"/>
            <a:stretch>
              <a:fillRect/>
            </a:stretch>
          </a:blipFill>
        </p:spPr>
        <p:txBody>
          <a:bodyPr/>
          <a:lstStyle/>
          <a:p>
            <a:endParaRPr lang="nl-NL"/>
          </a:p>
        </p:txBody>
      </p:sp>
      <p:sp>
        <p:nvSpPr>
          <p:cNvPr id="10" name="TextBox 10"/>
          <p:cNvSpPr txBox="1"/>
          <p:nvPr/>
        </p:nvSpPr>
        <p:spPr>
          <a:xfrm>
            <a:off x="1082582" y="1066417"/>
            <a:ext cx="16713967" cy="1035762"/>
          </a:xfrm>
          <a:prstGeom prst="rect">
            <a:avLst/>
          </a:prstGeom>
        </p:spPr>
        <p:txBody>
          <a:bodyPr lIns="0" tIns="0" rIns="0" bIns="0" rtlCol="0" anchor="t">
            <a:spAutoFit/>
          </a:bodyPr>
          <a:lstStyle/>
          <a:p>
            <a:pPr>
              <a:lnSpc>
                <a:spcPts val="8158"/>
              </a:lnSpc>
            </a:pPr>
            <a:r>
              <a:rPr lang="en-US" sz="6799">
                <a:solidFill>
                  <a:srgbClr val="CEFFE8"/>
                </a:solidFill>
                <a:latin typeface="Source Sans Pro Bold"/>
              </a:rPr>
              <a:t>Afsluiting</a:t>
            </a:r>
          </a:p>
        </p:txBody>
      </p:sp>
      <p:sp>
        <p:nvSpPr>
          <p:cNvPr id="11" name="TextBox 11"/>
          <p:cNvSpPr txBox="1"/>
          <p:nvPr/>
        </p:nvSpPr>
        <p:spPr>
          <a:xfrm>
            <a:off x="1028700" y="1028700"/>
            <a:ext cx="16713967" cy="1035762"/>
          </a:xfrm>
          <a:prstGeom prst="rect">
            <a:avLst/>
          </a:prstGeom>
        </p:spPr>
        <p:txBody>
          <a:bodyPr lIns="0" tIns="0" rIns="0" bIns="0" rtlCol="0" anchor="t">
            <a:spAutoFit/>
          </a:bodyPr>
          <a:lstStyle/>
          <a:p>
            <a:pPr>
              <a:lnSpc>
                <a:spcPts val="8158"/>
              </a:lnSpc>
            </a:pPr>
            <a:r>
              <a:rPr lang="en-US" sz="6799">
                <a:solidFill>
                  <a:srgbClr val="000000"/>
                </a:solidFill>
                <a:latin typeface="Source Sans Pro Bold"/>
              </a:rPr>
              <a:t>Afsluiting</a:t>
            </a:r>
          </a:p>
        </p:txBody>
      </p:sp>
      <p:sp>
        <p:nvSpPr>
          <p:cNvPr id="12" name="TextBox 12"/>
          <p:cNvSpPr txBox="1"/>
          <p:nvPr/>
        </p:nvSpPr>
        <p:spPr>
          <a:xfrm>
            <a:off x="1028700" y="2387230"/>
            <a:ext cx="7992622" cy="5240734"/>
          </a:xfrm>
          <a:prstGeom prst="rect">
            <a:avLst/>
          </a:prstGeom>
        </p:spPr>
        <p:txBody>
          <a:bodyPr lIns="0" tIns="0" rIns="0" bIns="0" rtlCol="0" anchor="t">
            <a:spAutoFit/>
          </a:bodyPr>
          <a:lstStyle/>
          <a:p>
            <a:pPr>
              <a:lnSpc>
                <a:spcPts val="3499"/>
              </a:lnSpc>
              <a:spcBef>
                <a:spcPct val="0"/>
              </a:spcBef>
            </a:pPr>
            <a:r>
              <a:rPr lang="en-US" sz="2499">
                <a:solidFill>
                  <a:srgbClr val="000000"/>
                </a:solidFill>
                <a:latin typeface="Source Sans Pro"/>
              </a:rPr>
              <a:t>Het kan zijn dat je nog veel na moet denken over wat er besproken is of er een keertje verder over wil praten. Misschien heb jij of iemand die jij kent vaak niet de vrijheid om zelf keuzes te maken. Je bent altijd welkom om met mij of een andere leerkracht daarover verder te kletsen. </a:t>
            </a:r>
          </a:p>
          <a:p>
            <a:pPr>
              <a:lnSpc>
                <a:spcPts val="3499"/>
              </a:lnSpc>
              <a:spcBef>
                <a:spcPct val="0"/>
              </a:spcBef>
            </a:pPr>
            <a:endParaRPr lang="en-US" sz="2499">
              <a:solidFill>
                <a:srgbClr val="000000"/>
              </a:solidFill>
              <a:latin typeface="Source Sans Pro"/>
            </a:endParaRPr>
          </a:p>
          <a:p>
            <a:pPr>
              <a:lnSpc>
                <a:spcPts val="3499"/>
              </a:lnSpc>
              <a:spcBef>
                <a:spcPct val="0"/>
              </a:spcBef>
            </a:pPr>
            <a:r>
              <a:rPr lang="en-US" sz="2499">
                <a:solidFill>
                  <a:srgbClr val="000000"/>
                </a:solidFill>
                <a:latin typeface="Source Sans Pro"/>
              </a:rPr>
              <a:t>Je kan ook online en anoniem praten via de Chat met Fier. Daar kunnen ze naar jouw verhaal en zorgen luisteren en als je dat wilt jou advies en hulp geven. </a:t>
            </a:r>
          </a:p>
          <a:p>
            <a:pPr>
              <a:lnSpc>
                <a:spcPts val="3499"/>
              </a:lnSpc>
              <a:spcBef>
                <a:spcPct val="0"/>
              </a:spcBef>
            </a:pPr>
            <a:endParaRPr lang="en-US" sz="2499">
              <a:solidFill>
                <a:srgbClr val="000000"/>
              </a:solidFill>
              <a:latin typeface="Source Sans Pro"/>
            </a:endParaRPr>
          </a:p>
          <a:p>
            <a:pPr>
              <a:lnSpc>
                <a:spcPts val="3499"/>
              </a:lnSpc>
              <a:spcBef>
                <a:spcPct val="0"/>
              </a:spcBef>
            </a:pPr>
            <a:r>
              <a:rPr lang="en-US" sz="2499">
                <a:solidFill>
                  <a:srgbClr val="000000"/>
                </a:solidFill>
                <a:latin typeface="Source Sans Pro Bold"/>
              </a:rPr>
              <a:t>Online en anoniem praten via de Chat met Fier: </a:t>
            </a:r>
            <a:r>
              <a:rPr lang="en-US" sz="2499" u="sng">
                <a:solidFill>
                  <a:srgbClr val="000000"/>
                </a:solidFill>
                <a:latin typeface="Source Sans Pro Bold"/>
                <a:hlinkClick r:id="rId3" tooltip="http://chatmetfier.nl"/>
              </a:rPr>
              <a:t>Chat met Fier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08486" y="2319627"/>
            <a:ext cx="14652010" cy="5715000"/>
          </a:xfrm>
          <a:prstGeom prst="rect">
            <a:avLst/>
          </a:prstGeom>
        </p:spPr>
        <p:txBody>
          <a:bodyPr lIns="0" tIns="0" rIns="0" bIns="0" rtlCol="0" anchor="t">
            <a:spAutoFit/>
          </a:bodyPr>
          <a:lstStyle/>
          <a:p>
            <a:pPr algn="ctr">
              <a:lnSpc>
                <a:spcPts val="15000"/>
              </a:lnSpc>
            </a:pPr>
            <a:r>
              <a:rPr lang="en-US" sz="12500">
                <a:solidFill>
                  <a:srgbClr val="DCCDFF"/>
                </a:solidFill>
                <a:latin typeface="Source Sans Pro Bold"/>
              </a:rPr>
              <a:t>Keuzevrijheid: rechten &amp; verschillen</a:t>
            </a:r>
          </a:p>
        </p:txBody>
      </p:sp>
      <p:sp>
        <p:nvSpPr>
          <p:cNvPr id="3" name="TextBox 3"/>
          <p:cNvSpPr txBox="1"/>
          <p:nvPr/>
        </p:nvSpPr>
        <p:spPr>
          <a:xfrm>
            <a:off x="1830610" y="2252373"/>
            <a:ext cx="14652010" cy="5715000"/>
          </a:xfrm>
          <a:prstGeom prst="rect">
            <a:avLst/>
          </a:prstGeom>
        </p:spPr>
        <p:txBody>
          <a:bodyPr lIns="0" tIns="0" rIns="0" bIns="0" rtlCol="0" anchor="t">
            <a:spAutoFit/>
          </a:bodyPr>
          <a:lstStyle/>
          <a:p>
            <a:pPr algn="ctr">
              <a:lnSpc>
                <a:spcPts val="15000"/>
              </a:lnSpc>
            </a:pPr>
            <a:r>
              <a:rPr lang="en-US" sz="12500">
                <a:solidFill>
                  <a:srgbClr val="CEFFE8"/>
                </a:solidFill>
                <a:latin typeface="Source Sans Pro Bold"/>
              </a:rPr>
              <a:t>Keuzevrijheid: rechten &amp; verschillen</a:t>
            </a:r>
          </a:p>
        </p:txBody>
      </p:sp>
      <p:sp>
        <p:nvSpPr>
          <p:cNvPr id="4" name="TextBox 4"/>
          <p:cNvSpPr txBox="1"/>
          <p:nvPr/>
        </p:nvSpPr>
        <p:spPr>
          <a:xfrm>
            <a:off x="1727504" y="2252373"/>
            <a:ext cx="14652010" cy="5715000"/>
          </a:xfrm>
          <a:prstGeom prst="rect">
            <a:avLst/>
          </a:prstGeom>
        </p:spPr>
        <p:txBody>
          <a:bodyPr lIns="0" tIns="0" rIns="0" bIns="0" rtlCol="0" anchor="t">
            <a:spAutoFit/>
          </a:bodyPr>
          <a:lstStyle/>
          <a:p>
            <a:pPr algn="ctr">
              <a:lnSpc>
                <a:spcPts val="15000"/>
              </a:lnSpc>
            </a:pPr>
            <a:r>
              <a:rPr lang="en-US" sz="12500">
                <a:solidFill>
                  <a:srgbClr val="000000"/>
                </a:solidFill>
                <a:latin typeface="Source Sans Pro Bold"/>
              </a:rPr>
              <a:t>Keuzevrijheid: rechten &amp; verschillen</a:t>
            </a:r>
          </a:p>
        </p:txBody>
      </p:sp>
      <p:grpSp>
        <p:nvGrpSpPr>
          <p:cNvPr id="5" name="Group 5"/>
          <p:cNvGrpSpPr/>
          <p:nvPr/>
        </p:nvGrpSpPr>
        <p:grpSpPr>
          <a:xfrm>
            <a:off x="1983010" y="1734405"/>
            <a:ext cx="14548904" cy="7187552"/>
            <a:chOff x="0" y="0"/>
            <a:chExt cx="19398539" cy="9583403"/>
          </a:xfrm>
        </p:grpSpPr>
        <p:sp>
          <p:nvSpPr>
            <p:cNvPr id="6" name="AutoShape 6"/>
            <p:cNvSpPr/>
            <p:nvPr/>
          </p:nvSpPr>
          <p:spPr>
            <a:xfrm>
              <a:off x="22715" y="9560580"/>
              <a:ext cx="19353162" cy="0"/>
            </a:xfrm>
            <a:prstGeom prst="line">
              <a:avLst/>
            </a:prstGeom>
            <a:ln w="45323" cap="flat">
              <a:solidFill>
                <a:srgbClr val="DCCDFF"/>
              </a:solidFill>
              <a:prstDash val="solid"/>
              <a:headEnd type="none" w="sm" len="sm"/>
              <a:tailEnd type="none" w="sm" len="sm"/>
            </a:ln>
          </p:spPr>
          <p:txBody>
            <a:bodyPr/>
            <a:lstStyle/>
            <a:p>
              <a:endParaRPr lang="nl-NL"/>
            </a:p>
          </p:txBody>
        </p:sp>
        <p:sp>
          <p:nvSpPr>
            <p:cNvPr id="7" name="AutoShape 7"/>
            <p:cNvSpPr/>
            <p:nvPr/>
          </p:nvSpPr>
          <p:spPr>
            <a:xfrm flipV="1">
              <a:off x="22662" y="22715"/>
              <a:ext cx="19307786" cy="0"/>
            </a:xfrm>
            <a:prstGeom prst="line">
              <a:avLst/>
            </a:prstGeom>
            <a:ln w="45323" cap="flat">
              <a:solidFill>
                <a:srgbClr val="DCCDFF"/>
              </a:solidFill>
              <a:prstDash val="solid"/>
              <a:headEnd type="none" w="sm" len="sm"/>
              <a:tailEnd type="none" w="sm" len="sm"/>
            </a:ln>
          </p:spPr>
          <p:txBody>
            <a:bodyPr/>
            <a:lstStyle/>
            <a:p>
              <a:endParaRPr lang="nl-NL"/>
            </a:p>
          </p:txBody>
        </p:sp>
        <p:sp>
          <p:nvSpPr>
            <p:cNvPr id="8" name="AutoShape 8"/>
            <p:cNvSpPr/>
            <p:nvPr/>
          </p:nvSpPr>
          <p:spPr>
            <a:xfrm flipV="1">
              <a:off x="22662" y="54"/>
              <a:ext cx="22662" cy="9560772"/>
            </a:xfrm>
            <a:prstGeom prst="line">
              <a:avLst/>
            </a:prstGeom>
            <a:ln w="45323" cap="flat">
              <a:solidFill>
                <a:srgbClr val="DCCDFF"/>
              </a:solidFill>
              <a:prstDash val="solid"/>
              <a:headEnd type="none" w="sm" len="sm"/>
              <a:tailEnd type="none" w="sm" len="sm"/>
            </a:ln>
          </p:spPr>
          <p:txBody>
            <a:bodyPr/>
            <a:lstStyle/>
            <a:p>
              <a:endParaRPr lang="nl-NL"/>
            </a:p>
          </p:txBody>
        </p:sp>
        <p:sp>
          <p:nvSpPr>
            <p:cNvPr id="9" name="AutoShape 9"/>
            <p:cNvSpPr/>
            <p:nvPr/>
          </p:nvSpPr>
          <p:spPr>
            <a:xfrm flipH="1" flipV="1">
              <a:off x="19353162" y="108"/>
              <a:ext cx="22715" cy="9583241"/>
            </a:xfrm>
            <a:prstGeom prst="line">
              <a:avLst/>
            </a:prstGeom>
            <a:ln w="45323" cap="flat">
              <a:solidFill>
                <a:srgbClr val="DCCDFF"/>
              </a:solidFill>
              <a:prstDash val="solid"/>
              <a:headEnd type="none" w="sm" len="sm"/>
              <a:tailEnd type="none" w="sm" len="sm"/>
            </a:ln>
          </p:spPr>
          <p:txBody>
            <a:bodyPr/>
            <a:lstStyle/>
            <a:p>
              <a:endParaRPr lang="nl-NL"/>
            </a:p>
          </p:txBody>
        </p:sp>
      </p:grpSp>
      <p:grpSp>
        <p:nvGrpSpPr>
          <p:cNvPr id="10" name="Group 10"/>
          <p:cNvGrpSpPr/>
          <p:nvPr/>
        </p:nvGrpSpPr>
        <p:grpSpPr>
          <a:xfrm>
            <a:off x="1830610" y="1582005"/>
            <a:ext cx="14548904" cy="7187552"/>
            <a:chOff x="0" y="0"/>
            <a:chExt cx="19398539" cy="9583403"/>
          </a:xfrm>
        </p:grpSpPr>
        <p:sp>
          <p:nvSpPr>
            <p:cNvPr id="11" name="AutoShape 11"/>
            <p:cNvSpPr/>
            <p:nvPr/>
          </p:nvSpPr>
          <p:spPr>
            <a:xfrm>
              <a:off x="22715" y="9560580"/>
              <a:ext cx="19353162" cy="0"/>
            </a:xfrm>
            <a:prstGeom prst="line">
              <a:avLst/>
            </a:prstGeom>
            <a:ln w="45323" cap="flat">
              <a:solidFill>
                <a:srgbClr val="000000"/>
              </a:solidFill>
              <a:prstDash val="solid"/>
              <a:headEnd type="none" w="sm" len="sm"/>
              <a:tailEnd type="none" w="sm" len="sm"/>
            </a:ln>
          </p:spPr>
          <p:txBody>
            <a:bodyPr/>
            <a:lstStyle/>
            <a:p>
              <a:endParaRPr lang="nl-NL"/>
            </a:p>
          </p:txBody>
        </p:sp>
        <p:sp>
          <p:nvSpPr>
            <p:cNvPr id="12" name="AutoShape 12"/>
            <p:cNvSpPr/>
            <p:nvPr/>
          </p:nvSpPr>
          <p:spPr>
            <a:xfrm flipV="1">
              <a:off x="22662" y="22715"/>
              <a:ext cx="19307786" cy="0"/>
            </a:xfrm>
            <a:prstGeom prst="line">
              <a:avLst/>
            </a:prstGeom>
            <a:ln w="45323" cap="flat">
              <a:solidFill>
                <a:srgbClr val="000000"/>
              </a:solidFill>
              <a:prstDash val="solid"/>
              <a:headEnd type="none" w="sm" len="sm"/>
              <a:tailEnd type="none" w="sm" len="sm"/>
            </a:ln>
          </p:spPr>
          <p:txBody>
            <a:bodyPr/>
            <a:lstStyle/>
            <a:p>
              <a:endParaRPr lang="nl-NL"/>
            </a:p>
          </p:txBody>
        </p:sp>
        <p:sp>
          <p:nvSpPr>
            <p:cNvPr id="13" name="AutoShape 13"/>
            <p:cNvSpPr/>
            <p:nvPr/>
          </p:nvSpPr>
          <p:spPr>
            <a:xfrm flipV="1">
              <a:off x="22662" y="54"/>
              <a:ext cx="22662" cy="9560772"/>
            </a:xfrm>
            <a:prstGeom prst="line">
              <a:avLst/>
            </a:prstGeom>
            <a:ln w="45323" cap="flat">
              <a:solidFill>
                <a:srgbClr val="000000"/>
              </a:solidFill>
              <a:prstDash val="solid"/>
              <a:headEnd type="none" w="sm" len="sm"/>
              <a:tailEnd type="none" w="sm" len="sm"/>
            </a:ln>
          </p:spPr>
          <p:txBody>
            <a:bodyPr/>
            <a:lstStyle/>
            <a:p>
              <a:endParaRPr lang="nl-NL"/>
            </a:p>
          </p:txBody>
        </p:sp>
        <p:sp>
          <p:nvSpPr>
            <p:cNvPr id="14" name="AutoShape 14"/>
            <p:cNvSpPr/>
            <p:nvPr/>
          </p:nvSpPr>
          <p:spPr>
            <a:xfrm flipH="1" flipV="1">
              <a:off x="19353162" y="108"/>
              <a:ext cx="22715" cy="9583241"/>
            </a:xfrm>
            <a:prstGeom prst="line">
              <a:avLst/>
            </a:prstGeom>
            <a:ln w="45323" cap="flat">
              <a:solidFill>
                <a:srgbClr val="000000"/>
              </a:solidFill>
              <a:prstDash val="solid"/>
              <a:headEnd type="none" w="sm" len="sm"/>
              <a:tailEnd type="none" w="sm" len="sm"/>
            </a:ln>
          </p:spPr>
          <p:txBody>
            <a:bodyPr/>
            <a:lstStyle/>
            <a:p>
              <a:endParaRPr lang="nl-NL"/>
            </a:p>
          </p:txBody>
        </p:sp>
      </p:grpSp>
      <p:grpSp>
        <p:nvGrpSpPr>
          <p:cNvPr id="15" name="Group 15"/>
          <p:cNvGrpSpPr/>
          <p:nvPr/>
        </p:nvGrpSpPr>
        <p:grpSpPr>
          <a:xfrm>
            <a:off x="-164849" y="-198934"/>
            <a:ext cx="18656244" cy="10687590"/>
            <a:chOff x="0" y="0"/>
            <a:chExt cx="4913579" cy="2814838"/>
          </a:xfrm>
        </p:grpSpPr>
        <p:sp>
          <p:nvSpPr>
            <p:cNvPr id="16" name="Freeform 16"/>
            <p:cNvSpPr/>
            <p:nvPr/>
          </p:nvSpPr>
          <p:spPr>
            <a:xfrm>
              <a:off x="0" y="0"/>
              <a:ext cx="4913579" cy="2814838"/>
            </a:xfrm>
            <a:custGeom>
              <a:avLst/>
              <a:gdLst/>
              <a:ahLst/>
              <a:cxnLst/>
              <a:rect l="l" t="t" r="r" b="b"/>
              <a:pathLst>
                <a:path w="4913579" h="2814838">
                  <a:moveTo>
                    <a:pt x="0" y="0"/>
                  </a:moveTo>
                  <a:lnTo>
                    <a:pt x="4913579" y="0"/>
                  </a:lnTo>
                  <a:lnTo>
                    <a:pt x="4913579"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
          <p:nvSpPr>
            <p:cNvPr id="17" name="TextBox 1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18" name="Freeform 10">
            <a:extLst>
              <a:ext uri="{FF2B5EF4-FFF2-40B4-BE49-F238E27FC236}">
                <a16:creationId xmlns:a16="http://schemas.microsoft.com/office/drawing/2014/main" id="{813D50A4-C2CC-82D9-0B4A-41BA9C522AED}"/>
              </a:ext>
            </a:extLst>
          </p:cNvPr>
          <p:cNvSpPr/>
          <p:nvPr/>
        </p:nvSpPr>
        <p:spPr>
          <a:xfrm>
            <a:off x="76201" y="114299"/>
            <a:ext cx="18135604" cy="10058401"/>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6D61A8"/>
        </a:solidFill>
        <a:effectLst/>
      </p:bgPr>
    </p:bg>
    <p:spTree>
      <p:nvGrpSpPr>
        <p:cNvPr id="1" name=""/>
        <p:cNvGrpSpPr/>
        <p:nvPr/>
      </p:nvGrpSpPr>
      <p:grpSpPr>
        <a:xfrm>
          <a:off x="0" y="0"/>
          <a:ext cx="0" cy="0"/>
          <a:chOff x="0" y="0"/>
          <a:chExt cx="0" cy="0"/>
        </a:xfrm>
      </p:grpSpPr>
      <p:sp>
        <p:nvSpPr>
          <p:cNvPr id="2" name="TextBox 2"/>
          <p:cNvSpPr txBox="1"/>
          <p:nvPr/>
        </p:nvSpPr>
        <p:spPr>
          <a:xfrm>
            <a:off x="771806" y="3272660"/>
            <a:ext cx="16744388" cy="2832776"/>
          </a:xfrm>
          <a:prstGeom prst="rect">
            <a:avLst/>
          </a:prstGeom>
        </p:spPr>
        <p:txBody>
          <a:bodyPr lIns="0" tIns="0" rIns="0" bIns="0" rtlCol="0" anchor="t">
            <a:spAutoFit/>
          </a:bodyPr>
          <a:lstStyle/>
          <a:p>
            <a:pPr algn="ctr">
              <a:lnSpc>
                <a:spcPts val="7515"/>
              </a:lnSpc>
              <a:spcBef>
                <a:spcPct val="0"/>
              </a:spcBef>
            </a:pPr>
            <a:r>
              <a:rPr lang="en-US" sz="5368" dirty="0">
                <a:solidFill>
                  <a:srgbClr val="FFFFFF"/>
                </a:solidFill>
                <a:latin typeface="Source Sans Pro Bold"/>
              </a:rPr>
              <a:t>Les 3: </a:t>
            </a:r>
            <a:r>
              <a:rPr lang="en-US" sz="5368" dirty="0" err="1">
                <a:solidFill>
                  <a:srgbClr val="FFFFFF"/>
                </a:solidFill>
                <a:latin typeface="Source Sans Pro Bold"/>
              </a:rPr>
              <a:t>Mijn</a:t>
            </a:r>
            <a:r>
              <a:rPr lang="en-US" sz="5368" dirty="0">
                <a:solidFill>
                  <a:srgbClr val="FFFFFF"/>
                </a:solidFill>
                <a:latin typeface="Source Sans Pro Bold"/>
              </a:rPr>
              <a:t> </a:t>
            </a:r>
            <a:r>
              <a:rPr lang="en-US" sz="5368" dirty="0" err="1">
                <a:solidFill>
                  <a:srgbClr val="FFFFFF"/>
                </a:solidFill>
                <a:latin typeface="Source Sans Pro Bold"/>
              </a:rPr>
              <a:t>rol</a:t>
            </a:r>
            <a:r>
              <a:rPr lang="en-US" sz="5368" dirty="0">
                <a:solidFill>
                  <a:srgbClr val="FFFFFF"/>
                </a:solidFill>
                <a:latin typeface="Source Sans Pro Bold"/>
              </a:rPr>
              <a:t> </a:t>
            </a:r>
            <a:r>
              <a:rPr lang="en-US" sz="5368" dirty="0" err="1">
                <a:solidFill>
                  <a:srgbClr val="FFFFFF"/>
                </a:solidFill>
                <a:latin typeface="Source Sans Pro Bold"/>
              </a:rPr>
              <a:t>als</a:t>
            </a:r>
            <a:r>
              <a:rPr lang="en-US" sz="5368" dirty="0">
                <a:solidFill>
                  <a:srgbClr val="FFFFFF"/>
                </a:solidFill>
                <a:latin typeface="Source Sans Pro Bold"/>
              </a:rPr>
              <a:t> professional. Hoe </a:t>
            </a:r>
            <a:r>
              <a:rPr lang="en-US" sz="5368" dirty="0" err="1">
                <a:solidFill>
                  <a:srgbClr val="FFFFFF"/>
                </a:solidFill>
                <a:latin typeface="Source Sans Pro Bold"/>
              </a:rPr>
              <a:t>herken</a:t>
            </a:r>
            <a:r>
              <a:rPr lang="en-US" sz="5368" dirty="0">
                <a:solidFill>
                  <a:srgbClr val="FFFFFF"/>
                </a:solidFill>
                <a:latin typeface="Source Sans Pro Bold"/>
              </a:rPr>
              <a:t> </a:t>
            </a:r>
            <a:r>
              <a:rPr lang="en-US" sz="5368" dirty="0" err="1">
                <a:solidFill>
                  <a:srgbClr val="FFFFFF"/>
                </a:solidFill>
                <a:latin typeface="Source Sans Pro Bold"/>
              </a:rPr>
              <a:t>en</a:t>
            </a:r>
            <a:r>
              <a:rPr lang="en-US" sz="5368" dirty="0">
                <a:solidFill>
                  <a:srgbClr val="FFFFFF"/>
                </a:solidFill>
                <a:latin typeface="Source Sans Pro Bold"/>
              </a:rPr>
              <a:t> help </a:t>
            </a:r>
            <a:r>
              <a:rPr lang="en-US" sz="5368" dirty="0" err="1">
                <a:solidFill>
                  <a:srgbClr val="FFFFFF"/>
                </a:solidFill>
                <a:latin typeface="Source Sans Pro Bold"/>
              </a:rPr>
              <a:t>ik</a:t>
            </a:r>
            <a:r>
              <a:rPr lang="en-US" sz="5368" dirty="0">
                <a:solidFill>
                  <a:srgbClr val="FFFFFF"/>
                </a:solidFill>
                <a:latin typeface="Source Sans Pro Bold"/>
              </a:rPr>
              <a:t> </a:t>
            </a:r>
            <a:r>
              <a:rPr lang="en-US" sz="5368" dirty="0" err="1">
                <a:solidFill>
                  <a:srgbClr val="FFFFFF"/>
                </a:solidFill>
                <a:latin typeface="Source Sans Pro Bold"/>
              </a:rPr>
              <a:t>iemand</a:t>
            </a:r>
            <a:r>
              <a:rPr lang="en-US" sz="5368" dirty="0">
                <a:solidFill>
                  <a:srgbClr val="FFFFFF"/>
                </a:solidFill>
                <a:latin typeface="Source Sans Pro Bold"/>
              </a:rPr>
              <a:t> die </a:t>
            </a:r>
            <a:r>
              <a:rPr lang="en-US" sz="5368" dirty="0" err="1">
                <a:solidFill>
                  <a:srgbClr val="FFFFFF"/>
                </a:solidFill>
                <a:latin typeface="Source Sans Pro Bold"/>
              </a:rPr>
              <a:t>mogelijk</a:t>
            </a:r>
            <a:r>
              <a:rPr lang="en-US" sz="5368" dirty="0">
                <a:solidFill>
                  <a:srgbClr val="FFFFFF"/>
                </a:solidFill>
                <a:latin typeface="Source Sans Pro Bold"/>
              </a:rPr>
              <a:t> (</a:t>
            </a:r>
            <a:r>
              <a:rPr lang="en-US" sz="5368" dirty="0" err="1">
                <a:solidFill>
                  <a:srgbClr val="FFFFFF"/>
                </a:solidFill>
                <a:latin typeface="Source Sans Pro Bold"/>
              </a:rPr>
              <a:t>ernstig</a:t>
            </a:r>
            <a:r>
              <a:rPr lang="en-US" sz="5368" dirty="0">
                <a:solidFill>
                  <a:srgbClr val="FFFFFF"/>
                </a:solidFill>
                <a:latin typeface="Source Sans Pro Bold"/>
              </a:rPr>
              <a:t>) </a:t>
            </a:r>
            <a:r>
              <a:rPr lang="en-US" sz="5368" dirty="0" err="1">
                <a:solidFill>
                  <a:srgbClr val="FFFFFF"/>
                </a:solidFill>
                <a:latin typeface="Source Sans Pro Bold"/>
              </a:rPr>
              <a:t>wordt</a:t>
            </a:r>
            <a:r>
              <a:rPr lang="en-US" sz="5368" dirty="0">
                <a:solidFill>
                  <a:srgbClr val="FFFFFF"/>
                </a:solidFill>
                <a:latin typeface="Source Sans Pro Bold"/>
              </a:rPr>
              <a:t> </a:t>
            </a:r>
            <a:r>
              <a:rPr lang="en-US" sz="5368" dirty="0" err="1">
                <a:solidFill>
                  <a:srgbClr val="FFFFFF"/>
                </a:solidFill>
                <a:latin typeface="Source Sans Pro Bold"/>
              </a:rPr>
              <a:t>beperkt</a:t>
            </a:r>
            <a:r>
              <a:rPr lang="en-US" sz="5368" dirty="0">
                <a:solidFill>
                  <a:srgbClr val="FFFFFF"/>
                </a:solidFill>
                <a:latin typeface="Source Sans Pro Bold"/>
              </a:rPr>
              <a:t> in </a:t>
            </a:r>
            <a:r>
              <a:rPr lang="en-US" sz="5368" dirty="0" err="1">
                <a:solidFill>
                  <a:srgbClr val="FFFFFF"/>
                </a:solidFill>
                <a:latin typeface="Source Sans Pro Bold"/>
              </a:rPr>
              <a:t>zijn</a:t>
            </a:r>
            <a:r>
              <a:rPr lang="en-US" sz="5368" dirty="0">
                <a:solidFill>
                  <a:srgbClr val="FFFFFF"/>
                </a:solidFill>
                <a:latin typeface="Source Sans Pro Bold"/>
              </a:rPr>
              <a:t> </a:t>
            </a:r>
            <a:r>
              <a:rPr lang="en-US" sz="5368" dirty="0" err="1">
                <a:solidFill>
                  <a:srgbClr val="FFFFFF"/>
                </a:solidFill>
                <a:latin typeface="Source Sans Pro Bold"/>
              </a:rPr>
              <a:t>vrijheid</a:t>
            </a:r>
            <a:r>
              <a:rPr lang="en-US" sz="5368" dirty="0">
                <a:solidFill>
                  <a:srgbClr val="FFFFFF"/>
                </a:solidFill>
                <a:latin typeface="Source Sans Pro Bold"/>
              </a:rPr>
              <a:t> door </a:t>
            </a:r>
            <a:r>
              <a:rPr lang="en-US" sz="5368" dirty="0" err="1">
                <a:solidFill>
                  <a:srgbClr val="FFFFFF"/>
                </a:solidFill>
                <a:latin typeface="Source Sans Pro Bold"/>
              </a:rPr>
              <a:t>familie</a:t>
            </a:r>
            <a:r>
              <a:rPr lang="en-US" sz="5368" dirty="0">
                <a:solidFill>
                  <a:srgbClr val="FFFFFF"/>
                </a:solidFill>
                <a:latin typeface="Source Sans Pro Bold"/>
              </a:rPr>
              <a:t> </a:t>
            </a:r>
            <a:r>
              <a:rPr lang="en-US" sz="5368" dirty="0" err="1">
                <a:solidFill>
                  <a:srgbClr val="FFFFFF"/>
                </a:solidFill>
                <a:latin typeface="Source Sans Pro Bold"/>
              </a:rPr>
              <a:t>en</a:t>
            </a:r>
            <a:r>
              <a:rPr lang="en-US" sz="5368" dirty="0">
                <a:solidFill>
                  <a:srgbClr val="FFFFFF"/>
                </a:solidFill>
                <a:latin typeface="Source Sans Pro Bold"/>
              </a:rPr>
              <a:t> </a:t>
            </a:r>
            <a:r>
              <a:rPr lang="en-US" sz="5368" dirty="0" err="1">
                <a:solidFill>
                  <a:srgbClr val="FFFFFF"/>
                </a:solidFill>
                <a:latin typeface="Source Sans Pro Bold"/>
              </a:rPr>
              <a:t>omgeving</a:t>
            </a:r>
            <a:r>
              <a:rPr lang="en-US" sz="5368" dirty="0">
                <a:solidFill>
                  <a:srgbClr val="FFFFFF"/>
                </a:solidFill>
                <a:latin typeface="Source Sans Pro Bold"/>
              </a:rPr>
              <a:t>? </a:t>
            </a:r>
          </a:p>
        </p:txBody>
      </p:sp>
      <p:sp>
        <p:nvSpPr>
          <p:cNvPr id="3" name="TextBox 3"/>
          <p:cNvSpPr txBox="1"/>
          <p:nvPr/>
        </p:nvSpPr>
        <p:spPr>
          <a:xfrm>
            <a:off x="2448697" y="6856833"/>
            <a:ext cx="12829330" cy="1471831"/>
          </a:xfrm>
          <a:prstGeom prst="rect">
            <a:avLst/>
          </a:prstGeom>
        </p:spPr>
        <p:txBody>
          <a:bodyPr lIns="0" tIns="0" rIns="0" bIns="0" rtlCol="0" anchor="t">
            <a:spAutoFit/>
          </a:bodyPr>
          <a:lstStyle/>
          <a:p>
            <a:pPr algn="ctr">
              <a:lnSpc>
                <a:spcPts val="3919"/>
              </a:lnSpc>
              <a:spcBef>
                <a:spcPct val="0"/>
              </a:spcBef>
            </a:pPr>
            <a:r>
              <a:rPr lang="en-US" sz="2799">
                <a:solidFill>
                  <a:srgbClr val="FFFFFF"/>
                </a:solidFill>
                <a:latin typeface="Source Sans Pro"/>
              </a:rPr>
              <a:t>In Nederland mogen veel kinderen en jongeren eigen keuzes maken. Bijvoorbeeld over welke kleding ze willen dragen, van wie ze houden, wat en waar ze gaan studeren, waar ze in geloven. Maar dit geldt niet voor iedereen.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CCDFF"/>
        </a:solidFill>
        <a:effectLst/>
      </p:bgPr>
    </p:bg>
    <p:spTree>
      <p:nvGrpSpPr>
        <p:cNvPr id="1" name=""/>
        <p:cNvGrpSpPr/>
        <p:nvPr/>
      </p:nvGrpSpPr>
      <p:grpSpPr>
        <a:xfrm>
          <a:off x="0" y="0"/>
          <a:ext cx="0" cy="0"/>
          <a:chOff x="0" y="0"/>
          <a:chExt cx="0" cy="0"/>
        </a:xfrm>
      </p:grpSpPr>
      <p:grpSp>
        <p:nvGrpSpPr>
          <p:cNvPr id="2" name="Group 2"/>
          <p:cNvGrpSpPr/>
          <p:nvPr/>
        </p:nvGrpSpPr>
        <p:grpSpPr>
          <a:xfrm>
            <a:off x="668307" y="670233"/>
            <a:ext cx="16951386" cy="8946533"/>
            <a:chOff x="0" y="0"/>
            <a:chExt cx="8232519" cy="4344925"/>
          </a:xfrm>
        </p:grpSpPr>
        <p:sp>
          <p:nvSpPr>
            <p:cNvPr id="3" name="Freeform 3"/>
            <p:cNvSpPr/>
            <p:nvPr/>
          </p:nvSpPr>
          <p:spPr>
            <a:xfrm>
              <a:off x="0" y="0"/>
              <a:ext cx="8232519" cy="4344925"/>
            </a:xfrm>
            <a:custGeom>
              <a:avLst/>
              <a:gdLst/>
              <a:ahLst/>
              <a:cxnLst/>
              <a:rect l="l" t="t" r="r" b="b"/>
              <a:pathLst>
                <a:path w="8232519" h="4344925">
                  <a:moveTo>
                    <a:pt x="0" y="0"/>
                  </a:moveTo>
                  <a:lnTo>
                    <a:pt x="8232519" y="0"/>
                  </a:lnTo>
                  <a:lnTo>
                    <a:pt x="8232519" y="4344925"/>
                  </a:lnTo>
                  <a:lnTo>
                    <a:pt x="0" y="4344925"/>
                  </a:lnTo>
                  <a:close/>
                </a:path>
              </a:pathLst>
            </a:custGeom>
            <a:solidFill>
              <a:srgbClr val="FFFF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550883" y="748976"/>
            <a:ext cx="16940877" cy="8997004"/>
            <a:chOff x="0" y="0"/>
            <a:chExt cx="8227415" cy="4369437"/>
          </a:xfrm>
        </p:grpSpPr>
        <p:sp>
          <p:nvSpPr>
            <p:cNvPr id="6" name="Freeform 6"/>
            <p:cNvSpPr/>
            <p:nvPr/>
          </p:nvSpPr>
          <p:spPr>
            <a:xfrm>
              <a:off x="0" y="0"/>
              <a:ext cx="8227416" cy="4369437"/>
            </a:xfrm>
            <a:custGeom>
              <a:avLst/>
              <a:gdLst/>
              <a:ahLst/>
              <a:cxnLst/>
              <a:rect l="l" t="t" r="r" b="b"/>
              <a:pathLst>
                <a:path w="8227416" h="4369437">
                  <a:moveTo>
                    <a:pt x="0" y="0"/>
                  </a:moveTo>
                  <a:lnTo>
                    <a:pt x="8227416" y="0"/>
                  </a:lnTo>
                  <a:lnTo>
                    <a:pt x="8227416" y="4369437"/>
                  </a:lnTo>
                  <a:lnTo>
                    <a:pt x="0" y="4369437"/>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8" name="Freeform 8"/>
          <p:cNvSpPr/>
          <p:nvPr/>
        </p:nvSpPr>
        <p:spPr>
          <a:xfrm>
            <a:off x="11215435" y="5607090"/>
            <a:ext cx="5360395" cy="3497657"/>
          </a:xfrm>
          <a:custGeom>
            <a:avLst/>
            <a:gdLst/>
            <a:ahLst/>
            <a:cxnLst/>
            <a:rect l="l" t="t" r="r" b="b"/>
            <a:pathLst>
              <a:path w="5360395" h="3497657">
                <a:moveTo>
                  <a:pt x="0" y="0"/>
                </a:moveTo>
                <a:lnTo>
                  <a:pt x="5360394" y="0"/>
                </a:lnTo>
                <a:lnTo>
                  <a:pt x="5360394" y="3497658"/>
                </a:lnTo>
                <a:lnTo>
                  <a:pt x="0" y="34976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9" name="TextBox 9"/>
          <p:cNvSpPr txBox="1"/>
          <p:nvPr/>
        </p:nvSpPr>
        <p:spPr>
          <a:xfrm>
            <a:off x="1165860" y="1346595"/>
            <a:ext cx="16713967" cy="1035875"/>
          </a:xfrm>
          <a:prstGeom prst="rect">
            <a:avLst/>
          </a:prstGeom>
        </p:spPr>
        <p:txBody>
          <a:bodyPr lIns="0" tIns="0" rIns="0" bIns="0" rtlCol="0" anchor="t">
            <a:spAutoFit/>
          </a:bodyPr>
          <a:lstStyle/>
          <a:p>
            <a:pPr>
              <a:lnSpc>
                <a:spcPts val="8158"/>
              </a:lnSpc>
            </a:pPr>
            <a:r>
              <a:rPr lang="en-US" sz="6799">
                <a:solidFill>
                  <a:srgbClr val="DCCDFF"/>
                </a:solidFill>
                <a:latin typeface="Source Sans Pro Bold"/>
              </a:rPr>
              <a:t>Terugblik op de vorige lessen</a:t>
            </a:r>
          </a:p>
        </p:txBody>
      </p:sp>
      <p:sp>
        <p:nvSpPr>
          <p:cNvPr id="10" name="TextBox 10"/>
          <p:cNvSpPr txBox="1"/>
          <p:nvPr/>
        </p:nvSpPr>
        <p:spPr>
          <a:xfrm>
            <a:off x="1097280" y="1346595"/>
            <a:ext cx="16713967" cy="1035875"/>
          </a:xfrm>
          <a:prstGeom prst="rect">
            <a:avLst/>
          </a:prstGeom>
        </p:spPr>
        <p:txBody>
          <a:bodyPr lIns="0" tIns="0" rIns="0" bIns="0" rtlCol="0" anchor="t">
            <a:spAutoFit/>
          </a:bodyPr>
          <a:lstStyle/>
          <a:p>
            <a:pPr>
              <a:lnSpc>
                <a:spcPts val="8158"/>
              </a:lnSpc>
            </a:pPr>
            <a:r>
              <a:rPr lang="en-US" sz="6799">
                <a:solidFill>
                  <a:srgbClr val="CEFFE8"/>
                </a:solidFill>
                <a:latin typeface="Source Sans Pro Bold"/>
              </a:rPr>
              <a:t>Terugblik op de vorige lessen</a:t>
            </a:r>
          </a:p>
        </p:txBody>
      </p:sp>
      <p:sp>
        <p:nvSpPr>
          <p:cNvPr id="11" name="TextBox 11"/>
          <p:cNvSpPr txBox="1"/>
          <p:nvPr/>
        </p:nvSpPr>
        <p:spPr>
          <a:xfrm>
            <a:off x="1028700" y="1346595"/>
            <a:ext cx="16713967" cy="1035875"/>
          </a:xfrm>
          <a:prstGeom prst="rect">
            <a:avLst/>
          </a:prstGeom>
        </p:spPr>
        <p:txBody>
          <a:bodyPr lIns="0" tIns="0" rIns="0" bIns="0" rtlCol="0" anchor="t">
            <a:spAutoFit/>
          </a:bodyPr>
          <a:lstStyle/>
          <a:p>
            <a:pPr>
              <a:lnSpc>
                <a:spcPts val="8158"/>
              </a:lnSpc>
            </a:pPr>
            <a:r>
              <a:rPr lang="en-US" sz="6799">
                <a:solidFill>
                  <a:srgbClr val="000000"/>
                </a:solidFill>
                <a:latin typeface="Source Sans Pro Bold"/>
              </a:rPr>
              <a:t>Terugblik op de vorige lessen</a:t>
            </a:r>
          </a:p>
        </p:txBody>
      </p:sp>
      <p:sp>
        <p:nvSpPr>
          <p:cNvPr id="12" name="TextBox 12"/>
          <p:cNvSpPr txBox="1"/>
          <p:nvPr/>
        </p:nvSpPr>
        <p:spPr>
          <a:xfrm>
            <a:off x="1028700" y="2548373"/>
            <a:ext cx="10661997" cy="6556375"/>
          </a:xfrm>
          <a:prstGeom prst="rect">
            <a:avLst/>
          </a:prstGeom>
        </p:spPr>
        <p:txBody>
          <a:bodyPr lIns="0" tIns="0" rIns="0" bIns="0" rtlCol="0" anchor="t">
            <a:spAutoFit/>
          </a:bodyPr>
          <a:lstStyle/>
          <a:p>
            <a:pPr>
              <a:lnSpc>
                <a:spcPts val="3499"/>
              </a:lnSpc>
            </a:pPr>
            <a:r>
              <a:rPr lang="en-US" sz="2499" dirty="0">
                <a:solidFill>
                  <a:srgbClr val="000000"/>
                </a:solidFill>
                <a:latin typeface="Source Sans Pro Bold"/>
              </a:rPr>
              <a:t>De </a:t>
            </a:r>
            <a:r>
              <a:rPr lang="en-US" sz="2499" dirty="0" err="1">
                <a:solidFill>
                  <a:srgbClr val="000000"/>
                </a:solidFill>
                <a:latin typeface="Source Sans Pro Bold"/>
              </a:rPr>
              <a:t>afgelopen</a:t>
            </a:r>
            <a:r>
              <a:rPr lang="en-US" sz="2499" dirty="0">
                <a:solidFill>
                  <a:srgbClr val="000000"/>
                </a:solidFill>
                <a:latin typeface="Source Sans Pro Bold"/>
              </a:rPr>
              <a:t> les </a:t>
            </a:r>
            <a:r>
              <a:rPr lang="en-US" sz="2499" dirty="0" err="1">
                <a:solidFill>
                  <a:srgbClr val="000000"/>
                </a:solidFill>
                <a:latin typeface="Source Sans Pro Bold"/>
              </a:rPr>
              <a:t>hebben</a:t>
            </a:r>
            <a:r>
              <a:rPr lang="en-US" sz="2499" dirty="0">
                <a:solidFill>
                  <a:srgbClr val="000000"/>
                </a:solidFill>
                <a:latin typeface="Source Sans Pro Bold"/>
              </a:rPr>
              <a:t> we </a:t>
            </a:r>
            <a:r>
              <a:rPr lang="en-US" sz="2499" dirty="0" err="1">
                <a:solidFill>
                  <a:srgbClr val="000000"/>
                </a:solidFill>
                <a:latin typeface="Source Sans Pro Bold"/>
              </a:rPr>
              <a:t>gesproken</a:t>
            </a:r>
            <a:r>
              <a:rPr lang="en-US" sz="2499" dirty="0">
                <a:solidFill>
                  <a:srgbClr val="000000"/>
                </a:solidFill>
                <a:latin typeface="Source Sans Pro Bold"/>
              </a:rPr>
              <a:t> over…</a:t>
            </a:r>
          </a:p>
          <a:p>
            <a:pPr>
              <a:lnSpc>
                <a:spcPts val="3499"/>
              </a:lnSpc>
            </a:pPr>
            <a:endParaRPr lang="en-US" sz="2499" dirty="0">
              <a:solidFill>
                <a:srgbClr val="000000"/>
              </a:solidFill>
              <a:latin typeface="Source Sans Pro Bold"/>
            </a:endParaRPr>
          </a:p>
          <a:p>
            <a:pPr marL="539749" lvl="1" indent="-269875">
              <a:lnSpc>
                <a:spcPts val="3499"/>
              </a:lnSpc>
              <a:buFont typeface="Arial"/>
              <a:buChar char="•"/>
            </a:pPr>
            <a:r>
              <a:rPr lang="en-US" sz="2499" dirty="0">
                <a:solidFill>
                  <a:srgbClr val="000000"/>
                </a:solidFill>
                <a:latin typeface="Source Sans Pro"/>
              </a:rPr>
              <a:t>…</a:t>
            </a:r>
            <a:r>
              <a:rPr lang="en-US" sz="2499" dirty="0" err="1">
                <a:solidFill>
                  <a:srgbClr val="000000"/>
                </a:solidFill>
                <a:latin typeface="Source Sans Pro"/>
              </a:rPr>
              <a:t>keuzevrijheid</a:t>
            </a:r>
            <a:r>
              <a:rPr lang="en-US" sz="2499" dirty="0">
                <a:solidFill>
                  <a:srgbClr val="000000"/>
                </a:solidFill>
                <a:latin typeface="Source Sans Pro"/>
              </a:rPr>
              <a:t> </a:t>
            </a:r>
            <a:r>
              <a:rPr lang="en-US" sz="2499" dirty="0" err="1">
                <a:solidFill>
                  <a:srgbClr val="000000"/>
                </a:solidFill>
                <a:latin typeface="Source Sans Pro"/>
              </a:rPr>
              <a:t>en</a:t>
            </a:r>
            <a:r>
              <a:rPr lang="en-US" sz="2499" dirty="0">
                <a:solidFill>
                  <a:srgbClr val="000000"/>
                </a:solidFill>
                <a:latin typeface="Source Sans Pro"/>
              </a:rPr>
              <a:t> </a:t>
            </a:r>
            <a:r>
              <a:rPr lang="en-US" sz="2499" dirty="0" err="1">
                <a:solidFill>
                  <a:srgbClr val="000000"/>
                </a:solidFill>
                <a:latin typeface="Source Sans Pro"/>
              </a:rPr>
              <a:t>onze</a:t>
            </a:r>
            <a:r>
              <a:rPr lang="en-US" sz="2499" dirty="0">
                <a:solidFill>
                  <a:srgbClr val="000000"/>
                </a:solidFill>
                <a:latin typeface="Source Sans Pro"/>
              </a:rPr>
              <a:t> </a:t>
            </a:r>
            <a:r>
              <a:rPr lang="en-US" sz="2499" dirty="0" err="1">
                <a:solidFill>
                  <a:srgbClr val="000000"/>
                </a:solidFill>
                <a:latin typeface="Source Sans Pro"/>
              </a:rPr>
              <a:t>rechten</a:t>
            </a:r>
            <a:r>
              <a:rPr lang="en-US" sz="2499" dirty="0">
                <a:solidFill>
                  <a:srgbClr val="000000"/>
                </a:solidFill>
                <a:latin typeface="Source Sans Pro"/>
              </a:rPr>
              <a:t> </a:t>
            </a:r>
            <a:r>
              <a:rPr lang="en-US" sz="2499" dirty="0" err="1">
                <a:solidFill>
                  <a:srgbClr val="000000"/>
                </a:solidFill>
                <a:latin typeface="Source Sans Pro"/>
              </a:rPr>
              <a:t>binnen</a:t>
            </a:r>
            <a:r>
              <a:rPr lang="en-US" sz="2499" dirty="0">
                <a:solidFill>
                  <a:srgbClr val="000000"/>
                </a:solidFill>
                <a:latin typeface="Source Sans Pro"/>
              </a:rPr>
              <a:t> Nederland. </a:t>
            </a:r>
          </a:p>
          <a:p>
            <a:pPr>
              <a:lnSpc>
                <a:spcPts val="3499"/>
              </a:lnSpc>
            </a:pPr>
            <a:endParaRPr lang="en-US" sz="2499" dirty="0">
              <a:solidFill>
                <a:srgbClr val="000000"/>
              </a:solidFill>
              <a:latin typeface="Source Sans Pro"/>
            </a:endParaRPr>
          </a:p>
          <a:p>
            <a:pPr marL="539749" lvl="1" indent="-269875">
              <a:lnSpc>
                <a:spcPts val="3499"/>
              </a:lnSpc>
              <a:buFont typeface="Arial"/>
              <a:buChar char="•"/>
            </a:pPr>
            <a:r>
              <a:rPr lang="en-US" sz="2499" dirty="0">
                <a:solidFill>
                  <a:srgbClr val="000000"/>
                </a:solidFill>
                <a:latin typeface="Source Sans Pro"/>
              </a:rPr>
              <a:t>…wat </a:t>
            </a:r>
            <a:r>
              <a:rPr lang="en-US" sz="2499" dirty="0" err="1">
                <a:solidFill>
                  <a:srgbClr val="000000"/>
                </a:solidFill>
                <a:latin typeface="Source Sans Pro"/>
              </a:rPr>
              <a:t>binnen</a:t>
            </a:r>
            <a:r>
              <a:rPr lang="en-US" sz="2499" dirty="0">
                <a:solidFill>
                  <a:srgbClr val="000000"/>
                </a:solidFill>
                <a:latin typeface="Source Sans Pro"/>
              </a:rPr>
              <a:t> (</a:t>
            </a:r>
            <a:r>
              <a:rPr lang="en-US" sz="2499" dirty="0" err="1">
                <a:solidFill>
                  <a:srgbClr val="000000"/>
                </a:solidFill>
                <a:latin typeface="Source Sans Pro"/>
              </a:rPr>
              <a:t>keuze</a:t>
            </a:r>
            <a:r>
              <a:rPr lang="en-US" sz="2499" dirty="0">
                <a:solidFill>
                  <a:srgbClr val="000000"/>
                </a:solidFill>
                <a:latin typeface="Source Sans Pro"/>
              </a:rPr>
              <a:t>)</a:t>
            </a:r>
            <a:r>
              <a:rPr lang="en-US" sz="2499" dirty="0" err="1">
                <a:solidFill>
                  <a:srgbClr val="000000"/>
                </a:solidFill>
                <a:latin typeface="Source Sans Pro"/>
              </a:rPr>
              <a:t>vrijheid</a:t>
            </a:r>
            <a:r>
              <a:rPr lang="en-US" sz="2499" dirty="0">
                <a:solidFill>
                  <a:srgbClr val="000000"/>
                </a:solidFill>
                <a:latin typeface="Source Sans Pro"/>
              </a:rPr>
              <a:t> </a:t>
            </a:r>
            <a:r>
              <a:rPr lang="en-US" sz="2499" dirty="0" err="1">
                <a:solidFill>
                  <a:srgbClr val="000000"/>
                </a:solidFill>
                <a:latin typeface="Source Sans Pro"/>
              </a:rPr>
              <a:t>en</a:t>
            </a:r>
            <a:r>
              <a:rPr lang="en-US" sz="2499" dirty="0">
                <a:solidFill>
                  <a:srgbClr val="000000"/>
                </a:solidFill>
                <a:latin typeface="Source Sans Pro"/>
              </a:rPr>
              <a:t> regels </a:t>
            </a:r>
            <a:r>
              <a:rPr lang="en-US" sz="2499" dirty="0" err="1">
                <a:solidFill>
                  <a:srgbClr val="000000"/>
                </a:solidFill>
                <a:latin typeface="Source Sans Pro"/>
              </a:rPr>
              <a:t>hierin</a:t>
            </a:r>
            <a:r>
              <a:rPr lang="en-US" sz="2499" dirty="0">
                <a:solidFill>
                  <a:srgbClr val="000000"/>
                </a:solidFill>
                <a:latin typeface="Source Sans Pro"/>
              </a:rPr>
              <a:t>: </a:t>
            </a:r>
            <a:r>
              <a:rPr lang="en-US" sz="2499" dirty="0" err="1">
                <a:solidFill>
                  <a:srgbClr val="000000"/>
                </a:solidFill>
                <a:latin typeface="Source Sans Pro"/>
              </a:rPr>
              <a:t>logisch</a:t>
            </a:r>
            <a:r>
              <a:rPr lang="en-US" sz="2499" dirty="0">
                <a:solidFill>
                  <a:srgbClr val="000000"/>
                </a:solidFill>
                <a:latin typeface="Source Sans Pro"/>
              </a:rPr>
              <a:t> </a:t>
            </a:r>
            <a:r>
              <a:rPr lang="en-US" sz="2499" dirty="0" err="1">
                <a:solidFill>
                  <a:srgbClr val="000000"/>
                </a:solidFill>
                <a:latin typeface="Source Sans Pro"/>
              </a:rPr>
              <a:t>en</a:t>
            </a:r>
            <a:r>
              <a:rPr lang="en-US" sz="2499" dirty="0">
                <a:solidFill>
                  <a:srgbClr val="000000"/>
                </a:solidFill>
                <a:latin typeface="Source Sans Pro"/>
              </a:rPr>
              <a:t> </a:t>
            </a:r>
            <a:r>
              <a:rPr lang="en-US" sz="2499" dirty="0" err="1">
                <a:solidFill>
                  <a:srgbClr val="000000"/>
                </a:solidFill>
                <a:latin typeface="Source Sans Pro"/>
              </a:rPr>
              <a:t>normaal</a:t>
            </a:r>
            <a:r>
              <a:rPr lang="en-US" sz="2499" dirty="0">
                <a:solidFill>
                  <a:srgbClr val="000000"/>
                </a:solidFill>
                <a:latin typeface="Source Sans Pro"/>
              </a:rPr>
              <a:t> is, wat </a:t>
            </a:r>
            <a:r>
              <a:rPr lang="en-US" sz="2499" dirty="0" err="1">
                <a:solidFill>
                  <a:srgbClr val="000000"/>
                </a:solidFill>
                <a:latin typeface="Source Sans Pro"/>
              </a:rPr>
              <a:t>anders</a:t>
            </a:r>
            <a:r>
              <a:rPr lang="en-US" sz="2499" dirty="0">
                <a:solidFill>
                  <a:srgbClr val="000000"/>
                </a:solidFill>
                <a:latin typeface="Source Sans Pro"/>
              </a:rPr>
              <a:t> is dan je </a:t>
            </a:r>
            <a:r>
              <a:rPr lang="en-US" sz="2499" dirty="0" err="1">
                <a:solidFill>
                  <a:srgbClr val="000000"/>
                </a:solidFill>
                <a:latin typeface="Source Sans Pro"/>
              </a:rPr>
              <a:t>kent</a:t>
            </a:r>
            <a:r>
              <a:rPr lang="en-US" sz="2499" dirty="0">
                <a:solidFill>
                  <a:srgbClr val="000000"/>
                </a:solidFill>
                <a:latin typeface="Source Sans Pro"/>
              </a:rPr>
              <a:t> maar </a:t>
            </a:r>
            <a:r>
              <a:rPr lang="en-US" sz="2499" dirty="0" err="1">
                <a:solidFill>
                  <a:srgbClr val="000000"/>
                </a:solidFill>
                <a:latin typeface="Source Sans Pro"/>
              </a:rPr>
              <a:t>wel</a:t>
            </a:r>
            <a:r>
              <a:rPr lang="en-US" sz="2499" dirty="0">
                <a:solidFill>
                  <a:srgbClr val="000000"/>
                </a:solidFill>
                <a:latin typeface="Source Sans Pro"/>
              </a:rPr>
              <a:t> </a:t>
            </a:r>
            <a:r>
              <a:rPr lang="en-US" sz="2499" dirty="0" err="1">
                <a:solidFill>
                  <a:srgbClr val="000000"/>
                </a:solidFill>
                <a:latin typeface="Source Sans Pro"/>
              </a:rPr>
              <a:t>oké</a:t>
            </a:r>
            <a:r>
              <a:rPr lang="en-US" sz="2499" dirty="0">
                <a:solidFill>
                  <a:srgbClr val="000000"/>
                </a:solidFill>
                <a:latin typeface="Source Sans Pro"/>
              </a:rPr>
              <a:t>, </a:t>
            </a:r>
            <a:r>
              <a:rPr lang="en-US" sz="2499" dirty="0" err="1">
                <a:solidFill>
                  <a:srgbClr val="000000"/>
                </a:solidFill>
                <a:latin typeface="Source Sans Pro"/>
              </a:rPr>
              <a:t>en</a:t>
            </a:r>
            <a:r>
              <a:rPr lang="en-US" sz="2499" dirty="0">
                <a:solidFill>
                  <a:srgbClr val="000000"/>
                </a:solidFill>
                <a:latin typeface="Source Sans Pro"/>
              </a:rPr>
              <a:t> wat </a:t>
            </a:r>
            <a:r>
              <a:rPr lang="en-US" sz="2499" dirty="0" err="1">
                <a:solidFill>
                  <a:srgbClr val="000000"/>
                </a:solidFill>
                <a:latin typeface="Source Sans Pro"/>
              </a:rPr>
              <a:t>schadelijk</a:t>
            </a:r>
            <a:r>
              <a:rPr lang="en-US" sz="2499" dirty="0">
                <a:solidFill>
                  <a:srgbClr val="000000"/>
                </a:solidFill>
                <a:latin typeface="Source Sans Pro"/>
              </a:rPr>
              <a:t> is </a:t>
            </a:r>
            <a:r>
              <a:rPr lang="en-US" sz="2499" dirty="0" err="1">
                <a:solidFill>
                  <a:srgbClr val="000000"/>
                </a:solidFill>
                <a:latin typeface="Source Sans Pro"/>
              </a:rPr>
              <a:t>en</a:t>
            </a:r>
            <a:r>
              <a:rPr lang="en-US" sz="2499" dirty="0">
                <a:solidFill>
                  <a:srgbClr val="000000"/>
                </a:solidFill>
                <a:latin typeface="Source Sans Pro"/>
              </a:rPr>
              <a:t> mag </a:t>
            </a:r>
            <a:r>
              <a:rPr lang="en-US" sz="2499" dirty="0" err="1">
                <a:solidFill>
                  <a:srgbClr val="000000"/>
                </a:solidFill>
                <a:latin typeface="Source Sans Pro"/>
              </a:rPr>
              <a:t>niet</a:t>
            </a:r>
            <a:r>
              <a:rPr lang="en-US" sz="2499" dirty="0">
                <a:solidFill>
                  <a:srgbClr val="000000"/>
                </a:solidFill>
                <a:latin typeface="Source Sans Pro"/>
              </a:rPr>
              <a:t> </a:t>
            </a:r>
            <a:r>
              <a:rPr lang="en-US" sz="2499" dirty="0" err="1">
                <a:solidFill>
                  <a:srgbClr val="000000"/>
                </a:solidFill>
                <a:latin typeface="Source Sans Pro"/>
              </a:rPr>
              <a:t>volgens</a:t>
            </a:r>
            <a:r>
              <a:rPr lang="en-US" sz="2499" dirty="0">
                <a:solidFill>
                  <a:srgbClr val="000000"/>
                </a:solidFill>
                <a:latin typeface="Source Sans Pro"/>
              </a:rPr>
              <a:t> de </a:t>
            </a:r>
            <a:r>
              <a:rPr lang="en-US" sz="2499" dirty="0" err="1">
                <a:solidFill>
                  <a:srgbClr val="000000"/>
                </a:solidFill>
                <a:latin typeface="Source Sans Pro"/>
              </a:rPr>
              <a:t>Nederlandse</a:t>
            </a:r>
            <a:r>
              <a:rPr lang="en-US" sz="2499" dirty="0">
                <a:solidFill>
                  <a:srgbClr val="000000"/>
                </a:solidFill>
                <a:latin typeface="Source Sans Pro"/>
              </a:rPr>
              <a:t> wet.</a:t>
            </a:r>
          </a:p>
          <a:p>
            <a:pPr>
              <a:lnSpc>
                <a:spcPts val="3499"/>
              </a:lnSpc>
            </a:pPr>
            <a:endParaRPr lang="en-US" sz="2499" dirty="0">
              <a:solidFill>
                <a:srgbClr val="000000"/>
              </a:solidFill>
              <a:latin typeface="Source Sans Pro"/>
            </a:endParaRPr>
          </a:p>
          <a:p>
            <a:pPr marL="539749" lvl="1" indent="-269875">
              <a:lnSpc>
                <a:spcPts val="3499"/>
              </a:lnSpc>
              <a:buFont typeface="Arial"/>
              <a:buChar char="•"/>
            </a:pPr>
            <a:r>
              <a:rPr lang="en-US" sz="2499" dirty="0">
                <a:solidFill>
                  <a:srgbClr val="000000"/>
                </a:solidFill>
                <a:latin typeface="Source Sans Pro"/>
              </a:rPr>
              <a:t>…het </a:t>
            </a:r>
            <a:r>
              <a:rPr lang="en-US" sz="2499" dirty="0" err="1">
                <a:solidFill>
                  <a:srgbClr val="000000"/>
                </a:solidFill>
                <a:latin typeface="Source Sans Pro"/>
              </a:rPr>
              <a:t>verhaal</a:t>
            </a:r>
            <a:r>
              <a:rPr lang="en-US" sz="2499" dirty="0">
                <a:solidFill>
                  <a:srgbClr val="000000"/>
                </a:solidFill>
                <a:latin typeface="Source Sans Pro"/>
              </a:rPr>
              <a:t> van Jamila: </a:t>
            </a:r>
            <a:r>
              <a:rPr lang="en-US" sz="2499" dirty="0" err="1">
                <a:solidFill>
                  <a:srgbClr val="000000"/>
                </a:solidFill>
                <a:latin typeface="Source Sans Pro"/>
              </a:rPr>
              <a:t>een</a:t>
            </a:r>
            <a:r>
              <a:rPr lang="en-US" sz="2499" dirty="0">
                <a:solidFill>
                  <a:srgbClr val="000000"/>
                </a:solidFill>
                <a:latin typeface="Source Sans Pro"/>
              </a:rPr>
              <a:t> </a:t>
            </a:r>
            <a:r>
              <a:rPr lang="en-US" sz="2499" dirty="0" err="1">
                <a:solidFill>
                  <a:srgbClr val="000000"/>
                </a:solidFill>
                <a:latin typeface="Source Sans Pro"/>
              </a:rPr>
              <a:t>jongere</a:t>
            </a:r>
            <a:r>
              <a:rPr lang="en-US" sz="2499" dirty="0">
                <a:solidFill>
                  <a:srgbClr val="000000"/>
                </a:solidFill>
                <a:latin typeface="Source Sans Pro"/>
              </a:rPr>
              <a:t> in Nederland die </a:t>
            </a:r>
            <a:r>
              <a:rPr lang="en-US" sz="2499" dirty="0" err="1">
                <a:solidFill>
                  <a:srgbClr val="000000"/>
                </a:solidFill>
                <a:latin typeface="Source Sans Pro"/>
              </a:rPr>
              <a:t>ernstig</a:t>
            </a:r>
            <a:r>
              <a:rPr lang="en-US" sz="2499" dirty="0">
                <a:solidFill>
                  <a:srgbClr val="000000"/>
                </a:solidFill>
                <a:latin typeface="Source Sans Pro"/>
              </a:rPr>
              <a:t> in </a:t>
            </a:r>
            <a:r>
              <a:rPr lang="en-US" sz="2499" dirty="0" err="1">
                <a:solidFill>
                  <a:srgbClr val="000000"/>
                </a:solidFill>
                <a:latin typeface="Source Sans Pro"/>
              </a:rPr>
              <a:t>haar</a:t>
            </a:r>
            <a:r>
              <a:rPr lang="en-US" sz="2499" dirty="0">
                <a:solidFill>
                  <a:srgbClr val="000000"/>
                </a:solidFill>
                <a:latin typeface="Source Sans Pro"/>
              </a:rPr>
              <a:t> </a:t>
            </a:r>
            <a:r>
              <a:rPr lang="en-US" sz="2499" dirty="0" err="1">
                <a:solidFill>
                  <a:srgbClr val="000000"/>
                </a:solidFill>
                <a:latin typeface="Source Sans Pro"/>
              </a:rPr>
              <a:t>vrijheid</a:t>
            </a:r>
            <a:r>
              <a:rPr lang="en-US" sz="2499" dirty="0">
                <a:solidFill>
                  <a:srgbClr val="000000"/>
                </a:solidFill>
                <a:latin typeface="Source Sans Pro"/>
              </a:rPr>
              <a:t> </a:t>
            </a:r>
            <a:r>
              <a:rPr lang="en-US" sz="2499" dirty="0" err="1">
                <a:solidFill>
                  <a:srgbClr val="000000"/>
                </a:solidFill>
                <a:latin typeface="Source Sans Pro"/>
              </a:rPr>
              <a:t>werd</a:t>
            </a:r>
            <a:r>
              <a:rPr lang="en-US" sz="2499" dirty="0">
                <a:solidFill>
                  <a:srgbClr val="000000"/>
                </a:solidFill>
                <a:latin typeface="Source Sans Pro"/>
              </a:rPr>
              <a:t> </a:t>
            </a:r>
            <a:r>
              <a:rPr lang="en-US" sz="2499" dirty="0" err="1">
                <a:solidFill>
                  <a:srgbClr val="000000"/>
                </a:solidFill>
                <a:latin typeface="Source Sans Pro"/>
              </a:rPr>
              <a:t>beperkt</a:t>
            </a:r>
            <a:r>
              <a:rPr lang="en-US" sz="2499" dirty="0">
                <a:solidFill>
                  <a:srgbClr val="000000"/>
                </a:solidFill>
                <a:latin typeface="Source Sans Pro"/>
              </a:rPr>
              <a:t> door </a:t>
            </a:r>
            <a:r>
              <a:rPr lang="en-US" sz="2499" dirty="0" err="1">
                <a:solidFill>
                  <a:srgbClr val="000000"/>
                </a:solidFill>
                <a:latin typeface="Source Sans Pro"/>
              </a:rPr>
              <a:t>haar</a:t>
            </a:r>
            <a:r>
              <a:rPr lang="en-US" sz="2499" dirty="0">
                <a:solidFill>
                  <a:srgbClr val="000000"/>
                </a:solidFill>
                <a:latin typeface="Source Sans Pro"/>
              </a:rPr>
              <a:t> </a:t>
            </a:r>
            <a:r>
              <a:rPr lang="en-US" sz="2499" dirty="0" err="1">
                <a:solidFill>
                  <a:srgbClr val="000000"/>
                </a:solidFill>
                <a:latin typeface="Source Sans Pro"/>
              </a:rPr>
              <a:t>familie</a:t>
            </a:r>
            <a:r>
              <a:rPr lang="en-US" sz="2499" dirty="0">
                <a:solidFill>
                  <a:srgbClr val="000000"/>
                </a:solidFill>
                <a:latin typeface="Source Sans Pro"/>
              </a:rPr>
              <a:t> </a:t>
            </a:r>
            <a:r>
              <a:rPr lang="en-US" sz="2499" dirty="0" err="1">
                <a:solidFill>
                  <a:srgbClr val="000000"/>
                </a:solidFill>
                <a:latin typeface="Source Sans Pro"/>
              </a:rPr>
              <a:t>en</a:t>
            </a:r>
            <a:r>
              <a:rPr lang="en-US" sz="2499" dirty="0">
                <a:solidFill>
                  <a:srgbClr val="000000"/>
                </a:solidFill>
                <a:latin typeface="Source Sans Pro"/>
              </a:rPr>
              <a:t> </a:t>
            </a:r>
            <a:r>
              <a:rPr lang="en-US" sz="2499" dirty="0" err="1">
                <a:solidFill>
                  <a:srgbClr val="000000"/>
                </a:solidFill>
                <a:latin typeface="Source Sans Pro"/>
              </a:rPr>
              <a:t>omgeving</a:t>
            </a:r>
            <a:r>
              <a:rPr lang="en-US" sz="2499" dirty="0">
                <a:solidFill>
                  <a:srgbClr val="000000"/>
                </a:solidFill>
                <a:latin typeface="Source Sans Pro"/>
              </a:rPr>
              <a:t>. </a:t>
            </a:r>
          </a:p>
          <a:p>
            <a:pPr>
              <a:lnSpc>
                <a:spcPts val="3499"/>
              </a:lnSpc>
            </a:pPr>
            <a:endParaRPr lang="en-US" sz="2499" dirty="0">
              <a:solidFill>
                <a:srgbClr val="000000"/>
              </a:solidFill>
              <a:latin typeface="Source Sans Pro"/>
            </a:endParaRPr>
          </a:p>
          <a:p>
            <a:pPr marL="539749" lvl="1" indent="-269875">
              <a:lnSpc>
                <a:spcPts val="3499"/>
              </a:lnSpc>
              <a:buFont typeface="Arial"/>
              <a:buChar char="•"/>
            </a:pPr>
            <a:r>
              <a:rPr lang="en-US" sz="2499" dirty="0">
                <a:solidFill>
                  <a:srgbClr val="000000"/>
                </a:solidFill>
                <a:latin typeface="Source Sans Pro"/>
              </a:rPr>
              <a:t>…de </a:t>
            </a:r>
            <a:r>
              <a:rPr lang="en-US" sz="2499" dirty="0" err="1">
                <a:solidFill>
                  <a:srgbClr val="000000"/>
                </a:solidFill>
                <a:latin typeface="Source Sans Pro"/>
              </a:rPr>
              <a:t>verschillende</a:t>
            </a:r>
            <a:r>
              <a:rPr lang="en-US" sz="2499" dirty="0">
                <a:solidFill>
                  <a:srgbClr val="000000"/>
                </a:solidFill>
                <a:latin typeface="Source Sans Pro"/>
              </a:rPr>
              <a:t> (sub)</a:t>
            </a:r>
            <a:r>
              <a:rPr lang="en-US" sz="2499" dirty="0" err="1">
                <a:solidFill>
                  <a:srgbClr val="000000"/>
                </a:solidFill>
                <a:latin typeface="Source Sans Pro"/>
              </a:rPr>
              <a:t>culturen</a:t>
            </a:r>
            <a:r>
              <a:rPr lang="en-US" sz="2499" dirty="0">
                <a:solidFill>
                  <a:srgbClr val="000000"/>
                </a:solidFill>
                <a:latin typeface="Source Sans Pro"/>
              </a:rPr>
              <a:t>, </a:t>
            </a:r>
            <a:r>
              <a:rPr lang="en-US" sz="2499" dirty="0" err="1">
                <a:solidFill>
                  <a:srgbClr val="000000"/>
                </a:solidFill>
                <a:latin typeface="Source Sans Pro"/>
              </a:rPr>
              <a:t>normen</a:t>
            </a:r>
            <a:r>
              <a:rPr lang="en-US" sz="2499" dirty="0">
                <a:solidFill>
                  <a:srgbClr val="000000"/>
                </a:solidFill>
                <a:latin typeface="Source Sans Pro"/>
              </a:rPr>
              <a:t>, </a:t>
            </a:r>
            <a:r>
              <a:rPr lang="en-US" sz="2499" dirty="0" err="1">
                <a:solidFill>
                  <a:srgbClr val="000000"/>
                </a:solidFill>
                <a:latin typeface="Source Sans Pro"/>
              </a:rPr>
              <a:t>waarden</a:t>
            </a:r>
            <a:r>
              <a:rPr lang="en-US" sz="2499" dirty="0">
                <a:solidFill>
                  <a:srgbClr val="000000"/>
                </a:solidFill>
                <a:latin typeface="Source Sans Pro"/>
              </a:rPr>
              <a:t> </a:t>
            </a:r>
            <a:r>
              <a:rPr lang="en-US" sz="2499" dirty="0" err="1">
                <a:solidFill>
                  <a:srgbClr val="000000"/>
                </a:solidFill>
                <a:latin typeface="Source Sans Pro"/>
              </a:rPr>
              <a:t>en</a:t>
            </a:r>
            <a:r>
              <a:rPr lang="en-US" sz="2499" dirty="0">
                <a:solidFill>
                  <a:srgbClr val="000000"/>
                </a:solidFill>
                <a:latin typeface="Source Sans Pro"/>
              </a:rPr>
              <a:t> </a:t>
            </a:r>
            <a:r>
              <a:rPr lang="en-US" sz="2499" dirty="0" err="1">
                <a:solidFill>
                  <a:srgbClr val="000000"/>
                </a:solidFill>
                <a:latin typeface="Source Sans Pro"/>
              </a:rPr>
              <a:t>gewoontes</a:t>
            </a:r>
            <a:r>
              <a:rPr lang="en-US" sz="2499" dirty="0">
                <a:solidFill>
                  <a:srgbClr val="000000"/>
                </a:solidFill>
                <a:latin typeface="Source Sans Pro"/>
              </a:rPr>
              <a:t> in Nederland, van </a:t>
            </a:r>
            <a:r>
              <a:rPr lang="en-US" sz="2499" dirty="0" err="1">
                <a:solidFill>
                  <a:srgbClr val="000000"/>
                </a:solidFill>
                <a:latin typeface="Source Sans Pro"/>
              </a:rPr>
              <a:t>jou</a:t>
            </a:r>
            <a:r>
              <a:rPr lang="en-US" sz="2499" dirty="0">
                <a:solidFill>
                  <a:srgbClr val="000000"/>
                </a:solidFill>
                <a:latin typeface="Source Sans Pro"/>
              </a:rPr>
              <a:t> </a:t>
            </a:r>
            <a:r>
              <a:rPr lang="en-US" sz="2499" dirty="0" err="1">
                <a:solidFill>
                  <a:srgbClr val="000000"/>
                </a:solidFill>
                <a:latin typeface="Source Sans Pro"/>
              </a:rPr>
              <a:t>en</a:t>
            </a:r>
            <a:r>
              <a:rPr lang="en-US" sz="2499" dirty="0">
                <a:solidFill>
                  <a:srgbClr val="000000"/>
                </a:solidFill>
                <a:latin typeface="Source Sans Pro"/>
              </a:rPr>
              <a:t> van </a:t>
            </a:r>
            <a:r>
              <a:rPr lang="en-US" sz="2499" dirty="0" err="1">
                <a:solidFill>
                  <a:srgbClr val="000000"/>
                </a:solidFill>
                <a:latin typeface="Source Sans Pro"/>
              </a:rPr>
              <a:t>jouw</a:t>
            </a:r>
            <a:r>
              <a:rPr lang="en-US" sz="2499" dirty="0">
                <a:solidFill>
                  <a:srgbClr val="000000"/>
                </a:solidFill>
                <a:latin typeface="Source Sans Pro"/>
              </a:rPr>
              <a:t> </a:t>
            </a:r>
            <a:r>
              <a:rPr lang="en-US" sz="2499" dirty="0" err="1">
                <a:solidFill>
                  <a:srgbClr val="000000"/>
                </a:solidFill>
                <a:latin typeface="Source Sans Pro"/>
              </a:rPr>
              <a:t>mede-leerlingen</a:t>
            </a:r>
            <a:r>
              <a:rPr lang="en-US" sz="2499" dirty="0">
                <a:solidFill>
                  <a:srgbClr val="000000"/>
                </a:solidFill>
                <a:latin typeface="Source Sans Pro"/>
              </a:rPr>
              <a:t>.</a:t>
            </a:r>
          </a:p>
          <a:p>
            <a:pPr>
              <a:lnSpc>
                <a:spcPts val="3499"/>
              </a:lnSpc>
            </a:pPr>
            <a:endParaRPr lang="en-US" sz="2499" dirty="0">
              <a:solidFill>
                <a:srgbClr val="000000"/>
              </a:solidFill>
              <a:latin typeface="Source Sans Pro"/>
            </a:endParaRPr>
          </a:p>
          <a:p>
            <a:pPr>
              <a:lnSpc>
                <a:spcPts val="3499"/>
              </a:lnSpc>
              <a:spcBef>
                <a:spcPct val="0"/>
              </a:spcBef>
            </a:pPr>
            <a:endParaRPr lang="en-US" sz="2499" dirty="0">
              <a:solidFill>
                <a:srgbClr val="000000"/>
              </a:solidFill>
              <a:latin typeface="Source Sans Pro"/>
            </a:endParaRPr>
          </a:p>
        </p:txBody>
      </p:sp>
      <p:sp>
        <p:nvSpPr>
          <p:cNvPr id="13" name="Freeform 13"/>
          <p:cNvSpPr/>
          <p:nvPr/>
        </p:nvSpPr>
        <p:spPr>
          <a:xfrm>
            <a:off x="11458454" y="5607090"/>
            <a:ext cx="5360395" cy="3497657"/>
          </a:xfrm>
          <a:custGeom>
            <a:avLst/>
            <a:gdLst/>
            <a:ahLst/>
            <a:cxnLst/>
            <a:rect l="l" t="t" r="r" b="b"/>
            <a:pathLst>
              <a:path w="5360395" h="3497657">
                <a:moveTo>
                  <a:pt x="0" y="0"/>
                </a:moveTo>
                <a:lnTo>
                  <a:pt x="5360394" y="0"/>
                </a:lnTo>
                <a:lnTo>
                  <a:pt x="5360394" y="3497658"/>
                </a:lnTo>
                <a:lnTo>
                  <a:pt x="0" y="34976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4" name="Freeform 14"/>
          <p:cNvSpPr/>
          <p:nvPr/>
        </p:nvSpPr>
        <p:spPr>
          <a:xfrm>
            <a:off x="11623669" y="5607090"/>
            <a:ext cx="5360395" cy="3497657"/>
          </a:xfrm>
          <a:custGeom>
            <a:avLst/>
            <a:gdLst/>
            <a:ahLst/>
            <a:cxnLst/>
            <a:rect l="l" t="t" r="r" b="b"/>
            <a:pathLst>
              <a:path w="5360395" h="3497657">
                <a:moveTo>
                  <a:pt x="0" y="0"/>
                </a:moveTo>
                <a:lnTo>
                  <a:pt x="5360395" y="0"/>
                </a:lnTo>
                <a:lnTo>
                  <a:pt x="5360395" y="3497658"/>
                </a:lnTo>
                <a:lnTo>
                  <a:pt x="0" y="34976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2137" y="678901"/>
            <a:ext cx="16347163" cy="1917429"/>
            <a:chOff x="0" y="0"/>
            <a:chExt cx="4305426" cy="505002"/>
          </a:xfrm>
        </p:grpSpPr>
        <p:sp>
          <p:nvSpPr>
            <p:cNvPr id="3" name="Freeform 3"/>
            <p:cNvSpPr/>
            <p:nvPr/>
          </p:nvSpPr>
          <p:spPr>
            <a:xfrm>
              <a:off x="0" y="0"/>
              <a:ext cx="4305426" cy="505002"/>
            </a:xfrm>
            <a:custGeom>
              <a:avLst/>
              <a:gdLst/>
              <a:ahLst/>
              <a:cxnLst/>
              <a:rect l="l" t="t" r="r" b="b"/>
              <a:pathLst>
                <a:path w="4305426" h="505002">
                  <a:moveTo>
                    <a:pt x="0" y="0"/>
                  </a:moveTo>
                  <a:lnTo>
                    <a:pt x="4305426" y="0"/>
                  </a:lnTo>
                  <a:lnTo>
                    <a:pt x="4305426" y="505002"/>
                  </a:lnTo>
                  <a:lnTo>
                    <a:pt x="0" y="505002"/>
                  </a:lnTo>
                  <a:close/>
                </a:path>
              </a:pathLst>
            </a:custGeom>
            <a:solidFill>
              <a:srgbClr val="000000">
                <a:alpha val="0"/>
              </a:srgbClr>
            </a:solidFill>
            <a:ln w="19050" cap="sq">
              <a:solidFill>
                <a:srgbClr val="DCCDFF"/>
              </a:solidFill>
              <a:prstDash val="solid"/>
              <a:miter/>
            </a:ln>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819148" y="588413"/>
            <a:ext cx="16343175" cy="1905856"/>
            <a:chOff x="0" y="0"/>
            <a:chExt cx="4304375" cy="501954"/>
          </a:xfrm>
        </p:grpSpPr>
        <p:sp>
          <p:nvSpPr>
            <p:cNvPr id="6" name="Freeform 6"/>
            <p:cNvSpPr/>
            <p:nvPr/>
          </p:nvSpPr>
          <p:spPr>
            <a:xfrm>
              <a:off x="0" y="0"/>
              <a:ext cx="4304375" cy="501954"/>
            </a:xfrm>
            <a:custGeom>
              <a:avLst/>
              <a:gdLst/>
              <a:ahLst/>
              <a:cxnLst/>
              <a:rect l="l" t="t" r="r" b="b"/>
              <a:pathLst>
                <a:path w="4304375" h="501954">
                  <a:moveTo>
                    <a:pt x="0" y="0"/>
                  </a:moveTo>
                  <a:lnTo>
                    <a:pt x="4304375" y="0"/>
                  </a:lnTo>
                  <a:lnTo>
                    <a:pt x="4304375" y="501954"/>
                  </a:lnTo>
                  <a:lnTo>
                    <a:pt x="0" y="501954"/>
                  </a:lnTo>
                  <a:close/>
                </a:path>
              </a:pathLst>
            </a:custGeom>
            <a:solidFill>
              <a:srgbClr val="000000">
                <a:alpha val="0"/>
              </a:srgbClr>
            </a:solidFill>
            <a:ln w="19050" cap="sq">
              <a:solidFill>
                <a:srgbClr val="000000"/>
              </a:solidFill>
              <a:prstDash val="solid"/>
              <a:miter/>
            </a:ln>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8" name="Freeform 8"/>
          <p:cNvSpPr/>
          <p:nvPr/>
        </p:nvSpPr>
        <p:spPr>
          <a:xfrm>
            <a:off x="13820959" y="58191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9" name="Freeform 9"/>
          <p:cNvSpPr/>
          <p:nvPr/>
        </p:nvSpPr>
        <p:spPr>
          <a:xfrm>
            <a:off x="13691569" y="5725046"/>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grpSp>
        <p:nvGrpSpPr>
          <p:cNvPr id="10" name="Group 10"/>
          <p:cNvGrpSpPr/>
          <p:nvPr/>
        </p:nvGrpSpPr>
        <p:grpSpPr>
          <a:xfrm>
            <a:off x="-199362" y="-200295"/>
            <a:ext cx="18686724" cy="10687590"/>
            <a:chOff x="0" y="0"/>
            <a:chExt cx="4921606" cy="2814838"/>
          </a:xfrm>
        </p:grpSpPr>
        <p:sp>
          <p:nvSpPr>
            <p:cNvPr id="11" name="Freeform 11"/>
            <p:cNvSpPr/>
            <p:nvPr/>
          </p:nvSpPr>
          <p:spPr>
            <a:xfrm>
              <a:off x="0" y="0"/>
              <a:ext cx="4921607" cy="2814838"/>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
          <p:nvSpPr>
            <p:cNvPr id="12" name="TextBox 12"/>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13" name="TextBox 13"/>
          <p:cNvSpPr txBox="1"/>
          <p:nvPr/>
        </p:nvSpPr>
        <p:spPr>
          <a:xfrm>
            <a:off x="1249738" y="741241"/>
            <a:ext cx="15912585" cy="1600200"/>
          </a:xfrm>
          <a:prstGeom prst="rect">
            <a:avLst/>
          </a:prstGeom>
        </p:spPr>
        <p:txBody>
          <a:bodyPr lIns="0" tIns="0" rIns="0" bIns="0" rtlCol="0" anchor="t">
            <a:spAutoFit/>
          </a:bodyPr>
          <a:lstStyle/>
          <a:p>
            <a:pPr>
              <a:lnSpc>
                <a:spcPts val="6362"/>
              </a:lnSpc>
            </a:pPr>
            <a:r>
              <a:rPr lang="en-US" sz="5301">
                <a:solidFill>
                  <a:srgbClr val="DCCDFF"/>
                </a:solidFill>
                <a:latin typeface="Source Sans Pro Bold"/>
              </a:rPr>
              <a:t>Doel van de les - Jouw rol als professional en waarom jouw rol zo belangrijk is.</a:t>
            </a:r>
          </a:p>
        </p:txBody>
      </p:sp>
      <p:sp>
        <p:nvSpPr>
          <p:cNvPr id="14" name="TextBox 14"/>
          <p:cNvSpPr txBox="1"/>
          <p:nvPr/>
        </p:nvSpPr>
        <p:spPr>
          <a:xfrm>
            <a:off x="1187708" y="741241"/>
            <a:ext cx="15912585" cy="1600200"/>
          </a:xfrm>
          <a:prstGeom prst="rect">
            <a:avLst/>
          </a:prstGeom>
        </p:spPr>
        <p:txBody>
          <a:bodyPr lIns="0" tIns="0" rIns="0" bIns="0" rtlCol="0" anchor="t">
            <a:spAutoFit/>
          </a:bodyPr>
          <a:lstStyle/>
          <a:p>
            <a:pPr>
              <a:lnSpc>
                <a:spcPts val="6362"/>
              </a:lnSpc>
            </a:pPr>
            <a:r>
              <a:rPr lang="en-US" sz="5301">
                <a:solidFill>
                  <a:srgbClr val="CEFFE8"/>
                </a:solidFill>
                <a:latin typeface="Source Sans Pro Bold"/>
              </a:rPr>
              <a:t>Doel van de les - Jouw rol als professional en waarom jouw rol zo belangrijk is.</a:t>
            </a:r>
          </a:p>
        </p:txBody>
      </p:sp>
      <p:sp>
        <p:nvSpPr>
          <p:cNvPr id="15" name="TextBox 15"/>
          <p:cNvSpPr txBox="1"/>
          <p:nvPr/>
        </p:nvSpPr>
        <p:spPr>
          <a:xfrm>
            <a:off x="1129426" y="741241"/>
            <a:ext cx="15912585" cy="1600200"/>
          </a:xfrm>
          <a:prstGeom prst="rect">
            <a:avLst/>
          </a:prstGeom>
        </p:spPr>
        <p:txBody>
          <a:bodyPr lIns="0" tIns="0" rIns="0" bIns="0" rtlCol="0" anchor="t">
            <a:spAutoFit/>
          </a:bodyPr>
          <a:lstStyle/>
          <a:p>
            <a:pPr>
              <a:lnSpc>
                <a:spcPts val="6362"/>
              </a:lnSpc>
            </a:pPr>
            <a:r>
              <a:rPr lang="en-US" sz="5301" dirty="0">
                <a:solidFill>
                  <a:srgbClr val="000000"/>
                </a:solidFill>
                <a:latin typeface="Source Sans Pro Bold"/>
              </a:rPr>
              <a:t>Doel van de les - </a:t>
            </a:r>
            <a:r>
              <a:rPr lang="en-US" sz="5301" dirty="0" err="1">
                <a:solidFill>
                  <a:srgbClr val="000000"/>
                </a:solidFill>
                <a:latin typeface="Source Sans Pro Bold"/>
              </a:rPr>
              <a:t>Jouw</a:t>
            </a:r>
            <a:r>
              <a:rPr lang="en-US" sz="5301" dirty="0">
                <a:solidFill>
                  <a:srgbClr val="000000"/>
                </a:solidFill>
                <a:latin typeface="Source Sans Pro Bold"/>
              </a:rPr>
              <a:t> </a:t>
            </a:r>
            <a:r>
              <a:rPr lang="en-US" sz="5301" dirty="0" err="1">
                <a:solidFill>
                  <a:srgbClr val="000000"/>
                </a:solidFill>
                <a:latin typeface="Source Sans Pro Bold"/>
              </a:rPr>
              <a:t>rol</a:t>
            </a:r>
            <a:r>
              <a:rPr lang="en-US" sz="5301" dirty="0">
                <a:solidFill>
                  <a:srgbClr val="000000"/>
                </a:solidFill>
                <a:latin typeface="Source Sans Pro Bold"/>
              </a:rPr>
              <a:t> </a:t>
            </a:r>
            <a:r>
              <a:rPr lang="en-US" sz="5301" dirty="0" err="1">
                <a:solidFill>
                  <a:srgbClr val="000000"/>
                </a:solidFill>
                <a:latin typeface="Source Sans Pro Bold"/>
              </a:rPr>
              <a:t>als</a:t>
            </a:r>
            <a:r>
              <a:rPr lang="en-US" sz="5301" dirty="0">
                <a:solidFill>
                  <a:srgbClr val="000000"/>
                </a:solidFill>
                <a:latin typeface="Source Sans Pro Bold"/>
              </a:rPr>
              <a:t> professional </a:t>
            </a:r>
            <a:r>
              <a:rPr lang="en-US" sz="5301" dirty="0" err="1">
                <a:solidFill>
                  <a:srgbClr val="000000"/>
                </a:solidFill>
                <a:latin typeface="Source Sans Pro Bold"/>
              </a:rPr>
              <a:t>en</a:t>
            </a:r>
            <a:r>
              <a:rPr lang="en-US" sz="5301" dirty="0">
                <a:solidFill>
                  <a:srgbClr val="000000"/>
                </a:solidFill>
                <a:latin typeface="Source Sans Pro Bold"/>
              </a:rPr>
              <a:t> </a:t>
            </a:r>
            <a:r>
              <a:rPr lang="en-US" sz="5301" dirty="0" err="1">
                <a:solidFill>
                  <a:srgbClr val="000000"/>
                </a:solidFill>
                <a:latin typeface="Source Sans Pro Bold"/>
              </a:rPr>
              <a:t>waarom</a:t>
            </a:r>
            <a:r>
              <a:rPr lang="en-US" sz="5301" dirty="0">
                <a:solidFill>
                  <a:srgbClr val="000000"/>
                </a:solidFill>
                <a:latin typeface="Source Sans Pro Bold"/>
              </a:rPr>
              <a:t> </a:t>
            </a:r>
            <a:r>
              <a:rPr lang="en-US" sz="5301" dirty="0" err="1">
                <a:solidFill>
                  <a:srgbClr val="000000"/>
                </a:solidFill>
                <a:latin typeface="Source Sans Pro Bold"/>
              </a:rPr>
              <a:t>jouw</a:t>
            </a:r>
            <a:r>
              <a:rPr lang="en-US" sz="5301" dirty="0">
                <a:solidFill>
                  <a:srgbClr val="000000"/>
                </a:solidFill>
                <a:latin typeface="Source Sans Pro Bold"/>
              </a:rPr>
              <a:t> </a:t>
            </a:r>
            <a:r>
              <a:rPr lang="en-US" sz="5301" dirty="0" err="1">
                <a:solidFill>
                  <a:srgbClr val="000000"/>
                </a:solidFill>
                <a:latin typeface="Source Sans Pro Bold"/>
              </a:rPr>
              <a:t>rol</a:t>
            </a:r>
            <a:r>
              <a:rPr lang="en-US" sz="5301" dirty="0">
                <a:solidFill>
                  <a:srgbClr val="000000"/>
                </a:solidFill>
                <a:latin typeface="Source Sans Pro Bold"/>
              </a:rPr>
              <a:t> zo </a:t>
            </a:r>
            <a:r>
              <a:rPr lang="en-US" sz="5301" dirty="0" err="1">
                <a:solidFill>
                  <a:srgbClr val="000000"/>
                </a:solidFill>
                <a:latin typeface="Source Sans Pro Bold"/>
              </a:rPr>
              <a:t>belangrijk</a:t>
            </a:r>
            <a:r>
              <a:rPr lang="en-US" sz="5301" dirty="0">
                <a:solidFill>
                  <a:srgbClr val="000000"/>
                </a:solidFill>
                <a:latin typeface="Source Sans Pro Bold"/>
              </a:rPr>
              <a:t> is.</a:t>
            </a:r>
          </a:p>
        </p:txBody>
      </p:sp>
      <p:sp>
        <p:nvSpPr>
          <p:cNvPr id="16" name="TextBox 16"/>
          <p:cNvSpPr txBox="1"/>
          <p:nvPr/>
        </p:nvSpPr>
        <p:spPr>
          <a:xfrm>
            <a:off x="1028700" y="3054855"/>
            <a:ext cx="12522133" cy="4365625"/>
          </a:xfrm>
          <a:prstGeom prst="rect">
            <a:avLst/>
          </a:prstGeom>
        </p:spPr>
        <p:txBody>
          <a:bodyPr lIns="0" tIns="0" rIns="0" bIns="0" rtlCol="0" anchor="t">
            <a:spAutoFit/>
          </a:bodyPr>
          <a:lstStyle/>
          <a:p>
            <a:pPr>
              <a:lnSpc>
                <a:spcPts val="3499"/>
              </a:lnSpc>
            </a:pPr>
            <a:r>
              <a:rPr lang="en-US" sz="2499">
                <a:solidFill>
                  <a:srgbClr val="000000"/>
                </a:solidFill>
                <a:latin typeface="Source Sans Pro"/>
              </a:rPr>
              <a:t>Wanneer mensen – zoals Jamila - in zo’n </a:t>
            </a:r>
            <a:r>
              <a:rPr lang="en-US" sz="2499">
                <a:solidFill>
                  <a:srgbClr val="000000"/>
                </a:solidFill>
                <a:latin typeface="Source Sans Pro Bold"/>
              </a:rPr>
              <a:t>grote mate worden beperkt in hun vrijheid </a:t>
            </a:r>
            <a:r>
              <a:rPr lang="en-US" sz="2499">
                <a:solidFill>
                  <a:srgbClr val="000000"/>
                </a:solidFill>
                <a:latin typeface="Source Sans Pro"/>
              </a:rPr>
              <a:t>door hun familie en omgeving, kunnen we in sommige gevallen spreken van </a:t>
            </a:r>
            <a:r>
              <a:rPr lang="en-US" sz="2499">
                <a:solidFill>
                  <a:srgbClr val="000000"/>
                </a:solidFill>
                <a:latin typeface="Source Sans Pro Bold"/>
              </a:rPr>
              <a:t>schadelijke praktijken. </a:t>
            </a:r>
          </a:p>
          <a:p>
            <a:pPr>
              <a:lnSpc>
                <a:spcPts val="3499"/>
              </a:lnSpc>
            </a:pPr>
            <a:endParaRPr lang="en-US" sz="2499">
              <a:solidFill>
                <a:srgbClr val="000000"/>
              </a:solidFill>
              <a:latin typeface="Source Sans Pro Bold"/>
            </a:endParaRPr>
          </a:p>
          <a:p>
            <a:pPr>
              <a:lnSpc>
                <a:spcPts val="3499"/>
              </a:lnSpc>
            </a:pPr>
            <a:r>
              <a:rPr lang="en-US" sz="2499">
                <a:solidFill>
                  <a:srgbClr val="000000"/>
                </a:solidFill>
                <a:latin typeface="Source Sans Pro"/>
              </a:rPr>
              <a:t>Jij kan ook </a:t>
            </a:r>
            <a:r>
              <a:rPr lang="en-US" sz="2499">
                <a:solidFill>
                  <a:srgbClr val="000000"/>
                </a:solidFill>
                <a:latin typeface="Source Sans Pro Bold"/>
              </a:rPr>
              <a:t>mensen tegenkomen die dit meemaken</a:t>
            </a:r>
            <a:r>
              <a:rPr lang="en-US" sz="2499">
                <a:solidFill>
                  <a:srgbClr val="000000"/>
                </a:solidFill>
                <a:latin typeface="Source Sans Pro"/>
              </a:rPr>
              <a:t>. Als professional heb jij een rol en de kans om mensen die dit misschien meemaken te helpen. </a:t>
            </a:r>
            <a:r>
              <a:rPr lang="en-US" sz="2499">
                <a:solidFill>
                  <a:srgbClr val="000000"/>
                </a:solidFill>
                <a:latin typeface="Source Sans Pro Bold"/>
              </a:rPr>
              <a:t>Jij hebt een signaleringsfunctie </a:t>
            </a:r>
            <a:r>
              <a:rPr lang="en-US" sz="2499">
                <a:solidFill>
                  <a:srgbClr val="000000"/>
                </a:solidFill>
                <a:latin typeface="Source Sans Pro"/>
              </a:rPr>
              <a:t>omdat jij in </a:t>
            </a:r>
            <a:r>
              <a:rPr lang="en-US" sz="2499">
                <a:solidFill>
                  <a:srgbClr val="000000"/>
                </a:solidFill>
                <a:latin typeface="Source Sans Pro Bold"/>
              </a:rPr>
              <a:t>jouw toekomstige baan </a:t>
            </a:r>
            <a:r>
              <a:rPr lang="en-US" sz="2499">
                <a:solidFill>
                  <a:srgbClr val="000000"/>
                </a:solidFill>
                <a:latin typeface="Source Sans Pro"/>
              </a:rPr>
              <a:t>waarschijnlijk rechtstreeks contact hebt met mensen. Hiervoor is het handig om een basiskennis te hebben over hoe je het herkent (</a:t>
            </a:r>
            <a:r>
              <a:rPr lang="en-US" sz="2499">
                <a:solidFill>
                  <a:srgbClr val="000000"/>
                </a:solidFill>
                <a:latin typeface="Source Sans Pro Bold"/>
              </a:rPr>
              <a:t>signalen</a:t>
            </a:r>
            <a:r>
              <a:rPr lang="en-US" sz="2499">
                <a:solidFill>
                  <a:srgbClr val="000000"/>
                </a:solidFill>
                <a:latin typeface="Source Sans Pro"/>
              </a:rPr>
              <a:t>), hoe je het </a:t>
            </a:r>
            <a:r>
              <a:rPr lang="en-US" sz="2499">
                <a:solidFill>
                  <a:srgbClr val="000000"/>
                </a:solidFill>
                <a:latin typeface="Source Sans Pro Bold"/>
              </a:rPr>
              <a:t>gesprek kan aangaan </a:t>
            </a:r>
            <a:r>
              <a:rPr lang="en-US" sz="2499">
                <a:solidFill>
                  <a:srgbClr val="000000"/>
                </a:solidFill>
                <a:latin typeface="Source Sans Pro"/>
              </a:rPr>
              <a:t>en iemand kan helpen de eerste stappen te zetten richting </a:t>
            </a:r>
            <a:r>
              <a:rPr lang="en-US" sz="2499">
                <a:solidFill>
                  <a:srgbClr val="000000"/>
                </a:solidFill>
                <a:latin typeface="Source Sans Pro Bold"/>
              </a:rPr>
              <a:t>hulp.</a:t>
            </a:r>
          </a:p>
          <a:p>
            <a:pPr>
              <a:lnSpc>
                <a:spcPts val="3499"/>
              </a:lnSpc>
              <a:spcBef>
                <a:spcPct val="0"/>
              </a:spcBef>
            </a:pPr>
            <a:endParaRPr lang="en-US" sz="2499">
              <a:solidFill>
                <a:srgbClr val="000000"/>
              </a:solidFill>
              <a:latin typeface="Source Sans Pro Bold"/>
            </a:endParaRPr>
          </a:p>
        </p:txBody>
      </p:sp>
      <p:sp>
        <p:nvSpPr>
          <p:cNvPr id="17" name="Freeform 17"/>
          <p:cNvSpPr/>
          <p:nvPr/>
        </p:nvSpPr>
        <p:spPr>
          <a:xfrm>
            <a:off x="13615218" y="5655945"/>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18" name="Freeform 10">
            <a:extLst>
              <a:ext uri="{FF2B5EF4-FFF2-40B4-BE49-F238E27FC236}">
                <a16:creationId xmlns:a16="http://schemas.microsoft.com/office/drawing/2014/main" id="{406E42BD-52D9-F218-BFDF-791651D2D953}"/>
              </a:ext>
            </a:extLst>
          </p:cNvPr>
          <p:cNvSpPr/>
          <p:nvPr/>
        </p:nvSpPr>
        <p:spPr>
          <a:xfrm>
            <a:off x="76201" y="114299"/>
            <a:ext cx="18135604" cy="10058401"/>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CCDFF"/>
        </a:solidFill>
        <a:effectLst/>
      </p:bgPr>
    </p:bg>
    <p:spTree>
      <p:nvGrpSpPr>
        <p:cNvPr id="1" name=""/>
        <p:cNvGrpSpPr/>
        <p:nvPr/>
      </p:nvGrpSpPr>
      <p:grpSpPr>
        <a:xfrm>
          <a:off x="0" y="0"/>
          <a:ext cx="0" cy="0"/>
          <a:chOff x="0" y="0"/>
          <a:chExt cx="0" cy="0"/>
        </a:xfrm>
      </p:grpSpPr>
      <p:grpSp>
        <p:nvGrpSpPr>
          <p:cNvPr id="2" name="Group 2"/>
          <p:cNvGrpSpPr/>
          <p:nvPr/>
        </p:nvGrpSpPr>
        <p:grpSpPr>
          <a:xfrm>
            <a:off x="199861" y="1912107"/>
            <a:ext cx="17841773" cy="5188306"/>
            <a:chOff x="0" y="0"/>
            <a:chExt cx="4699068" cy="1366467"/>
          </a:xfrm>
        </p:grpSpPr>
        <p:sp>
          <p:nvSpPr>
            <p:cNvPr id="3" name="Freeform 3"/>
            <p:cNvSpPr/>
            <p:nvPr/>
          </p:nvSpPr>
          <p:spPr>
            <a:xfrm>
              <a:off x="0" y="0"/>
              <a:ext cx="4699068" cy="1366467"/>
            </a:xfrm>
            <a:custGeom>
              <a:avLst/>
              <a:gdLst/>
              <a:ahLst/>
              <a:cxnLst/>
              <a:rect l="l" t="t" r="r" b="b"/>
              <a:pathLst>
                <a:path w="4699068" h="1366467">
                  <a:moveTo>
                    <a:pt x="0" y="0"/>
                  </a:moveTo>
                  <a:lnTo>
                    <a:pt x="4699068" y="0"/>
                  </a:lnTo>
                  <a:lnTo>
                    <a:pt x="4699068" y="1366467"/>
                  </a:lnTo>
                  <a:lnTo>
                    <a:pt x="0" y="1366467"/>
                  </a:lnTo>
                  <a:close/>
                </a:path>
              </a:pathLst>
            </a:custGeom>
            <a:solidFill>
              <a:srgbClr val="6D61A8"/>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a:grpSpLocks noChangeAspect="1"/>
          </p:cNvGrpSpPr>
          <p:nvPr/>
        </p:nvGrpSpPr>
        <p:grpSpPr>
          <a:xfrm>
            <a:off x="4251848" y="2294180"/>
            <a:ext cx="2537458" cy="2537458"/>
            <a:chOff x="0" y="0"/>
            <a:chExt cx="1050100" cy="1050100"/>
          </a:xfrm>
        </p:grpSpPr>
        <p:sp>
          <p:nvSpPr>
            <p:cNvPr id="6" name="Freeform 6"/>
            <p:cNvSpPr/>
            <p:nvPr/>
          </p:nvSpPr>
          <p:spPr>
            <a:xfrm>
              <a:off x="0" y="0"/>
              <a:ext cx="1050036" cy="1050036"/>
            </a:xfrm>
            <a:custGeom>
              <a:avLst/>
              <a:gdLst/>
              <a:ahLst/>
              <a:cxnLst/>
              <a:rect l="l" t="t" r="r" b="b"/>
              <a:pathLst>
                <a:path w="1050036" h="1050036">
                  <a:moveTo>
                    <a:pt x="0" y="965581"/>
                  </a:moveTo>
                  <a:lnTo>
                    <a:pt x="84455" y="0"/>
                  </a:lnTo>
                  <a:lnTo>
                    <a:pt x="1050036" y="84455"/>
                  </a:lnTo>
                  <a:lnTo>
                    <a:pt x="965581" y="1050036"/>
                  </a:lnTo>
                  <a:close/>
                </a:path>
              </a:pathLst>
            </a:custGeom>
            <a:solidFill>
              <a:srgbClr val="CEFFE8"/>
            </a:solidFill>
          </p:spPr>
          <p:txBody>
            <a:bodyPr/>
            <a:lstStyle/>
            <a:p>
              <a:endParaRPr lang="nl-NL"/>
            </a:p>
          </p:txBody>
        </p:sp>
      </p:grpSp>
      <p:grpSp>
        <p:nvGrpSpPr>
          <p:cNvPr id="7" name="Group 7"/>
          <p:cNvGrpSpPr>
            <a:grpSpLocks noChangeAspect="1"/>
          </p:cNvGrpSpPr>
          <p:nvPr/>
        </p:nvGrpSpPr>
        <p:grpSpPr>
          <a:xfrm>
            <a:off x="4207634" y="2252267"/>
            <a:ext cx="2620707" cy="2620707"/>
            <a:chOff x="0" y="0"/>
            <a:chExt cx="1084555" cy="1084555"/>
          </a:xfrm>
        </p:grpSpPr>
        <p:sp>
          <p:nvSpPr>
            <p:cNvPr id="8" name="Freeform 8"/>
            <p:cNvSpPr/>
            <p:nvPr/>
          </p:nvSpPr>
          <p:spPr>
            <a:xfrm>
              <a:off x="63500" y="63500"/>
              <a:ext cx="957580" cy="957580"/>
            </a:xfrm>
            <a:custGeom>
              <a:avLst/>
              <a:gdLst/>
              <a:ahLst/>
              <a:cxnLst/>
              <a:rect l="l" t="t" r="r" b="b"/>
              <a:pathLst>
                <a:path w="957580" h="957580">
                  <a:moveTo>
                    <a:pt x="8509" y="25400"/>
                  </a:moveTo>
                  <a:lnTo>
                    <a:pt x="8509" y="932180"/>
                  </a:lnTo>
                  <a:lnTo>
                    <a:pt x="4191" y="932180"/>
                  </a:lnTo>
                  <a:lnTo>
                    <a:pt x="8382" y="932180"/>
                  </a:lnTo>
                  <a:lnTo>
                    <a:pt x="8382" y="953389"/>
                  </a:lnTo>
                  <a:lnTo>
                    <a:pt x="4191" y="953389"/>
                  </a:lnTo>
                  <a:lnTo>
                    <a:pt x="4191" y="949198"/>
                  </a:lnTo>
                  <a:lnTo>
                    <a:pt x="25400" y="949198"/>
                  </a:lnTo>
                  <a:lnTo>
                    <a:pt x="25400" y="953389"/>
                  </a:lnTo>
                  <a:lnTo>
                    <a:pt x="25400" y="949198"/>
                  </a:lnTo>
                  <a:lnTo>
                    <a:pt x="932180" y="949198"/>
                  </a:lnTo>
                  <a:lnTo>
                    <a:pt x="932180" y="953389"/>
                  </a:lnTo>
                  <a:lnTo>
                    <a:pt x="932180" y="949198"/>
                  </a:lnTo>
                  <a:lnTo>
                    <a:pt x="953389" y="949198"/>
                  </a:lnTo>
                  <a:lnTo>
                    <a:pt x="953389" y="953389"/>
                  </a:lnTo>
                  <a:lnTo>
                    <a:pt x="949198" y="953389"/>
                  </a:lnTo>
                  <a:lnTo>
                    <a:pt x="949198" y="932180"/>
                  </a:lnTo>
                  <a:lnTo>
                    <a:pt x="953389" y="932180"/>
                  </a:lnTo>
                  <a:lnTo>
                    <a:pt x="949198" y="932180"/>
                  </a:lnTo>
                  <a:lnTo>
                    <a:pt x="949198" y="25400"/>
                  </a:lnTo>
                  <a:lnTo>
                    <a:pt x="953389" y="25400"/>
                  </a:lnTo>
                  <a:lnTo>
                    <a:pt x="949198" y="25400"/>
                  </a:lnTo>
                  <a:lnTo>
                    <a:pt x="949198" y="4191"/>
                  </a:lnTo>
                  <a:lnTo>
                    <a:pt x="953389" y="4191"/>
                  </a:lnTo>
                  <a:lnTo>
                    <a:pt x="953389" y="8382"/>
                  </a:lnTo>
                  <a:lnTo>
                    <a:pt x="932180" y="8382"/>
                  </a:lnTo>
                  <a:lnTo>
                    <a:pt x="25400" y="8382"/>
                  </a:lnTo>
                  <a:lnTo>
                    <a:pt x="4191" y="8382"/>
                  </a:lnTo>
                  <a:lnTo>
                    <a:pt x="4191" y="4191"/>
                  </a:lnTo>
                  <a:lnTo>
                    <a:pt x="8382" y="4191"/>
                  </a:lnTo>
                  <a:lnTo>
                    <a:pt x="8382" y="25400"/>
                  </a:lnTo>
                  <a:lnTo>
                    <a:pt x="4191" y="25400"/>
                  </a:lnTo>
                  <a:lnTo>
                    <a:pt x="8382" y="25400"/>
                  </a:lnTo>
                  <a:moveTo>
                    <a:pt x="0" y="25400"/>
                  </a:moveTo>
                  <a:lnTo>
                    <a:pt x="0" y="0"/>
                  </a:lnTo>
                  <a:lnTo>
                    <a:pt x="957580" y="0"/>
                  </a:lnTo>
                  <a:lnTo>
                    <a:pt x="957580" y="957580"/>
                  </a:lnTo>
                  <a:lnTo>
                    <a:pt x="0" y="957580"/>
                  </a:lnTo>
                  <a:lnTo>
                    <a:pt x="0" y="25400"/>
                  </a:lnTo>
                  <a:close/>
                </a:path>
              </a:pathLst>
            </a:custGeom>
            <a:solidFill>
              <a:srgbClr val="000000"/>
            </a:solidFill>
          </p:spPr>
          <p:txBody>
            <a:bodyPr/>
            <a:lstStyle/>
            <a:p>
              <a:endParaRPr lang="nl-NL"/>
            </a:p>
          </p:txBody>
        </p:sp>
        <p:sp>
          <p:nvSpPr>
            <p:cNvPr id="9" name="Freeform 9"/>
            <p:cNvSpPr/>
            <p:nvPr/>
          </p:nvSpPr>
          <p:spPr>
            <a:xfrm>
              <a:off x="105791" y="105791"/>
              <a:ext cx="872998" cy="872998"/>
            </a:xfrm>
            <a:custGeom>
              <a:avLst/>
              <a:gdLst/>
              <a:ahLst/>
              <a:cxnLst/>
              <a:rect l="l" t="t" r="r" b="b"/>
              <a:pathLst>
                <a:path w="872998" h="872998">
                  <a:moveTo>
                    <a:pt x="4318" y="864489"/>
                  </a:moveTo>
                  <a:lnTo>
                    <a:pt x="868680" y="864489"/>
                  </a:lnTo>
                  <a:lnTo>
                    <a:pt x="868680" y="868680"/>
                  </a:lnTo>
                  <a:lnTo>
                    <a:pt x="864489" y="868680"/>
                  </a:lnTo>
                  <a:lnTo>
                    <a:pt x="864489" y="4318"/>
                  </a:lnTo>
                  <a:lnTo>
                    <a:pt x="868680" y="4318"/>
                  </a:lnTo>
                  <a:lnTo>
                    <a:pt x="868680" y="8509"/>
                  </a:lnTo>
                  <a:lnTo>
                    <a:pt x="4318" y="8509"/>
                  </a:lnTo>
                  <a:lnTo>
                    <a:pt x="4318" y="4318"/>
                  </a:lnTo>
                  <a:lnTo>
                    <a:pt x="8509" y="4318"/>
                  </a:lnTo>
                  <a:lnTo>
                    <a:pt x="8509" y="868680"/>
                  </a:lnTo>
                  <a:lnTo>
                    <a:pt x="4318" y="868680"/>
                  </a:lnTo>
                  <a:lnTo>
                    <a:pt x="4318" y="864489"/>
                  </a:lnTo>
                  <a:moveTo>
                    <a:pt x="4318" y="872998"/>
                  </a:moveTo>
                  <a:lnTo>
                    <a:pt x="0" y="872998"/>
                  </a:lnTo>
                  <a:lnTo>
                    <a:pt x="0" y="0"/>
                  </a:lnTo>
                  <a:lnTo>
                    <a:pt x="872998" y="0"/>
                  </a:lnTo>
                  <a:lnTo>
                    <a:pt x="872998" y="872998"/>
                  </a:lnTo>
                  <a:lnTo>
                    <a:pt x="4318" y="872998"/>
                  </a:lnTo>
                  <a:close/>
                </a:path>
              </a:pathLst>
            </a:custGeom>
            <a:solidFill>
              <a:srgbClr val="000000"/>
            </a:solidFill>
          </p:spPr>
          <p:txBody>
            <a:bodyPr/>
            <a:lstStyle/>
            <a:p>
              <a:endParaRPr lang="nl-NL"/>
            </a:p>
          </p:txBody>
        </p:sp>
      </p:grpSp>
      <p:grpSp>
        <p:nvGrpSpPr>
          <p:cNvPr id="10" name="Group 10"/>
          <p:cNvGrpSpPr>
            <a:grpSpLocks noChangeAspect="1"/>
          </p:cNvGrpSpPr>
          <p:nvPr/>
        </p:nvGrpSpPr>
        <p:grpSpPr>
          <a:xfrm>
            <a:off x="7832903" y="2312961"/>
            <a:ext cx="2499895" cy="2499895"/>
            <a:chOff x="0" y="0"/>
            <a:chExt cx="1034555" cy="1034555"/>
          </a:xfrm>
        </p:grpSpPr>
        <p:sp>
          <p:nvSpPr>
            <p:cNvPr id="11" name="Freeform 11"/>
            <p:cNvSpPr/>
            <p:nvPr/>
          </p:nvSpPr>
          <p:spPr>
            <a:xfrm>
              <a:off x="0" y="0"/>
              <a:ext cx="1034542" cy="1034542"/>
            </a:xfrm>
            <a:custGeom>
              <a:avLst/>
              <a:gdLst/>
              <a:ahLst/>
              <a:cxnLst/>
              <a:rect l="l" t="t" r="r" b="b"/>
              <a:pathLst>
                <a:path w="1034542" h="1034542">
                  <a:moveTo>
                    <a:pt x="67564" y="1034542"/>
                  </a:moveTo>
                  <a:lnTo>
                    <a:pt x="0" y="67564"/>
                  </a:lnTo>
                  <a:lnTo>
                    <a:pt x="966978" y="0"/>
                  </a:lnTo>
                  <a:lnTo>
                    <a:pt x="1034542" y="966978"/>
                  </a:lnTo>
                  <a:close/>
                </a:path>
              </a:pathLst>
            </a:custGeom>
            <a:solidFill>
              <a:srgbClr val="CEFFE8"/>
            </a:solidFill>
          </p:spPr>
          <p:txBody>
            <a:bodyPr/>
            <a:lstStyle/>
            <a:p>
              <a:endParaRPr lang="nl-NL"/>
            </a:p>
          </p:txBody>
        </p:sp>
      </p:grpSp>
      <p:grpSp>
        <p:nvGrpSpPr>
          <p:cNvPr id="12" name="Group 12"/>
          <p:cNvGrpSpPr>
            <a:grpSpLocks noChangeAspect="1"/>
          </p:cNvGrpSpPr>
          <p:nvPr/>
        </p:nvGrpSpPr>
        <p:grpSpPr>
          <a:xfrm>
            <a:off x="7769931" y="2252267"/>
            <a:ext cx="2620707" cy="2620707"/>
            <a:chOff x="0" y="0"/>
            <a:chExt cx="1084555" cy="1084555"/>
          </a:xfrm>
        </p:grpSpPr>
        <p:sp>
          <p:nvSpPr>
            <p:cNvPr id="13" name="Freeform 13"/>
            <p:cNvSpPr/>
            <p:nvPr/>
          </p:nvSpPr>
          <p:spPr>
            <a:xfrm>
              <a:off x="63500" y="63500"/>
              <a:ext cx="957580" cy="957580"/>
            </a:xfrm>
            <a:custGeom>
              <a:avLst/>
              <a:gdLst/>
              <a:ahLst/>
              <a:cxnLst/>
              <a:rect l="l" t="t" r="r" b="b"/>
              <a:pathLst>
                <a:path w="957580" h="957580">
                  <a:moveTo>
                    <a:pt x="8509" y="25400"/>
                  </a:moveTo>
                  <a:lnTo>
                    <a:pt x="8509" y="932180"/>
                  </a:lnTo>
                  <a:lnTo>
                    <a:pt x="4191" y="932180"/>
                  </a:lnTo>
                  <a:lnTo>
                    <a:pt x="8382" y="932180"/>
                  </a:lnTo>
                  <a:lnTo>
                    <a:pt x="8382" y="953389"/>
                  </a:lnTo>
                  <a:lnTo>
                    <a:pt x="4191" y="953389"/>
                  </a:lnTo>
                  <a:lnTo>
                    <a:pt x="4191" y="949198"/>
                  </a:lnTo>
                  <a:lnTo>
                    <a:pt x="25400" y="949198"/>
                  </a:lnTo>
                  <a:lnTo>
                    <a:pt x="25400" y="953389"/>
                  </a:lnTo>
                  <a:lnTo>
                    <a:pt x="25400" y="949198"/>
                  </a:lnTo>
                  <a:lnTo>
                    <a:pt x="932180" y="949198"/>
                  </a:lnTo>
                  <a:lnTo>
                    <a:pt x="932180" y="953389"/>
                  </a:lnTo>
                  <a:lnTo>
                    <a:pt x="932180" y="949198"/>
                  </a:lnTo>
                  <a:lnTo>
                    <a:pt x="953389" y="949198"/>
                  </a:lnTo>
                  <a:lnTo>
                    <a:pt x="953389" y="953389"/>
                  </a:lnTo>
                  <a:lnTo>
                    <a:pt x="949198" y="953389"/>
                  </a:lnTo>
                  <a:lnTo>
                    <a:pt x="949198" y="932180"/>
                  </a:lnTo>
                  <a:lnTo>
                    <a:pt x="953389" y="932180"/>
                  </a:lnTo>
                  <a:lnTo>
                    <a:pt x="949198" y="932180"/>
                  </a:lnTo>
                  <a:lnTo>
                    <a:pt x="949198" y="25400"/>
                  </a:lnTo>
                  <a:lnTo>
                    <a:pt x="953389" y="25400"/>
                  </a:lnTo>
                  <a:lnTo>
                    <a:pt x="949198" y="25400"/>
                  </a:lnTo>
                  <a:lnTo>
                    <a:pt x="949198" y="4191"/>
                  </a:lnTo>
                  <a:lnTo>
                    <a:pt x="953389" y="4191"/>
                  </a:lnTo>
                  <a:lnTo>
                    <a:pt x="953389" y="8382"/>
                  </a:lnTo>
                  <a:lnTo>
                    <a:pt x="932180" y="8382"/>
                  </a:lnTo>
                  <a:lnTo>
                    <a:pt x="25400" y="8382"/>
                  </a:lnTo>
                  <a:lnTo>
                    <a:pt x="4191" y="8382"/>
                  </a:lnTo>
                  <a:lnTo>
                    <a:pt x="4191" y="4191"/>
                  </a:lnTo>
                  <a:lnTo>
                    <a:pt x="8382" y="4191"/>
                  </a:lnTo>
                  <a:lnTo>
                    <a:pt x="8382" y="25400"/>
                  </a:lnTo>
                  <a:lnTo>
                    <a:pt x="4191" y="25400"/>
                  </a:lnTo>
                  <a:lnTo>
                    <a:pt x="8382" y="25400"/>
                  </a:lnTo>
                  <a:moveTo>
                    <a:pt x="0" y="25400"/>
                  </a:moveTo>
                  <a:lnTo>
                    <a:pt x="0" y="0"/>
                  </a:lnTo>
                  <a:lnTo>
                    <a:pt x="957580" y="0"/>
                  </a:lnTo>
                  <a:lnTo>
                    <a:pt x="957580" y="957580"/>
                  </a:lnTo>
                  <a:lnTo>
                    <a:pt x="0" y="957580"/>
                  </a:lnTo>
                  <a:lnTo>
                    <a:pt x="0" y="25400"/>
                  </a:lnTo>
                  <a:close/>
                </a:path>
              </a:pathLst>
            </a:custGeom>
            <a:solidFill>
              <a:srgbClr val="000000"/>
            </a:solidFill>
          </p:spPr>
          <p:txBody>
            <a:bodyPr/>
            <a:lstStyle/>
            <a:p>
              <a:endParaRPr lang="nl-NL"/>
            </a:p>
          </p:txBody>
        </p:sp>
        <p:sp>
          <p:nvSpPr>
            <p:cNvPr id="14" name="Freeform 14"/>
            <p:cNvSpPr/>
            <p:nvPr/>
          </p:nvSpPr>
          <p:spPr>
            <a:xfrm>
              <a:off x="105791" y="105791"/>
              <a:ext cx="872998" cy="872998"/>
            </a:xfrm>
            <a:custGeom>
              <a:avLst/>
              <a:gdLst/>
              <a:ahLst/>
              <a:cxnLst/>
              <a:rect l="l" t="t" r="r" b="b"/>
              <a:pathLst>
                <a:path w="872998" h="872998">
                  <a:moveTo>
                    <a:pt x="4318" y="864489"/>
                  </a:moveTo>
                  <a:lnTo>
                    <a:pt x="868680" y="864489"/>
                  </a:lnTo>
                  <a:lnTo>
                    <a:pt x="868680" y="868680"/>
                  </a:lnTo>
                  <a:lnTo>
                    <a:pt x="864489" y="868680"/>
                  </a:lnTo>
                  <a:lnTo>
                    <a:pt x="864489" y="4318"/>
                  </a:lnTo>
                  <a:lnTo>
                    <a:pt x="868680" y="4318"/>
                  </a:lnTo>
                  <a:lnTo>
                    <a:pt x="868680" y="8509"/>
                  </a:lnTo>
                  <a:lnTo>
                    <a:pt x="4318" y="8509"/>
                  </a:lnTo>
                  <a:lnTo>
                    <a:pt x="4318" y="4318"/>
                  </a:lnTo>
                  <a:lnTo>
                    <a:pt x="8509" y="4318"/>
                  </a:lnTo>
                  <a:lnTo>
                    <a:pt x="8509" y="868680"/>
                  </a:lnTo>
                  <a:lnTo>
                    <a:pt x="4318" y="868680"/>
                  </a:lnTo>
                  <a:lnTo>
                    <a:pt x="4318" y="864489"/>
                  </a:lnTo>
                  <a:moveTo>
                    <a:pt x="4318" y="872998"/>
                  </a:moveTo>
                  <a:lnTo>
                    <a:pt x="0" y="872998"/>
                  </a:lnTo>
                  <a:lnTo>
                    <a:pt x="0" y="0"/>
                  </a:lnTo>
                  <a:lnTo>
                    <a:pt x="872998" y="0"/>
                  </a:lnTo>
                  <a:lnTo>
                    <a:pt x="872998" y="872998"/>
                  </a:lnTo>
                  <a:lnTo>
                    <a:pt x="4318" y="872998"/>
                  </a:lnTo>
                  <a:close/>
                </a:path>
              </a:pathLst>
            </a:custGeom>
            <a:solidFill>
              <a:srgbClr val="000000"/>
            </a:solidFill>
          </p:spPr>
          <p:txBody>
            <a:bodyPr/>
            <a:lstStyle/>
            <a:p>
              <a:endParaRPr lang="nl-NL"/>
            </a:p>
          </p:txBody>
        </p:sp>
      </p:grpSp>
      <p:grpSp>
        <p:nvGrpSpPr>
          <p:cNvPr id="15" name="Group 15"/>
          <p:cNvGrpSpPr>
            <a:grpSpLocks noChangeAspect="1"/>
          </p:cNvGrpSpPr>
          <p:nvPr/>
        </p:nvGrpSpPr>
        <p:grpSpPr>
          <a:xfrm>
            <a:off x="11404705" y="2322466"/>
            <a:ext cx="2480838" cy="2480838"/>
            <a:chOff x="0" y="0"/>
            <a:chExt cx="1026668" cy="1026668"/>
          </a:xfrm>
        </p:grpSpPr>
        <p:sp>
          <p:nvSpPr>
            <p:cNvPr id="16" name="Freeform 16"/>
            <p:cNvSpPr/>
            <p:nvPr/>
          </p:nvSpPr>
          <p:spPr>
            <a:xfrm>
              <a:off x="0" y="0"/>
              <a:ext cx="1026668" cy="1026668"/>
            </a:xfrm>
            <a:custGeom>
              <a:avLst/>
              <a:gdLst/>
              <a:ahLst/>
              <a:cxnLst/>
              <a:rect l="l" t="t" r="r" b="b"/>
              <a:pathLst>
                <a:path w="1026668" h="1026668">
                  <a:moveTo>
                    <a:pt x="0" y="967486"/>
                  </a:moveTo>
                  <a:lnTo>
                    <a:pt x="59182" y="0"/>
                  </a:lnTo>
                  <a:lnTo>
                    <a:pt x="1026668" y="59182"/>
                  </a:lnTo>
                  <a:lnTo>
                    <a:pt x="967486" y="1026668"/>
                  </a:lnTo>
                  <a:close/>
                </a:path>
              </a:pathLst>
            </a:custGeom>
            <a:solidFill>
              <a:srgbClr val="CEFFE8"/>
            </a:solidFill>
          </p:spPr>
          <p:txBody>
            <a:bodyPr/>
            <a:lstStyle/>
            <a:p>
              <a:endParaRPr lang="nl-NL"/>
            </a:p>
          </p:txBody>
        </p:sp>
      </p:grpSp>
      <p:grpSp>
        <p:nvGrpSpPr>
          <p:cNvPr id="17" name="Group 17"/>
          <p:cNvGrpSpPr>
            <a:grpSpLocks noChangeAspect="1"/>
          </p:cNvGrpSpPr>
          <p:nvPr/>
        </p:nvGrpSpPr>
        <p:grpSpPr>
          <a:xfrm>
            <a:off x="11332204" y="2252267"/>
            <a:ext cx="2620707" cy="2620707"/>
            <a:chOff x="0" y="0"/>
            <a:chExt cx="1084555" cy="1084555"/>
          </a:xfrm>
        </p:grpSpPr>
        <p:sp>
          <p:nvSpPr>
            <p:cNvPr id="18" name="Freeform 18"/>
            <p:cNvSpPr/>
            <p:nvPr/>
          </p:nvSpPr>
          <p:spPr>
            <a:xfrm>
              <a:off x="63500" y="63500"/>
              <a:ext cx="957580" cy="957580"/>
            </a:xfrm>
            <a:custGeom>
              <a:avLst/>
              <a:gdLst/>
              <a:ahLst/>
              <a:cxnLst/>
              <a:rect l="l" t="t" r="r" b="b"/>
              <a:pathLst>
                <a:path w="957580" h="957580">
                  <a:moveTo>
                    <a:pt x="8509" y="25400"/>
                  </a:moveTo>
                  <a:lnTo>
                    <a:pt x="8509" y="932180"/>
                  </a:lnTo>
                  <a:lnTo>
                    <a:pt x="4191" y="932180"/>
                  </a:lnTo>
                  <a:lnTo>
                    <a:pt x="8382" y="932180"/>
                  </a:lnTo>
                  <a:lnTo>
                    <a:pt x="8382" y="953389"/>
                  </a:lnTo>
                  <a:lnTo>
                    <a:pt x="4191" y="953389"/>
                  </a:lnTo>
                  <a:lnTo>
                    <a:pt x="4191" y="949198"/>
                  </a:lnTo>
                  <a:lnTo>
                    <a:pt x="25400" y="949198"/>
                  </a:lnTo>
                  <a:lnTo>
                    <a:pt x="25400" y="953389"/>
                  </a:lnTo>
                  <a:lnTo>
                    <a:pt x="25400" y="949198"/>
                  </a:lnTo>
                  <a:lnTo>
                    <a:pt x="932180" y="949198"/>
                  </a:lnTo>
                  <a:lnTo>
                    <a:pt x="932180" y="953389"/>
                  </a:lnTo>
                  <a:lnTo>
                    <a:pt x="932180" y="949198"/>
                  </a:lnTo>
                  <a:lnTo>
                    <a:pt x="953389" y="949198"/>
                  </a:lnTo>
                  <a:lnTo>
                    <a:pt x="953389" y="953389"/>
                  </a:lnTo>
                  <a:lnTo>
                    <a:pt x="949198" y="953389"/>
                  </a:lnTo>
                  <a:lnTo>
                    <a:pt x="949198" y="932180"/>
                  </a:lnTo>
                  <a:lnTo>
                    <a:pt x="953389" y="932180"/>
                  </a:lnTo>
                  <a:lnTo>
                    <a:pt x="949198" y="932180"/>
                  </a:lnTo>
                  <a:lnTo>
                    <a:pt x="949198" y="25400"/>
                  </a:lnTo>
                  <a:lnTo>
                    <a:pt x="953389" y="25400"/>
                  </a:lnTo>
                  <a:lnTo>
                    <a:pt x="949198" y="25400"/>
                  </a:lnTo>
                  <a:lnTo>
                    <a:pt x="949198" y="4191"/>
                  </a:lnTo>
                  <a:lnTo>
                    <a:pt x="953389" y="4191"/>
                  </a:lnTo>
                  <a:lnTo>
                    <a:pt x="953389" y="8382"/>
                  </a:lnTo>
                  <a:lnTo>
                    <a:pt x="932180" y="8382"/>
                  </a:lnTo>
                  <a:lnTo>
                    <a:pt x="25400" y="8382"/>
                  </a:lnTo>
                  <a:lnTo>
                    <a:pt x="4191" y="8382"/>
                  </a:lnTo>
                  <a:lnTo>
                    <a:pt x="4191" y="4191"/>
                  </a:lnTo>
                  <a:lnTo>
                    <a:pt x="8382" y="4191"/>
                  </a:lnTo>
                  <a:lnTo>
                    <a:pt x="8382" y="25400"/>
                  </a:lnTo>
                  <a:lnTo>
                    <a:pt x="4191" y="25400"/>
                  </a:lnTo>
                  <a:lnTo>
                    <a:pt x="8382" y="25400"/>
                  </a:lnTo>
                  <a:moveTo>
                    <a:pt x="0" y="25400"/>
                  </a:moveTo>
                  <a:lnTo>
                    <a:pt x="0" y="0"/>
                  </a:lnTo>
                  <a:lnTo>
                    <a:pt x="957580" y="0"/>
                  </a:lnTo>
                  <a:lnTo>
                    <a:pt x="957580" y="957580"/>
                  </a:lnTo>
                  <a:lnTo>
                    <a:pt x="0" y="957580"/>
                  </a:lnTo>
                  <a:lnTo>
                    <a:pt x="0" y="25400"/>
                  </a:lnTo>
                  <a:close/>
                </a:path>
              </a:pathLst>
            </a:custGeom>
            <a:solidFill>
              <a:srgbClr val="000000"/>
            </a:solidFill>
          </p:spPr>
          <p:txBody>
            <a:bodyPr/>
            <a:lstStyle/>
            <a:p>
              <a:endParaRPr lang="nl-NL"/>
            </a:p>
          </p:txBody>
        </p:sp>
        <p:sp>
          <p:nvSpPr>
            <p:cNvPr id="19" name="Freeform 19"/>
            <p:cNvSpPr/>
            <p:nvPr/>
          </p:nvSpPr>
          <p:spPr>
            <a:xfrm>
              <a:off x="105791" y="105791"/>
              <a:ext cx="872998" cy="872998"/>
            </a:xfrm>
            <a:custGeom>
              <a:avLst/>
              <a:gdLst/>
              <a:ahLst/>
              <a:cxnLst/>
              <a:rect l="l" t="t" r="r" b="b"/>
              <a:pathLst>
                <a:path w="872998" h="872998">
                  <a:moveTo>
                    <a:pt x="4318" y="864489"/>
                  </a:moveTo>
                  <a:lnTo>
                    <a:pt x="868680" y="864489"/>
                  </a:lnTo>
                  <a:lnTo>
                    <a:pt x="868680" y="868680"/>
                  </a:lnTo>
                  <a:lnTo>
                    <a:pt x="864489" y="868680"/>
                  </a:lnTo>
                  <a:lnTo>
                    <a:pt x="864489" y="4318"/>
                  </a:lnTo>
                  <a:lnTo>
                    <a:pt x="868680" y="4318"/>
                  </a:lnTo>
                  <a:lnTo>
                    <a:pt x="868680" y="8509"/>
                  </a:lnTo>
                  <a:lnTo>
                    <a:pt x="4318" y="8509"/>
                  </a:lnTo>
                  <a:lnTo>
                    <a:pt x="4318" y="4318"/>
                  </a:lnTo>
                  <a:lnTo>
                    <a:pt x="8509" y="4318"/>
                  </a:lnTo>
                  <a:lnTo>
                    <a:pt x="8509" y="868680"/>
                  </a:lnTo>
                  <a:lnTo>
                    <a:pt x="4318" y="868680"/>
                  </a:lnTo>
                  <a:lnTo>
                    <a:pt x="4318" y="864489"/>
                  </a:lnTo>
                  <a:moveTo>
                    <a:pt x="4318" y="872998"/>
                  </a:moveTo>
                  <a:lnTo>
                    <a:pt x="0" y="872998"/>
                  </a:lnTo>
                  <a:lnTo>
                    <a:pt x="0" y="0"/>
                  </a:lnTo>
                  <a:lnTo>
                    <a:pt x="872998" y="0"/>
                  </a:lnTo>
                  <a:lnTo>
                    <a:pt x="872998" y="872998"/>
                  </a:lnTo>
                  <a:lnTo>
                    <a:pt x="4318" y="872998"/>
                  </a:lnTo>
                  <a:close/>
                </a:path>
              </a:pathLst>
            </a:custGeom>
            <a:solidFill>
              <a:srgbClr val="000000"/>
            </a:solidFill>
          </p:spPr>
          <p:txBody>
            <a:bodyPr/>
            <a:lstStyle/>
            <a:p>
              <a:endParaRPr lang="nl-NL"/>
            </a:p>
          </p:txBody>
        </p:sp>
      </p:grpSp>
      <p:grpSp>
        <p:nvGrpSpPr>
          <p:cNvPr id="20" name="Group 20"/>
          <p:cNvGrpSpPr>
            <a:grpSpLocks noChangeAspect="1"/>
          </p:cNvGrpSpPr>
          <p:nvPr/>
        </p:nvGrpSpPr>
        <p:grpSpPr>
          <a:xfrm>
            <a:off x="14911256" y="2266767"/>
            <a:ext cx="2592282" cy="2592282"/>
            <a:chOff x="0" y="0"/>
            <a:chExt cx="1072794" cy="1072794"/>
          </a:xfrm>
        </p:grpSpPr>
        <p:sp>
          <p:nvSpPr>
            <p:cNvPr id="21" name="Freeform 21"/>
            <p:cNvSpPr/>
            <p:nvPr/>
          </p:nvSpPr>
          <p:spPr>
            <a:xfrm>
              <a:off x="0" y="0"/>
              <a:ext cx="1072769" cy="1072769"/>
            </a:xfrm>
            <a:custGeom>
              <a:avLst/>
              <a:gdLst/>
              <a:ahLst/>
              <a:cxnLst/>
              <a:rect l="l" t="t" r="r" b="b"/>
              <a:pathLst>
                <a:path w="1072769" h="1072769">
                  <a:moveTo>
                    <a:pt x="109728" y="1072769"/>
                  </a:moveTo>
                  <a:lnTo>
                    <a:pt x="0" y="109728"/>
                  </a:lnTo>
                  <a:lnTo>
                    <a:pt x="963041" y="0"/>
                  </a:lnTo>
                  <a:lnTo>
                    <a:pt x="1072769" y="963041"/>
                  </a:lnTo>
                  <a:close/>
                </a:path>
              </a:pathLst>
            </a:custGeom>
            <a:solidFill>
              <a:srgbClr val="CEFFE8"/>
            </a:solidFill>
          </p:spPr>
          <p:txBody>
            <a:bodyPr/>
            <a:lstStyle/>
            <a:p>
              <a:endParaRPr lang="nl-NL"/>
            </a:p>
          </p:txBody>
        </p:sp>
      </p:grpSp>
      <p:grpSp>
        <p:nvGrpSpPr>
          <p:cNvPr id="22" name="Group 22"/>
          <p:cNvGrpSpPr/>
          <p:nvPr/>
        </p:nvGrpSpPr>
        <p:grpSpPr>
          <a:xfrm rot="-319176">
            <a:off x="734245" y="2401817"/>
            <a:ext cx="2429785" cy="2320353"/>
            <a:chOff x="0" y="0"/>
            <a:chExt cx="639943" cy="611122"/>
          </a:xfrm>
        </p:grpSpPr>
        <p:sp>
          <p:nvSpPr>
            <p:cNvPr id="23" name="Freeform 23"/>
            <p:cNvSpPr/>
            <p:nvPr/>
          </p:nvSpPr>
          <p:spPr>
            <a:xfrm>
              <a:off x="0" y="0"/>
              <a:ext cx="639943" cy="611122"/>
            </a:xfrm>
            <a:custGeom>
              <a:avLst/>
              <a:gdLst/>
              <a:ahLst/>
              <a:cxnLst/>
              <a:rect l="l" t="t" r="r" b="b"/>
              <a:pathLst>
                <a:path w="639943" h="611122">
                  <a:moveTo>
                    <a:pt x="0" y="0"/>
                  </a:moveTo>
                  <a:lnTo>
                    <a:pt x="639943" y="0"/>
                  </a:lnTo>
                  <a:lnTo>
                    <a:pt x="639943" y="611122"/>
                  </a:lnTo>
                  <a:lnTo>
                    <a:pt x="0" y="611122"/>
                  </a:lnTo>
                  <a:close/>
                </a:path>
              </a:pathLst>
            </a:custGeom>
            <a:solidFill>
              <a:srgbClr val="CEFFE8"/>
            </a:solidFill>
          </p:spPr>
          <p:txBody>
            <a:bodyPr/>
            <a:lstStyle/>
            <a:p>
              <a:endParaRPr lang="nl-NL"/>
            </a:p>
          </p:txBody>
        </p:sp>
        <p:sp>
          <p:nvSpPr>
            <p:cNvPr id="24" name="TextBox 2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25" name="Freeform 25"/>
          <p:cNvSpPr/>
          <p:nvPr/>
        </p:nvSpPr>
        <p:spPr>
          <a:xfrm>
            <a:off x="860171" y="2467100"/>
            <a:ext cx="2191065" cy="2191065"/>
          </a:xfrm>
          <a:custGeom>
            <a:avLst/>
            <a:gdLst/>
            <a:ahLst/>
            <a:cxnLst/>
            <a:rect l="l" t="t" r="r" b="b"/>
            <a:pathLst>
              <a:path w="2191065" h="2191065">
                <a:moveTo>
                  <a:pt x="0" y="0"/>
                </a:moveTo>
                <a:lnTo>
                  <a:pt x="2191065" y="0"/>
                </a:lnTo>
                <a:lnTo>
                  <a:pt x="2191065" y="2191065"/>
                </a:lnTo>
                <a:lnTo>
                  <a:pt x="0" y="2191065"/>
                </a:lnTo>
                <a:lnTo>
                  <a:pt x="0" y="0"/>
                </a:lnTo>
                <a:close/>
              </a:path>
            </a:pathLst>
          </a:custGeom>
          <a:blipFill>
            <a:blip r:embed="rId3"/>
            <a:stretch>
              <a:fillRect l="-1525" t="-1452" r="-1521" b="-1465"/>
            </a:stretch>
          </a:blipFill>
        </p:spPr>
        <p:txBody>
          <a:bodyPr/>
          <a:lstStyle/>
          <a:p>
            <a:endParaRPr lang="nl-NL"/>
          </a:p>
        </p:txBody>
      </p:sp>
      <p:grpSp>
        <p:nvGrpSpPr>
          <p:cNvPr id="26" name="Group 26"/>
          <p:cNvGrpSpPr>
            <a:grpSpLocks noChangeAspect="1"/>
          </p:cNvGrpSpPr>
          <p:nvPr/>
        </p:nvGrpSpPr>
        <p:grpSpPr>
          <a:xfrm>
            <a:off x="645361" y="2252267"/>
            <a:ext cx="2620707" cy="2620707"/>
            <a:chOff x="0" y="0"/>
            <a:chExt cx="1084555" cy="1084555"/>
          </a:xfrm>
        </p:grpSpPr>
        <p:sp>
          <p:nvSpPr>
            <p:cNvPr id="27" name="Freeform 27"/>
            <p:cNvSpPr/>
            <p:nvPr/>
          </p:nvSpPr>
          <p:spPr>
            <a:xfrm>
              <a:off x="63500" y="63500"/>
              <a:ext cx="957580" cy="957580"/>
            </a:xfrm>
            <a:custGeom>
              <a:avLst/>
              <a:gdLst/>
              <a:ahLst/>
              <a:cxnLst/>
              <a:rect l="l" t="t" r="r" b="b"/>
              <a:pathLst>
                <a:path w="957580" h="957580">
                  <a:moveTo>
                    <a:pt x="8509" y="25400"/>
                  </a:moveTo>
                  <a:lnTo>
                    <a:pt x="8509" y="932180"/>
                  </a:lnTo>
                  <a:lnTo>
                    <a:pt x="4191" y="932180"/>
                  </a:lnTo>
                  <a:lnTo>
                    <a:pt x="8382" y="932180"/>
                  </a:lnTo>
                  <a:lnTo>
                    <a:pt x="8382" y="953389"/>
                  </a:lnTo>
                  <a:lnTo>
                    <a:pt x="4191" y="953389"/>
                  </a:lnTo>
                  <a:lnTo>
                    <a:pt x="4191" y="949198"/>
                  </a:lnTo>
                  <a:lnTo>
                    <a:pt x="25400" y="949198"/>
                  </a:lnTo>
                  <a:lnTo>
                    <a:pt x="25400" y="953389"/>
                  </a:lnTo>
                  <a:lnTo>
                    <a:pt x="25400" y="949198"/>
                  </a:lnTo>
                  <a:lnTo>
                    <a:pt x="932180" y="949198"/>
                  </a:lnTo>
                  <a:lnTo>
                    <a:pt x="932180" y="953389"/>
                  </a:lnTo>
                  <a:lnTo>
                    <a:pt x="932180" y="949198"/>
                  </a:lnTo>
                  <a:lnTo>
                    <a:pt x="953389" y="949198"/>
                  </a:lnTo>
                  <a:lnTo>
                    <a:pt x="953389" y="953389"/>
                  </a:lnTo>
                  <a:lnTo>
                    <a:pt x="949198" y="953389"/>
                  </a:lnTo>
                  <a:lnTo>
                    <a:pt x="949198" y="932180"/>
                  </a:lnTo>
                  <a:lnTo>
                    <a:pt x="953389" y="932180"/>
                  </a:lnTo>
                  <a:lnTo>
                    <a:pt x="949198" y="932180"/>
                  </a:lnTo>
                  <a:lnTo>
                    <a:pt x="949198" y="25400"/>
                  </a:lnTo>
                  <a:lnTo>
                    <a:pt x="953389" y="25400"/>
                  </a:lnTo>
                  <a:lnTo>
                    <a:pt x="949198" y="25400"/>
                  </a:lnTo>
                  <a:lnTo>
                    <a:pt x="949198" y="4191"/>
                  </a:lnTo>
                  <a:lnTo>
                    <a:pt x="953389" y="4191"/>
                  </a:lnTo>
                  <a:lnTo>
                    <a:pt x="953389" y="8382"/>
                  </a:lnTo>
                  <a:lnTo>
                    <a:pt x="932180" y="8382"/>
                  </a:lnTo>
                  <a:lnTo>
                    <a:pt x="25400" y="8382"/>
                  </a:lnTo>
                  <a:lnTo>
                    <a:pt x="4191" y="8382"/>
                  </a:lnTo>
                  <a:lnTo>
                    <a:pt x="4191" y="4191"/>
                  </a:lnTo>
                  <a:lnTo>
                    <a:pt x="8382" y="4191"/>
                  </a:lnTo>
                  <a:lnTo>
                    <a:pt x="8382" y="25400"/>
                  </a:lnTo>
                  <a:lnTo>
                    <a:pt x="4191" y="25400"/>
                  </a:lnTo>
                  <a:lnTo>
                    <a:pt x="8382" y="25400"/>
                  </a:lnTo>
                  <a:moveTo>
                    <a:pt x="0" y="25400"/>
                  </a:moveTo>
                  <a:lnTo>
                    <a:pt x="0" y="0"/>
                  </a:lnTo>
                  <a:lnTo>
                    <a:pt x="957580" y="0"/>
                  </a:lnTo>
                  <a:lnTo>
                    <a:pt x="957580" y="957580"/>
                  </a:lnTo>
                  <a:lnTo>
                    <a:pt x="0" y="957580"/>
                  </a:lnTo>
                  <a:lnTo>
                    <a:pt x="0" y="25400"/>
                  </a:lnTo>
                  <a:close/>
                </a:path>
              </a:pathLst>
            </a:custGeom>
            <a:solidFill>
              <a:srgbClr val="000000"/>
            </a:solidFill>
          </p:spPr>
          <p:txBody>
            <a:bodyPr/>
            <a:lstStyle/>
            <a:p>
              <a:endParaRPr lang="nl-NL"/>
            </a:p>
          </p:txBody>
        </p:sp>
        <p:sp>
          <p:nvSpPr>
            <p:cNvPr id="28" name="Freeform 28"/>
            <p:cNvSpPr/>
            <p:nvPr/>
          </p:nvSpPr>
          <p:spPr>
            <a:xfrm>
              <a:off x="105791" y="105791"/>
              <a:ext cx="872998" cy="872998"/>
            </a:xfrm>
            <a:custGeom>
              <a:avLst/>
              <a:gdLst/>
              <a:ahLst/>
              <a:cxnLst/>
              <a:rect l="l" t="t" r="r" b="b"/>
              <a:pathLst>
                <a:path w="872998" h="872998">
                  <a:moveTo>
                    <a:pt x="4318" y="864489"/>
                  </a:moveTo>
                  <a:lnTo>
                    <a:pt x="868680" y="864489"/>
                  </a:lnTo>
                  <a:lnTo>
                    <a:pt x="868680" y="868680"/>
                  </a:lnTo>
                  <a:lnTo>
                    <a:pt x="864489" y="868680"/>
                  </a:lnTo>
                  <a:lnTo>
                    <a:pt x="864489" y="4318"/>
                  </a:lnTo>
                  <a:lnTo>
                    <a:pt x="868680" y="4318"/>
                  </a:lnTo>
                  <a:lnTo>
                    <a:pt x="868680" y="8509"/>
                  </a:lnTo>
                  <a:lnTo>
                    <a:pt x="4318" y="8509"/>
                  </a:lnTo>
                  <a:lnTo>
                    <a:pt x="4318" y="4318"/>
                  </a:lnTo>
                  <a:lnTo>
                    <a:pt x="8509" y="4318"/>
                  </a:lnTo>
                  <a:lnTo>
                    <a:pt x="8509" y="868680"/>
                  </a:lnTo>
                  <a:lnTo>
                    <a:pt x="4318" y="868680"/>
                  </a:lnTo>
                  <a:lnTo>
                    <a:pt x="4318" y="864489"/>
                  </a:lnTo>
                  <a:moveTo>
                    <a:pt x="4318" y="872998"/>
                  </a:moveTo>
                  <a:lnTo>
                    <a:pt x="0" y="872998"/>
                  </a:lnTo>
                  <a:lnTo>
                    <a:pt x="0" y="0"/>
                  </a:lnTo>
                  <a:lnTo>
                    <a:pt x="872998" y="0"/>
                  </a:lnTo>
                  <a:lnTo>
                    <a:pt x="872998" y="872998"/>
                  </a:lnTo>
                  <a:lnTo>
                    <a:pt x="4318" y="872998"/>
                  </a:lnTo>
                  <a:close/>
                </a:path>
              </a:pathLst>
            </a:custGeom>
            <a:solidFill>
              <a:srgbClr val="000000"/>
            </a:solidFill>
          </p:spPr>
          <p:txBody>
            <a:bodyPr/>
            <a:lstStyle/>
            <a:p>
              <a:endParaRPr lang="nl-NL"/>
            </a:p>
          </p:txBody>
        </p:sp>
      </p:grpSp>
      <p:sp>
        <p:nvSpPr>
          <p:cNvPr id="29" name="Freeform 29"/>
          <p:cNvSpPr/>
          <p:nvPr/>
        </p:nvSpPr>
        <p:spPr>
          <a:xfrm>
            <a:off x="4422467" y="2467100"/>
            <a:ext cx="2191065" cy="2191065"/>
          </a:xfrm>
          <a:custGeom>
            <a:avLst/>
            <a:gdLst/>
            <a:ahLst/>
            <a:cxnLst/>
            <a:rect l="l" t="t" r="r" b="b"/>
            <a:pathLst>
              <a:path w="2191065" h="2191065">
                <a:moveTo>
                  <a:pt x="0" y="0"/>
                </a:moveTo>
                <a:lnTo>
                  <a:pt x="2191065" y="0"/>
                </a:lnTo>
                <a:lnTo>
                  <a:pt x="2191065" y="2191065"/>
                </a:lnTo>
                <a:lnTo>
                  <a:pt x="0" y="2191065"/>
                </a:lnTo>
                <a:lnTo>
                  <a:pt x="0" y="0"/>
                </a:lnTo>
                <a:close/>
              </a:path>
            </a:pathLst>
          </a:custGeom>
          <a:blipFill>
            <a:blip r:embed="rId4"/>
            <a:stretch>
              <a:fillRect l="-1423" t="-1407" r="-285" b="-1419"/>
            </a:stretch>
          </a:blipFill>
        </p:spPr>
        <p:txBody>
          <a:bodyPr/>
          <a:lstStyle/>
          <a:p>
            <a:endParaRPr lang="nl-NL"/>
          </a:p>
        </p:txBody>
      </p:sp>
      <p:sp>
        <p:nvSpPr>
          <p:cNvPr id="30" name="Freeform 30"/>
          <p:cNvSpPr/>
          <p:nvPr/>
        </p:nvSpPr>
        <p:spPr>
          <a:xfrm>
            <a:off x="7984740" y="2467100"/>
            <a:ext cx="2191065" cy="2191065"/>
          </a:xfrm>
          <a:custGeom>
            <a:avLst/>
            <a:gdLst/>
            <a:ahLst/>
            <a:cxnLst/>
            <a:rect l="l" t="t" r="r" b="b"/>
            <a:pathLst>
              <a:path w="2191065" h="2191065">
                <a:moveTo>
                  <a:pt x="0" y="0"/>
                </a:moveTo>
                <a:lnTo>
                  <a:pt x="2191065" y="0"/>
                </a:lnTo>
                <a:lnTo>
                  <a:pt x="2191065" y="2191065"/>
                </a:lnTo>
                <a:lnTo>
                  <a:pt x="0" y="2191065"/>
                </a:lnTo>
                <a:lnTo>
                  <a:pt x="0" y="0"/>
                </a:lnTo>
                <a:close/>
              </a:path>
            </a:pathLst>
          </a:custGeom>
          <a:blipFill>
            <a:blip r:embed="rId5"/>
            <a:stretch>
              <a:fillRect l="-1400" t="-1403" r="-1427" b="-1419"/>
            </a:stretch>
          </a:blipFill>
        </p:spPr>
        <p:txBody>
          <a:bodyPr/>
          <a:lstStyle/>
          <a:p>
            <a:endParaRPr lang="nl-NL"/>
          </a:p>
        </p:txBody>
      </p:sp>
      <p:sp>
        <p:nvSpPr>
          <p:cNvPr id="31" name="Freeform 31"/>
          <p:cNvSpPr/>
          <p:nvPr/>
        </p:nvSpPr>
        <p:spPr>
          <a:xfrm>
            <a:off x="11547013" y="2467100"/>
            <a:ext cx="2191065" cy="2191065"/>
          </a:xfrm>
          <a:custGeom>
            <a:avLst/>
            <a:gdLst/>
            <a:ahLst/>
            <a:cxnLst/>
            <a:rect l="l" t="t" r="r" b="b"/>
            <a:pathLst>
              <a:path w="2191065" h="2191065">
                <a:moveTo>
                  <a:pt x="0" y="0"/>
                </a:moveTo>
                <a:lnTo>
                  <a:pt x="2191065" y="0"/>
                </a:lnTo>
                <a:lnTo>
                  <a:pt x="2191065" y="2191065"/>
                </a:lnTo>
                <a:lnTo>
                  <a:pt x="0" y="2191065"/>
                </a:lnTo>
                <a:lnTo>
                  <a:pt x="0" y="0"/>
                </a:lnTo>
                <a:close/>
              </a:path>
            </a:pathLst>
          </a:custGeom>
          <a:blipFill>
            <a:blip r:embed="rId6"/>
            <a:stretch>
              <a:fillRect l="-1408" t="-1447" r="-1423" b="-1445"/>
            </a:stretch>
          </a:blipFill>
        </p:spPr>
        <p:txBody>
          <a:bodyPr/>
          <a:lstStyle/>
          <a:p>
            <a:endParaRPr lang="nl-NL"/>
          </a:p>
        </p:txBody>
      </p:sp>
      <p:sp>
        <p:nvSpPr>
          <p:cNvPr id="32" name="Freeform 32"/>
          <p:cNvSpPr/>
          <p:nvPr/>
        </p:nvSpPr>
        <p:spPr>
          <a:xfrm>
            <a:off x="15109332" y="2467100"/>
            <a:ext cx="2191065" cy="2191065"/>
          </a:xfrm>
          <a:custGeom>
            <a:avLst/>
            <a:gdLst/>
            <a:ahLst/>
            <a:cxnLst/>
            <a:rect l="l" t="t" r="r" b="b"/>
            <a:pathLst>
              <a:path w="2191065" h="2191065">
                <a:moveTo>
                  <a:pt x="0" y="0"/>
                </a:moveTo>
                <a:lnTo>
                  <a:pt x="2191066" y="0"/>
                </a:lnTo>
                <a:lnTo>
                  <a:pt x="2191066" y="2191065"/>
                </a:lnTo>
                <a:lnTo>
                  <a:pt x="0" y="2191065"/>
                </a:lnTo>
                <a:lnTo>
                  <a:pt x="0" y="0"/>
                </a:lnTo>
                <a:close/>
              </a:path>
            </a:pathLst>
          </a:custGeom>
          <a:blipFill>
            <a:blip r:embed="rId7"/>
            <a:stretch>
              <a:fillRect l="-1417" t="-1404" r="-1407" b="-1420"/>
            </a:stretch>
          </a:blipFill>
        </p:spPr>
        <p:txBody>
          <a:bodyPr/>
          <a:lstStyle/>
          <a:p>
            <a:endParaRPr lang="nl-NL"/>
          </a:p>
        </p:txBody>
      </p:sp>
      <p:grpSp>
        <p:nvGrpSpPr>
          <p:cNvPr id="33" name="Group 33"/>
          <p:cNvGrpSpPr>
            <a:grpSpLocks noChangeAspect="1"/>
          </p:cNvGrpSpPr>
          <p:nvPr/>
        </p:nvGrpSpPr>
        <p:grpSpPr>
          <a:xfrm>
            <a:off x="14894500" y="2252267"/>
            <a:ext cx="2620707" cy="2620707"/>
            <a:chOff x="0" y="0"/>
            <a:chExt cx="1084555" cy="1084555"/>
          </a:xfrm>
        </p:grpSpPr>
        <p:sp>
          <p:nvSpPr>
            <p:cNvPr id="34" name="Freeform 34"/>
            <p:cNvSpPr/>
            <p:nvPr/>
          </p:nvSpPr>
          <p:spPr>
            <a:xfrm>
              <a:off x="63500" y="63500"/>
              <a:ext cx="957580" cy="957580"/>
            </a:xfrm>
            <a:custGeom>
              <a:avLst/>
              <a:gdLst/>
              <a:ahLst/>
              <a:cxnLst/>
              <a:rect l="l" t="t" r="r" b="b"/>
              <a:pathLst>
                <a:path w="957580" h="957580">
                  <a:moveTo>
                    <a:pt x="8509" y="25400"/>
                  </a:moveTo>
                  <a:lnTo>
                    <a:pt x="8509" y="932180"/>
                  </a:lnTo>
                  <a:lnTo>
                    <a:pt x="4191" y="932180"/>
                  </a:lnTo>
                  <a:lnTo>
                    <a:pt x="8382" y="932180"/>
                  </a:lnTo>
                  <a:lnTo>
                    <a:pt x="8382" y="953389"/>
                  </a:lnTo>
                  <a:lnTo>
                    <a:pt x="4191" y="953389"/>
                  </a:lnTo>
                  <a:lnTo>
                    <a:pt x="4191" y="949198"/>
                  </a:lnTo>
                  <a:lnTo>
                    <a:pt x="25400" y="949198"/>
                  </a:lnTo>
                  <a:lnTo>
                    <a:pt x="25400" y="953389"/>
                  </a:lnTo>
                  <a:lnTo>
                    <a:pt x="25400" y="949198"/>
                  </a:lnTo>
                  <a:lnTo>
                    <a:pt x="932180" y="949198"/>
                  </a:lnTo>
                  <a:lnTo>
                    <a:pt x="932180" y="953389"/>
                  </a:lnTo>
                  <a:lnTo>
                    <a:pt x="932180" y="949198"/>
                  </a:lnTo>
                  <a:lnTo>
                    <a:pt x="953389" y="949198"/>
                  </a:lnTo>
                  <a:lnTo>
                    <a:pt x="953389" y="953389"/>
                  </a:lnTo>
                  <a:lnTo>
                    <a:pt x="949198" y="953389"/>
                  </a:lnTo>
                  <a:lnTo>
                    <a:pt x="949198" y="932180"/>
                  </a:lnTo>
                  <a:lnTo>
                    <a:pt x="953389" y="932180"/>
                  </a:lnTo>
                  <a:lnTo>
                    <a:pt x="949198" y="932180"/>
                  </a:lnTo>
                  <a:lnTo>
                    <a:pt x="949198" y="25400"/>
                  </a:lnTo>
                  <a:lnTo>
                    <a:pt x="953389" y="25400"/>
                  </a:lnTo>
                  <a:lnTo>
                    <a:pt x="949198" y="25400"/>
                  </a:lnTo>
                  <a:lnTo>
                    <a:pt x="949198" y="4191"/>
                  </a:lnTo>
                  <a:lnTo>
                    <a:pt x="953389" y="4191"/>
                  </a:lnTo>
                  <a:lnTo>
                    <a:pt x="953389" y="8382"/>
                  </a:lnTo>
                  <a:lnTo>
                    <a:pt x="932180" y="8382"/>
                  </a:lnTo>
                  <a:lnTo>
                    <a:pt x="25400" y="8382"/>
                  </a:lnTo>
                  <a:lnTo>
                    <a:pt x="4191" y="8382"/>
                  </a:lnTo>
                  <a:lnTo>
                    <a:pt x="4191" y="4191"/>
                  </a:lnTo>
                  <a:lnTo>
                    <a:pt x="8382" y="4191"/>
                  </a:lnTo>
                  <a:lnTo>
                    <a:pt x="8382" y="25400"/>
                  </a:lnTo>
                  <a:lnTo>
                    <a:pt x="4191" y="25400"/>
                  </a:lnTo>
                  <a:lnTo>
                    <a:pt x="8382" y="25400"/>
                  </a:lnTo>
                  <a:moveTo>
                    <a:pt x="0" y="25400"/>
                  </a:moveTo>
                  <a:lnTo>
                    <a:pt x="0" y="0"/>
                  </a:lnTo>
                  <a:lnTo>
                    <a:pt x="957580" y="0"/>
                  </a:lnTo>
                  <a:lnTo>
                    <a:pt x="957580" y="957580"/>
                  </a:lnTo>
                  <a:lnTo>
                    <a:pt x="0" y="957580"/>
                  </a:lnTo>
                  <a:lnTo>
                    <a:pt x="0" y="25400"/>
                  </a:lnTo>
                  <a:close/>
                </a:path>
              </a:pathLst>
            </a:custGeom>
            <a:solidFill>
              <a:srgbClr val="000000"/>
            </a:solidFill>
          </p:spPr>
          <p:txBody>
            <a:bodyPr/>
            <a:lstStyle/>
            <a:p>
              <a:endParaRPr lang="nl-NL"/>
            </a:p>
          </p:txBody>
        </p:sp>
        <p:sp>
          <p:nvSpPr>
            <p:cNvPr id="35" name="Freeform 35"/>
            <p:cNvSpPr/>
            <p:nvPr/>
          </p:nvSpPr>
          <p:spPr>
            <a:xfrm>
              <a:off x="105791" y="105791"/>
              <a:ext cx="872998" cy="872998"/>
            </a:xfrm>
            <a:custGeom>
              <a:avLst/>
              <a:gdLst/>
              <a:ahLst/>
              <a:cxnLst/>
              <a:rect l="l" t="t" r="r" b="b"/>
              <a:pathLst>
                <a:path w="872998" h="872998">
                  <a:moveTo>
                    <a:pt x="4318" y="864489"/>
                  </a:moveTo>
                  <a:lnTo>
                    <a:pt x="868680" y="864489"/>
                  </a:lnTo>
                  <a:lnTo>
                    <a:pt x="868680" y="868680"/>
                  </a:lnTo>
                  <a:lnTo>
                    <a:pt x="864489" y="868680"/>
                  </a:lnTo>
                  <a:lnTo>
                    <a:pt x="864489" y="4318"/>
                  </a:lnTo>
                  <a:lnTo>
                    <a:pt x="868680" y="4318"/>
                  </a:lnTo>
                  <a:lnTo>
                    <a:pt x="868680" y="8509"/>
                  </a:lnTo>
                  <a:lnTo>
                    <a:pt x="4318" y="8509"/>
                  </a:lnTo>
                  <a:lnTo>
                    <a:pt x="4318" y="4318"/>
                  </a:lnTo>
                  <a:lnTo>
                    <a:pt x="8509" y="4318"/>
                  </a:lnTo>
                  <a:lnTo>
                    <a:pt x="8509" y="868680"/>
                  </a:lnTo>
                  <a:lnTo>
                    <a:pt x="4318" y="868680"/>
                  </a:lnTo>
                  <a:lnTo>
                    <a:pt x="4318" y="864489"/>
                  </a:lnTo>
                  <a:moveTo>
                    <a:pt x="4318" y="872998"/>
                  </a:moveTo>
                  <a:lnTo>
                    <a:pt x="0" y="872998"/>
                  </a:lnTo>
                  <a:lnTo>
                    <a:pt x="0" y="0"/>
                  </a:lnTo>
                  <a:lnTo>
                    <a:pt x="872998" y="0"/>
                  </a:lnTo>
                  <a:lnTo>
                    <a:pt x="872998" y="872998"/>
                  </a:lnTo>
                  <a:lnTo>
                    <a:pt x="4318" y="872998"/>
                  </a:lnTo>
                  <a:close/>
                </a:path>
              </a:pathLst>
            </a:custGeom>
            <a:solidFill>
              <a:srgbClr val="000000"/>
            </a:solidFill>
          </p:spPr>
          <p:txBody>
            <a:bodyPr/>
            <a:lstStyle/>
            <a:p>
              <a:endParaRPr lang="nl-NL"/>
            </a:p>
          </p:txBody>
        </p:sp>
      </p:grpSp>
      <p:sp>
        <p:nvSpPr>
          <p:cNvPr id="36" name="TextBox 36"/>
          <p:cNvSpPr txBox="1"/>
          <p:nvPr/>
        </p:nvSpPr>
        <p:spPr>
          <a:xfrm>
            <a:off x="2827422" y="495232"/>
            <a:ext cx="16713967" cy="1035875"/>
          </a:xfrm>
          <a:prstGeom prst="rect">
            <a:avLst/>
          </a:prstGeom>
        </p:spPr>
        <p:txBody>
          <a:bodyPr lIns="0" tIns="0" rIns="0" bIns="0" rtlCol="0" anchor="t">
            <a:spAutoFit/>
          </a:bodyPr>
          <a:lstStyle/>
          <a:p>
            <a:pPr>
              <a:lnSpc>
                <a:spcPts val="8158"/>
              </a:lnSpc>
            </a:pPr>
            <a:r>
              <a:rPr lang="en-US" sz="6799">
                <a:solidFill>
                  <a:srgbClr val="CEFFE8"/>
                </a:solidFill>
                <a:latin typeface="Source Sans Pro Bold"/>
              </a:rPr>
              <a:t>Wat zijn schadelijke praktijken?</a:t>
            </a:r>
          </a:p>
        </p:txBody>
      </p:sp>
      <p:sp>
        <p:nvSpPr>
          <p:cNvPr id="37" name="TextBox 37"/>
          <p:cNvSpPr txBox="1"/>
          <p:nvPr/>
        </p:nvSpPr>
        <p:spPr>
          <a:xfrm>
            <a:off x="2730260" y="495232"/>
            <a:ext cx="16713967" cy="1035875"/>
          </a:xfrm>
          <a:prstGeom prst="rect">
            <a:avLst/>
          </a:prstGeom>
        </p:spPr>
        <p:txBody>
          <a:bodyPr lIns="0" tIns="0" rIns="0" bIns="0" rtlCol="0" anchor="t">
            <a:spAutoFit/>
          </a:bodyPr>
          <a:lstStyle/>
          <a:p>
            <a:pPr>
              <a:lnSpc>
                <a:spcPts val="8158"/>
              </a:lnSpc>
            </a:pPr>
            <a:r>
              <a:rPr lang="en-US" sz="6799">
                <a:solidFill>
                  <a:srgbClr val="000000"/>
                </a:solidFill>
                <a:latin typeface="Source Sans Pro Bold"/>
              </a:rPr>
              <a:t>Wat zijn schadelijke praktijken?</a:t>
            </a:r>
          </a:p>
        </p:txBody>
      </p:sp>
      <p:sp>
        <p:nvSpPr>
          <p:cNvPr id="38" name="TextBox 38"/>
          <p:cNvSpPr txBox="1"/>
          <p:nvPr/>
        </p:nvSpPr>
        <p:spPr>
          <a:xfrm>
            <a:off x="1511719" y="7433788"/>
            <a:ext cx="15137108" cy="2613025"/>
          </a:xfrm>
          <a:prstGeom prst="rect">
            <a:avLst/>
          </a:prstGeom>
        </p:spPr>
        <p:txBody>
          <a:bodyPr lIns="0" tIns="0" rIns="0" bIns="0" rtlCol="0" anchor="t">
            <a:spAutoFit/>
          </a:bodyPr>
          <a:lstStyle/>
          <a:p>
            <a:pPr algn="ctr">
              <a:lnSpc>
                <a:spcPts val="3499"/>
              </a:lnSpc>
            </a:pPr>
            <a:r>
              <a:rPr lang="en-US" sz="2499" dirty="0">
                <a:solidFill>
                  <a:srgbClr val="000000"/>
                </a:solidFill>
                <a:latin typeface="Source Sans Pro"/>
              </a:rPr>
              <a:t>Omar, Lucas, Nila, Jamila </a:t>
            </a:r>
            <a:r>
              <a:rPr lang="en-US" sz="2499" dirty="0" err="1">
                <a:solidFill>
                  <a:srgbClr val="000000"/>
                </a:solidFill>
                <a:latin typeface="Source Sans Pro"/>
              </a:rPr>
              <a:t>en</a:t>
            </a:r>
            <a:r>
              <a:rPr lang="en-US" sz="2499" dirty="0">
                <a:solidFill>
                  <a:srgbClr val="000000"/>
                </a:solidFill>
                <a:latin typeface="Source Sans Pro"/>
              </a:rPr>
              <a:t> </a:t>
            </a:r>
            <a:r>
              <a:rPr lang="en-US" sz="2499" dirty="0" err="1">
                <a:solidFill>
                  <a:srgbClr val="000000"/>
                </a:solidFill>
                <a:latin typeface="Source Sans Pro"/>
              </a:rPr>
              <a:t>Amiraa</a:t>
            </a:r>
            <a:r>
              <a:rPr lang="en-US" sz="2499" dirty="0">
                <a:solidFill>
                  <a:srgbClr val="000000"/>
                </a:solidFill>
                <a:latin typeface="Source Sans Pro"/>
              </a:rPr>
              <a:t> </a:t>
            </a:r>
            <a:r>
              <a:rPr lang="en-US" sz="2499" dirty="0" err="1">
                <a:solidFill>
                  <a:srgbClr val="000000"/>
                </a:solidFill>
                <a:latin typeface="Source Sans Pro"/>
              </a:rPr>
              <a:t>werden</a:t>
            </a:r>
            <a:r>
              <a:rPr lang="en-US" sz="2499" dirty="0">
                <a:solidFill>
                  <a:srgbClr val="000000"/>
                </a:solidFill>
                <a:latin typeface="Source Sans Pro"/>
              </a:rPr>
              <a:t> </a:t>
            </a:r>
            <a:r>
              <a:rPr lang="en-US" sz="2499" dirty="0" err="1">
                <a:solidFill>
                  <a:srgbClr val="000000"/>
                </a:solidFill>
                <a:latin typeface="Source Sans Pro"/>
              </a:rPr>
              <a:t>slachtoffer</a:t>
            </a:r>
            <a:r>
              <a:rPr lang="en-US" sz="2499" dirty="0">
                <a:solidFill>
                  <a:srgbClr val="000000"/>
                </a:solidFill>
                <a:latin typeface="Source Sans Pro"/>
              </a:rPr>
              <a:t> van </a:t>
            </a:r>
            <a:r>
              <a:rPr lang="en-US" sz="2499" dirty="0" err="1">
                <a:solidFill>
                  <a:srgbClr val="000000"/>
                </a:solidFill>
                <a:latin typeface="Source Sans Pro Bold"/>
              </a:rPr>
              <a:t>schadelijke</a:t>
            </a:r>
            <a:r>
              <a:rPr lang="en-US" sz="2499" dirty="0">
                <a:solidFill>
                  <a:srgbClr val="000000"/>
                </a:solidFill>
                <a:latin typeface="Source Sans Pro Bold"/>
              </a:rPr>
              <a:t> </a:t>
            </a:r>
            <a:r>
              <a:rPr lang="en-US" sz="2499" dirty="0" err="1">
                <a:solidFill>
                  <a:srgbClr val="000000"/>
                </a:solidFill>
                <a:latin typeface="Source Sans Pro Bold"/>
              </a:rPr>
              <a:t>praktijken</a:t>
            </a:r>
            <a:r>
              <a:rPr lang="en-US" sz="2499" dirty="0">
                <a:solidFill>
                  <a:srgbClr val="000000"/>
                </a:solidFill>
                <a:latin typeface="Source Sans Pro"/>
              </a:rPr>
              <a:t>. Zij </a:t>
            </a:r>
            <a:r>
              <a:rPr lang="en-US" sz="2499" dirty="0" err="1">
                <a:solidFill>
                  <a:srgbClr val="000000"/>
                </a:solidFill>
                <a:latin typeface="Source Sans Pro"/>
              </a:rPr>
              <a:t>kregen</a:t>
            </a:r>
            <a:r>
              <a:rPr lang="en-US" sz="2499" dirty="0">
                <a:solidFill>
                  <a:srgbClr val="000000"/>
                </a:solidFill>
                <a:latin typeface="Source Sans Pro"/>
              </a:rPr>
              <a:t> </a:t>
            </a:r>
            <a:r>
              <a:rPr lang="en-US" sz="2499" dirty="0" err="1">
                <a:solidFill>
                  <a:srgbClr val="000000"/>
                </a:solidFill>
                <a:latin typeface="Source Sans Pro"/>
              </a:rPr>
              <a:t>te</a:t>
            </a:r>
            <a:r>
              <a:rPr lang="en-US" sz="2499" dirty="0">
                <a:solidFill>
                  <a:srgbClr val="000000"/>
                </a:solidFill>
                <a:latin typeface="Source Sans Pro"/>
              </a:rPr>
              <a:t> </a:t>
            </a:r>
            <a:r>
              <a:rPr lang="en-US" sz="2499" dirty="0" err="1">
                <a:solidFill>
                  <a:srgbClr val="000000"/>
                </a:solidFill>
                <a:latin typeface="Source Sans Pro"/>
              </a:rPr>
              <a:t>maken</a:t>
            </a:r>
            <a:r>
              <a:rPr lang="en-US" sz="2499" dirty="0">
                <a:solidFill>
                  <a:srgbClr val="000000"/>
                </a:solidFill>
                <a:latin typeface="Source Sans Pro"/>
              </a:rPr>
              <a:t> met </a:t>
            </a:r>
            <a:r>
              <a:rPr lang="en-US" sz="2499" dirty="0" err="1">
                <a:solidFill>
                  <a:srgbClr val="000000"/>
                </a:solidFill>
                <a:latin typeface="Source Sans Pro Bold"/>
              </a:rPr>
              <a:t>geweld</a:t>
            </a:r>
            <a:r>
              <a:rPr lang="en-US" sz="2499" dirty="0">
                <a:solidFill>
                  <a:srgbClr val="000000"/>
                </a:solidFill>
                <a:latin typeface="Source Sans Pro Bold"/>
              </a:rPr>
              <a:t> </a:t>
            </a:r>
            <a:r>
              <a:rPr lang="en-US" sz="2499" dirty="0" err="1">
                <a:solidFill>
                  <a:srgbClr val="000000"/>
                </a:solidFill>
                <a:latin typeface="Source Sans Pro Bold"/>
              </a:rPr>
              <a:t>en</a:t>
            </a:r>
            <a:r>
              <a:rPr lang="en-US" sz="2499" dirty="0">
                <a:solidFill>
                  <a:srgbClr val="000000"/>
                </a:solidFill>
                <a:latin typeface="Source Sans Pro Bold"/>
              </a:rPr>
              <a:t>/of </a:t>
            </a:r>
            <a:r>
              <a:rPr lang="en-US" sz="2499" dirty="0" err="1">
                <a:solidFill>
                  <a:srgbClr val="000000"/>
                </a:solidFill>
                <a:latin typeface="Source Sans Pro Bold"/>
              </a:rPr>
              <a:t>onderdrukking</a:t>
            </a:r>
            <a:r>
              <a:rPr lang="en-US" sz="2499" dirty="0">
                <a:solidFill>
                  <a:srgbClr val="000000"/>
                </a:solidFill>
                <a:latin typeface="Source Sans Pro"/>
              </a:rPr>
              <a:t>, </a:t>
            </a:r>
            <a:r>
              <a:rPr lang="en-US" sz="2499" dirty="0" err="1">
                <a:solidFill>
                  <a:srgbClr val="000000"/>
                </a:solidFill>
                <a:latin typeface="Source Sans Pro"/>
              </a:rPr>
              <a:t>omdat</a:t>
            </a:r>
            <a:r>
              <a:rPr lang="en-US" sz="2499" dirty="0">
                <a:solidFill>
                  <a:srgbClr val="000000"/>
                </a:solidFill>
                <a:latin typeface="Source Sans Pro"/>
              </a:rPr>
              <a:t> </a:t>
            </a:r>
            <a:r>
              <a:rPr lang="en-US" sz="2499" dirty="0" err="1">
                <a:solidFill>
                  <a:srgbClr val="000000"/>
                </a:solidFill>
                <a:latin typeface="Source Sans Pro"/>
              </a:rPr>
              <a:t>zij</a:t>
            </a:r>
            <a:r>
              <a:rPr lang="en-US" sz="2499" dirty="0">
                <a:solidFill>
                  <a:srgbClr val="000000"/>
                </a:solidFill>
                <a:latin typeface="Source Sans Pro"/>
              </a:rPr>
              <a:t> </a:t>
            </a:r>
            <a:r>
              <a:rPr lang="en-US" sz="2499" dirty="0" err="1">
                <a:solidFill>
                  <a:srgbClr val="000000"/>
                </a:solidFill>
                <a:latin typeface="Source Sans Pro"/>
              </a:rPr>
              <a:t>bepaalde</a:t>
            </a:r>
            <a:r>
              <a:rPr lang="en-US" sz="2499" dirty="0">
                <a:solidFill>
                  <a:srgbClr val="000000"/>
                </a:solidFill>
                <a:latin typeface="Source Sans Pro"/>
              </a:rPr>
              <a:t> </a:t>
            </a:r>
            <a:r>
              <a:rPr lang="en-US" sz="2499" dirty="0" err="1">
                <a:solidFill>
                  <a:srgbClr val="000000"/>
                </a:solidFill>
                <a:latin typeface="Source Sans Pro"/>
              </a:rPr>
              <a:t>keuzes</a:t>
            </a:r>
            <a:r>
              <a:rPr lang="en-US" sz="2499" dirty="0">
                <a:solidFill>
                  <a:srgbClr val="000000"/>
                </a:solidFill>
                <a:latin typeface="Source Sans Pro"/>
              </a:rPr>
              <a:t> in </a:t>
            </a:r>
            <a:r>
              <a:rPr lang="en-US" sz="2499" dirty="0" err="1">
                <a:solidFill>
                  <a:srgbClr val="000000"/>
                </a:solidFill>
                <a:latin typeface="Source Sans Pro"/>
              </a:rPr>
              <a:t>hun</a:t>
            </a:r>
            <a:r>
              <a:rPr lang="en-US" sz="2499" dirty="0">
                <a:solidFill>
                  <a:srgbClr val="000000"/>
                </a:solidFill>
                <a:latin typeface="Source Sans Pro"/>
              </a:rPr>
              <a:t> </a:t>
            </a:r>
            <a:r>
              <a:rPr lang="en-US" sz="2499" dirty="0" err="1">
                <a:solidFill>
                  <a:srgbClr val="000000"/>
                </a:solidFill>
                <a:latin typeface="Source Sans Pro"/>
              </a:rPr>
              <a:t>leven</a:t>
            </a:r>
            <a:r>
              <a:rPr lang="en-US" sz="2499" dirty="0">
                <a:solidFill>
                  <a:srgbClr val="000000"/>
                </a:solidFill>
                <a:latin typeface="Source Sans Pro"/>
              </a:rPr>
              <a:t> </a:t>
            </a:r>
            <a:r>
              <a:rPr lang="en-US" sz="2499" dirty="0" err="1">
                <a:solidFill>
                  <a:srgbClr val="000000"/>
                </a:solidFill>
                <a:latin typeface="Source Sans Pro"/>
              </a:rPr>
              <a:t>maakten</a:t>
            </a:r>
            <a:r>
              <a:rPr lang="en-US" sz="2499" dirty="0">
                <a:solidFill>
                  <a:srgbClr val="000000"/>
                </a:solidFill>
                <a:latin typeface="Source Sans Pro"/>
              </a:rPr>
              <a:t> die </a:t>
            </a:r>
            <a:r>
              <a:rPr lang="en-US" sz="2499" dirty="0" err="1">
                <a:solidFill>
                  <a:srgbClr val="000000"/>
                </a:solidFill>
                <a:latin typeface="Source Sans Pro"/>
              </a:rPr>
              <a:t>niet</a:t>
            </a:r>
            <a:r>
              <a:rPr lang="en-US" sz="2499" dirty="0">
                <a:solidFill>
                  <a:srgbClr val="000000"/>
                </a:solidFill>
                <a:latin typeface="Source Sans Pro"/>
              </a:rPr>
              <a:t> </a:t>
            </a:r>
            <a:r>
              <a:rPr lang="en-US" sz="2499" dirty="0" err="1">
                <a:solidFill>
                  <a:srgbClr val="000000"/>
                </a:solidFill>
                <a:latin typeface="Source Sans Pro"/>
              </a:rPr>
              <a:t>pasten</a:t>
            </a:r>
            <a:r>
              <a:rPr lang="en-US" sz="2499" dirty="0">
                <a:solidFill>
                  <a:srgbClr val="000000"/>
                </a:solidFill>
                <a:latin typeface="Source Sans Pro"/>
              </a:rPr>
              <a:t> </a:t>
            </a:r>
            <a:r>
              <a:rPr lang="en-US" sz="2499" dirty="0" err="1">
                <a:solidFill>
                  <a:srgbClr val="000000"/>
                </a:solidFill>
                <a:latin typeface="Source Sans Pro"/>
              </a:rPr>
              <a:t>bij</a:t>
            </a:r>
            <a:r>
              <a:rPr lang="en-US" sz="2499" dirty="0">
                <a:solidFill>
                  <a:srgbClr val="000000"/>
                </a:solidFill>
                <a:latin typeface="Source Sans Pro"/>
              </a:rPr>
              <a:t> de </a:t>
            </a:r>
            <a:r>
              <a:rPr lang="en-US" sz="2499" dirty="0" err="1">
                <a:solidFill>
                  <a:srgbClr val="000000"/>
                </a:solidFill>
                <a:latin typeface="Source Sans Pro"/>
              </a:rPr>
              <a:t>ideeën</a:t>
            </a:r>
            <a:r>
              <a:rPr lang="en-US" sz="2499" dirty="0">
                <a:solidFill>
                  <a:srgbClr val="000000"/>
                </a:solidFill>
                <a:latin typeface="Source Sans Pro"/>
              </a:rPr>
              <a:t> </a:t>
            </a:r>
            <a:r>
              <a:rPr lang="en-US" sz="2499" dirty="0" err="1">
                <a:solidFill>
                  <a:srgbClr val="000000"/>
                </a:solidFill>
                <a:latin typeface="Source Sans Pro"/>
              </a:rPr>
              <a:t>en</a:t>
            </a:r>
            <a:r>
              <a:rPr lang="en-US" sz="2499" dirty="0">
                <a:solidFill>
                  <a:srgbClr val="000000"/>
                </a:solidFill>
                <a:latin typeface="Source Sans Pro"/>
              </a:rPr>
              <a:t> </a:t>
            </a:r>
            <a:r>
              <a:rPr lang="en-US" sz="2499" dirty="0" err="1">
                <a:solidFill>
                  <a:srgbClr val="000000"/>
                </a:solidFill>
                <a:latin typeface="Source Sans Pro Bold"/>
              </a:rPr>
              <a:t>normen</a:t>
            </a:r>
            <a:r>
              <a:rPr lang="en-US" sz="2499" dirty="0">
                <a:solidFill>
                  <a:srgbClr val="000000"/>
                </a:solidFill>
                <a:latin typeface="Source Sans Pro Bold"/>
              </a:rPr>
              <a:t> </a:t>
            </a:r>
            <a:r>
              <a:rPr lang="en-US" sz="2499" dirty="0" err="1">
                <a:solidFill>
                  <a:srgbClr val="000000"/>
                </a:solidFill>
                <a:latin typeface="Source Sans Pro Bold"/>
              </a:rPr>
              <a:t>en</a:t>
            </a:r>
            <a:r>
              <a:rPr lang="en-US" sz="2499" dirty="0">
                <a:solidFill>
                  <a:srgbClr val="000000"/>
                </a:solidFill>
                <a:latin typeface="Source Sans Pro Bold"/>
              </a:rPr>
              <a:t> </a:t>
            </a:r>
            <a:r>
              <a:rPr lang="en-US" sz="2499" dirty="0" err="1">
                <a:solidFill>
                  <a:srgbClr val="000000"/>
                </a:solidFill>
                <a:latin typeface="Source Sans Pro Bold"/>
              </a:rPr>
              <a:t>waarden</a:t>
            </a:r>
            <a:r>
              <a:rPr lang="en-US" sz="2499" dirty="0">
                <a:solidFill>
                  <a:srgbClr val="000000"/>
                </a:solidFill>
                <a:latin typeface="Source Sans Pro Bold"/>
              </a:rPr>
              <a:t> </a:t>
            </a:r>
            <a:r>
              <a:rPr lang="en-US" sz="2499" dirty="0">
                <a:solidFill>
                  <a:srgbClr val="000000"/>
                </a:solidFill>
                <a:latin typeface="Source Sans Pro"/>
              </a:rPr>
              <a:t>die </a:t>
            </a:r>
            <a:r>
              <a:rPr lang="en-US" sz="2499" dirty="0" err="1">
                <a:solidFill>
                  <a:srgbClr val="000000"/>
                </a:solidFill>
                <a:latin typeface="Source Sans Pro"/>
              </a:rPr>
              <a:t>hun</a:t>
            </a:r>
            <a:r>
              <a:rPr lang="en-US" sz="2499" dirty="0">
                <a:solidFill>
                  <a:srgbClr val="000000"/>
                </a:solidFill>
                <a:latin typeface="Source Sans Pro"/>
              </a:rPr>
              <a:t> </a:t>
            </a:r>
            <a:r>
              <a:rPr lang="en-US" sz="2499" dirty="0" err="1">
                <a:solidFill>
                  <a:srgbClr val="000000"/>
                </a:solidFill>
                <a:latin typeface="Source Sans Pro Bold"/>
              </a:rPr>
              <a:t>familie</a:t>
            </a:r>
            <a:r>
              <a:rPr lang="en-US" sz="2499" dirty="0">
                <a:solidFill>
                  <a:srgbClr val="000000"/>
                </a:solidFill>
                <a:latin typeface="Source Sans Pro Bold"/>
              </a:rPr>
              <a:t> </a:t>
            </a:r>
            <a:r>
              <a:rPr lang="en-US" sz="2499" dirty="0" err="1">
                <a:solidFill>
                  <a:srgbClr val="000000"/>
                </a:solidFill>
                <a:latin typeface="Source Sans Pro Bold"/>
              </a:rPr>
              <a:t>en</a:t>
            </a:r>
            <a:r>
              <a:rPr lang="en-US" sz="2499" dirty="0">
                <a:solidFill>
                  <a:srgbClr val="000000"/>
                </a:solidFill>
                <a:latin typeface="Source Sans Pro Bold"/>
              </a:rPr>
              <a:t> </a:t>
            </a:r>
            <a:r>
              <a:rPr lang="en-US" sz="2499" dirty="0" err="1">
                <a:solidFill>
                  <a:srgbClr val="000000"/>
                </a:solidFill>
                <a:latin typeface="Source Sans Pro Bold"/>
              </a:rPr>
              <a:t>omgeving</a:t>
            </a:r>
            <a:r>
              <a:rPr lang="en-US" sz="2499" dirty="0">
                <a:solidFill>
                  <a:srgbClr val="000000"/>
                </a:solidFill>
                <a:latin typeface="Source Sans Pro Bold"/>
              </a:rPr>
              <a:t> </a:t>
            </a:r>
            <a:r>
              <a:rPr lang="en-US" sz="2499" dirty="0" err="1">
                <a:solidFill>
                  <a:srgbClr val="000000"/>
                </a:solidFill>
                <a:latin typeface="Source Sans Pro"/>
              </a:rPr>
              <a:t>belangrijk</a:t>
            </a:r>
            <a:r>
              <a:rPr lang="en-US" sz="2499" dirty="0">
                <a:solidFill>
                  <a:srgbClr val="000000"/>
                </a:solidFill>
                <a:latin typeface="Source Sans Pro"/>
              </a:rPr>
              <a:t> </a:t>
            </a:r>
            <a:r>
              <a:rPr lang="en-US" sz="2499" dirty="0" err="1">
                <a:solidFill>
                  <a:srgbClr val="000000"/>
                </a:solidFill>
                <a:latin typeface="Source Sans Pro"/>
              </a:rPr>
              <a:t>vindt</a:t>
            </a:r>
            <a:r>
              <a:rPr lang="en-US" sz="2499" dirty="0">
                <a:solidFill>
                  <a:srgbClr val="000000"/>
                </a:solidFill>
                <a:latin typeface="Source Sans Pro"/>
              </a:rPr>
              <a:t>. Zo </a:t>
            </a:r>
            <a:r>
              <a:rPr lang="en-US" sz="2499" dirty="0" err="1">
                <a:solidFill>
                  <a:srgbClr val="000000"/>
                </a:solidFill>
                <a:latin typeface="Source Sans Pro"/>
              </a:rPr>
              <a:t>wilden</a:t>
            </a:r>
            <a:r>
              <a:rPr lang="en-US" sz="2499" dirty="0">
                <a:solidFill>
                  <a:srgbClr val="000000"/>
                </a:solidFill>
                <a:latin typeface="Source Sans Pro"/>
              </a:rPr>
              <a:t> ze </a:t>
            </a:r>
            <a:r>
              <a:rPr lang="en-US" sz="2499" dirty="0" err="1">
                <a:solidFill>
                  <a:srgbClr val="000000"/>
                </a:solidFill>
                <a:latin typeface="Source Sans Pro"/>
              </a:rPr>
              <a:t>bijvoorbeeld</a:t>
            </a:r>
            <a:r>
              <a:rPr lang="en-US" sz="2499" dirty="0">
                <a:solidFill>
                  <a:srgbClr val="000000"/>
                </a:solidFill>
                <a:latin typeface="Source Sans Pro"/>
              </a:rPr>
              <a:t> </a:t>
            </a:r>
            <a:r>
              <a:rPr lang="en-US" sz="2499" dirty="0" err="1">
                <a:solidFill>
                  <a:srgbClr val="000000"/>
                </a:solidFill>
                <a:latin typeface="Source Sans Pro"/>
              </a:rPr>
              <a:t>zelf</a:t>
            </a:r>
            <a:r>
              <a:rPr lang="en-US" sz="2499" dirty="0">
                <a:solidFill>
                  <a:srgbClr val="000000"/>
                </a:solidFill>
                <a:latin typeface="Source Sans Pro"/>
              </a:rPr>
              <a:t> </a:t>
            </a:r>
            <a:r>
              <a:rPr lang="en-US" sz="2499" dirty="0" err="1">
                <a:solidFill>
                  <a:srgbClr val="000000"/>
                </a:solidFill>
                <a:latin typeface="Source Sans Pro"/>
              </a:rPr>
              <a:t>een</a:t>
            </a:r>
            <a:r>
              <a:rPr lang="en-US" sz="2499" dirty="0">
                <a:solidFill>
                  <a:srgbClr val="000000"/>
                </a:solidFill>
                <a:latin typeface="Source Sans Pro"/>
              </a:rPr>
              <a:t> partner </a:t>
            </a:r>
            <a:r>
              <a:rPr lang="en-US" sz="2499" dirty="0" err="1">
                <a:solidFill>
                  <a:srgbClr val="000000"/>
                </a:solidFill>
                <a:latin typeface="Source Sans Pro"/>
              </a:rPr>
              <a:t>uitkiezen</a:t>
            </a:r>
            <a:r>
              <a:rPr lang="en-US" sz="2499" dirty="0">
                <a:solidFill>
                  <a:srgbClr val="000000"/>
                </a:solidFill>
                <a:latin typeface="Source Sans Pro"/>
              </a:rPr>
              <a:t>, </a:t>
            </a:r>
            <a:r>
              <a:rPr lang="en-US" sz="2499" dirty="0" err="1">
                <a:solidFill>
                  <a:srgbClr val="000000"/>
                </a:solidFill>
                <a:latin typeface="Source Sans Pro"/>
              </a:rPr>
              <a:t>waren</a:t>
            </a:r>
            <a:r>
              <a:rPr lang="en-US" sz="2499" dirty="0">
                <a:solidFill>
                  <a:srgbClr val="000000"/>
                </a:solidFill>
                <a:latin typeface="Source Sans Pro"/>
              </a:rPr>
              <a:t> ze </a:t>
            </a:r>
            <a:r>
              <a:rPr lang="en-US" sz="2499" dirty="0" err="1">
                <a:solidFill>
                  <a:srgbClr val="000000"/>
                </a:solidFill>
                <a:latin typeface="Source Sans Pro"/>
              </a:rPr>
              <a:t>verliefd</a:t>
            </a:r>
            <a:r>
              <a:rPr lang="en-US" sz="2499" dirty="0">
                <a:solidFill>
                  <a:srgbClr val="000000"/>
                </a:solidFill>
                <a:latin typeface="Source Sans Pro"/>
              </a:rPr>
              <a:t> op </a:t>
            </a:r>
            <a:r>
              <a:rPr lang="en-US" sz="2499" dirty="0" err="1">
                <a:solidFill>
                  <a:srgbClr val="000000"/>
                </a:solidFill>
                <a:latin typeface="Source Sans Pro"/>
              </a:rPr>
              <a:t>iemand</a:t>
            </a:r>
            <a:r>
              <a:rPr lang="en-US" sz="2499" dirty="0">
                <a:solidFill>
                  <a:srgbClr val="000000"/>
                </a:solidFill>
                <a:latin typeface="Source Sans Pro"/>
              </a:rPr>
              <a:t> van </a:t>
            </a:r>
            <a:r>
              <a:rPr lang="en-US" sz="2499" dirty="0" err="1">
                <a:solidFill>
                  <a:srgbClr val="000000"/>
                </a:solidFill>
                <a:latin typeface="Source Sans Pro"/>
              </a:rPr>
              <a:t>hetzelfde</a:t>
            </a:r>
            <a:r>
              <a:rPr lang="en-US" sz="2499" dirty="0">
                <a:solidFill>
                  <a:srgbClr val="000000"/>
                </a:solidFill>
                <a:latin typeface="Source Sans Pro"/>
              </a:rPr>
              <a:t> </a:t>
            </a:r>
            <a:r>
              <a:rPr lang="en-US" sz="2499" dirty="0" err="1">
                <a:solidFill>
                  <a:srgbClr val="000000"/>
                </a:solidFill>
                <a:latin typeface="Source Sans Pro"/>
              </a:rPr>
              <a:t>geslacht</a:t>
            </a:r>
            <a:r>
              <a:rPr lang="en-US" sz="2499" dirty="0">
                <a:solidFill>
                  <a:srgbClr val="000000"/>
                </a:solidFill>
                <a:latin typeface="Source Sans Pro"/>
              </a:rPr>
              <a:t> of </a:t>
            </a:r>
            <a:r>
              <a:rPr lang="en-US" sz="2499" dirty="0" err="1">
                <a:solidFill>
                  <a:srgbClr val="000000"/>
                </a:solidFill>
                <a:latin typeface="Source Sans Pro"/>
              </a:rPr>
              <a:t>wilde</a:t>
            </a:r>
            <a:r>
              <a:rPr lang="en-US" sz="2499" dirty="0">
                <a:solidFill>
                  <a:srgbClr val="000000"/>
                </a:solidFill>
                <a:latin typeface="Source Sans Pro"/>
              </a:rPr>
              <a:t> ze </a:t>
            </a:r>
            <a:r>
              <a:rPr lang="en-US" sz="2499" dirty="0" err="1">
                <a:solidFill>
                  <a:srgbClr val="000000"/>
                </a:solidFill>
                <a:latin typeface="Source Sans Pro"/>
              </a:rPr>
              <a:t>graag</a:t>
            </a:r>
            <a:r>
              <a:rPr lang="en-US" sz="2499" dirty="0">
                <a:solidFill>
                  <a:srgbClr val="000000"/>
                </a:solidFill>
                <a:latin typeface="Source Sans Pro"/>
              </a:rPr>
              <a:t> op </a:t>
            </a:r>
            <a:r>
              <a:rPr lang="en-US" sz="2499" dirty="0" err="1">
                <a:solidFill>
                  <a:srgbClr val="000000"/>
                </a:solidFill>
                <a:latin typeface="Source Sans Pro"/>
              </a:rPr>
              <a:t>kamers</a:t>
            </a:r>
            <a:r>
              <a:rPr lang="en-US" sz="2499" dirty="0">
                <a:solidFill>
                  <a:srgbClr val="000000"/>
                </a:solidFill>
                <a:latin typeface="Source Sans Pro"/>
              </a:rPr>
              <a:t> </a:t>
            </a:r>
            <a:r>
              <a:rPr lang="en-US" sz="2499" dirty="0" err="1">
                <a:solidFill>
                  <a:srgbClr val="000000"/>
                </a:solidFill>
                <a:latin typeface="Source Sans Pro"/>
              </a:rPr>
              <a:t>wonen</a:t>
            </a:r>
            <a:r>
              <a:rPr lang="en-US" sz="2499" dirty="0">
                <a:solidFill>
                  <a:srgbClr val="000000"/>
                </a:solidFill>
                <a:latin typeface="Source Sans Pro"/>
              </a:rPr>
              <a:t> </a:t>
            </a:r>
            <a:r>
              <a:rPr lang="en-US" sz="2499" dirty="0" err="1">
                <a:solidFill>
                  <a:srgbClr val="000000"/>
                </a:solidFill>
                <a:latin typeface="Source Sans Pro"/>
              </a:rPr>
              <a:t>en</a:t>
            </a:r>
            <a:r>
              <a:rPr lang="en-US" sz="2499" dirty="0">
                <a:solidFill>
                  <a:srgbClr val="000000"/>
                </a:solidFill>
                <a:latin typeface="Source Sans Pro"/>
              </a:rPr>
              <a:t> </a:t>
            </a:r>
            <a:r>
              <a:rPr lang="en-US" sz="2499" dirty="0" err="1">
                <a:solidFill>
                  <a:srgbClr val="000000"/>
                </a:solidFill>
                <a:latin typeface="Source Sans Pro"/>
              </a:rPr>
              <a:t>zelf</a:t>
            </a:r>
            <a:r>
              <a:rPr lang="en-US" sz="2499" dirty="0">
                <a:solidFill>
                  <a:srgbClr val="000000"/>
                </a:solidFill>
                <a:latin typeface="Source Sans Pro"/>
              </a:rPr>
              <a:t> </a:t>
            </a:r>
            <a:r>
              <a:rPr lang="en-US" sz="2499" dirty="0" err="1">
                <a:solidFill>
                  <a:srgbClr val="000000"/>
                </a:solidFill>
                <a:latin typeface="Source Sans Pro"/>
              </a:rPr>
              <a:t>hun</a:t>
            </a:r>
            <a:r>
              <a:rPr lang="en-US" sz="2499" dirty="0">
                <a:solidFill>
                  <a:srgbClr val="000000"/>
                </a:solidFill>
                <a:latin typeface="Source Sans Pro"/>
              </a:rPr>
              <a:t> </a:t>
            </a:r>
            <a:r>
              <a:rPr lang="en-US" sz="2499" dirty="0" err="1">
                <a:solidFill>
                  <a:srgbClr val="000000"/>
                </a:solidFill>
                <a:latin typeface="Source Sans Pro"/>
              </a:rPr>
              <a:t>studie</a:t>
            </a:r>
            <a:r>
              <a:rPr lang="en-US" sz="2499" dirty="0">
                <a:solidFill>
                  <a:srgbClr val="000000"/>
                </a:solidFill>
                <a:latin typeface="Source Sans Pro"/>
              </a:rPr>
              <a:t> </a:t>
            </a:r>
            <a:r>
              <a:rPr lang="en-US" sz="2499" dirty="0" err="1">
                <a:solidFill>
                  <a:srgbClr val="000000"/>
                </a:solidFill>
                <a:latin typeface="Source Sans Pro"/>
              </a:rPr>
              <a:t>kiezen</a:t>
            </a:r>
            <a:r>
              <a:rPr lang="en-US" sz="2499" dirty="0">
                <a:solidFill>
                  <a:srgbClr val="000000"/>
                </a:solidFill>
                <a:latin typeface="Source Sans Pro"/>
              </a:rPr>
              <a:t>. Hun </a:t>
            </a:r>
            <a:r>
              <a:rPr lang="en-US" sz="2499" dirty="0" err="1">
                <a:solidFill>
                  <a:srgbClr val="000000"/>
                </a:solidFill>
                <a:latin typeface="Source Sans Pro"/>
              </a:rPr>
              <a:t>familie</a:t>
            </a:r>
            <a:r>
              <a:rPr lang="en-US" sz="2499" dirty="0">
                <a:solidFill>
                  <a:srgbClr val="000000"/>
                </a:solidFill>
                <a:latin typeface="Source Sans Pro"/>
              </a:rPr>
              <a:t> </a:t>
            </a:r>
            <a:r>
              <a:rPr lang="en-US" sz="2499" dirty="0" err="1">
                <a:solidFill>
                  <a:srgbClr val="000000"/>
                </a:solidFill>
                <a:latin typeface="Source Sans Pro"/>
              </a:rPr>
              <a:t>en</a:t>
            </a:r>
            <a:r>
              <a:rPr lang="en-US" sz="2499" dirty="0">
                <a:solidFill>
                  <a:srgbClr val="000000"/>
                </a:solidFill>
                <a:latin typeface="Source Sans Pro"/>
              </a:rPr>
              <a:t> </a:t>
            </a:r>
            <a:r>
              <a:rPr lang="en-US" sz="2499" dirty="0" err="1">
                <a:solidFill>
                  <a:srgbClr val="000000"/>
                </a:solidFill>
                <a:latin typeface="Source Sans Pro"/>
              </a:rPr>
              <a:t>omgeving</a:t>
            </a:r>
            <a:r>
              <a:rPr lang="en-US" sz="2499" dirty="0">
                <a:solidFill>
                  <a:srgbClr val="000000"/>
                </a:solidFill>
                <a:latin typeface="Source Sans Pro"/>
              </a:rPr>
              <a:t> </a:t>
            </a:r>
            <a:r>
              <a:rPr lang="en-US" sz="2499" dirty="0" err="1">
                <a:solidFill>
                  <a:srgbClr val="000000"/>
                </a:solidFill>
                <a:latin typeface="Source Sans Pro"/>
              </a:rPr>
              <a:t>vonden</a:t>
            </a:r>
            <a:r>
              <a:rPr lang="en-US" sz="2499" dirty="0">
                <a:solidFill>
                  <a:srgbClr val="000000"/>
                </a:solidFill>
                <a:latin typeface="Source Sans Pro"/>
              </a:rPr>
              <a:t> </a:t>
            </a:r>
            <a:r>
              <a:rPr lang="en-US" sz="2499" dirty="0" err="1">
                <a:solidFill>
                  <a:srgbClr val="000000"/>
                </a:solidFill>
                <a:latin typeface="Source Sans Pro"/>
              </a:rPr>
              <a:t>dit</a:t>
            </a:r>
            <a:r>
              <a:rPr lang="en-US" sz="2499" dirty="0">
                <a:solidFill>
                  <a:srgbClr val="000000"/>
                </a:solidFill>
                <a:latin typeface="Source Sans Pro"/>
              </a:rPr>
              <a:t> </a:t>
            </a:r>
            <a:r>
              <a:rPr lang="en-US" sz="2499" dirty="0" err="1">
                <a:solidFill>
                  <a:srgbClr val="000000"/>
                </a:solidFill>
                <a:latin typeface="Source Sans Pro"/>
              </a:rPr>
              <a:t>niet</a:t>
            </a:r>
            <a:r>
              <a:rPr lang="en-US" sz="2499" dirty="0">
                <a:solidFill>
                  <a:srgbClr val="000000"/>
                </a:solidFill>
                <a:latin typeface="Source Sans Pro"/>
              </a:rPr>
              <a:t> </a:t>
            </a:r>
            <a:r>
              <a:rPr lang="en-US" sz="2499" dirty="0" err="1">
                <a:solidFill>
                  <a:srgbClr val="000000"/>
                </a:solidFill>
                <a:latin typeface="Source Sans Pro"/>
              </a:rPr>
              <a:t>goed</a:t>
            </a:r>
            <a:r>
              <a:rPr lang="en-US" sz="2499" dirty="0">
                <a:solidFill>
                  <a:srgbClr val="000000"/>
                </a:solidFill>
                <a:latin typeface="Source Sans Pro"/>
              </a:rPr>
              <a:t> </a:t>
            </a:r>
            <a:r>
              <a:rPr lang="en-US" sz="2499" dirty="0" err="1">
                <a:solidFill>
                  <a:srgbClr val="000000"/>
                </a:solidFill>
                <a:latin typeface="Source Sans Pro"/>
              </a:rPr>
              <a:t>en</a:t>
            </a:r>
            <a:r>
              <a:rPr lang="en-US" sz="2499" dirty="0">
                <a:solidFill>
                  <a:srgbClr val="000000"/>
                </a:solidFill>
                <a:latin typeface="Source Sans Pro"/>
              </a:rPr>
              <a:t> </a:t>
            </a:r>
            <a:r>
              <a:rPr lang="en-US" sz="2499" dirty="0" err="1">
                <a:solidFill>
                  <a:srgbClr val="000000"/>
                </a:solidFill>
                <a:latin typeface="Source Sans Pro"/>
              </a:rPr>
              <a:t>probeerde</a:t>
            </a:r>
            <a:r>
              <a:rPr lang="en-US" sz="2499" dirty="0">
                <a:solidFill>
                  <a:srgbClr val="000000"/>
                </a:solidFill>
                <a:latin typeface="Source Sans Pro"/>
              </a:rPr>
              <a:t> </a:t>
            </a:r>
            <a:r>
              <a:rPr lang="en-US" sz="2499" dirty="0" err="1">
                <a:solidFill>
                  <a:srgbClr val="000000"/>
                </a:solidFill>
                <a:latin typeface="Source Sans Pro"/>
              </a:rPr>
              <a:t>dit</a:t>
            </a:r>
            <a:r>
              <a:rPr lang="en-US" sz="2499" dirty="0">
                <a:solidFill>
                  <a:srgbClr val="000000"/>
                </a:solidFill>
                <a:latin typeface="Source Sans Pro"/>
              </a:rPr>
              <a:t> </a:t>
            </a:r>
            <a:r>
              <a:rPr lang="en-US" sz="2499" dirty="0" err="1">
                <a:solidFill>
                  <a:srgbClr val="000000"/>
                </a:solidFill>
                <a:latin typeface="Source Sans Pro"/>
              </a:rPr>
              <a:t>tegen</a:t>
            </a:r>
            <a:r>
              <a:rPr lang="en-US" sz="2499" dirty="0">
                <a:solidFill>
                  <a:srgbClr val="000000"/>
                </a:solidFill>
                <a:latin typeface="Source Sans Pro"/>
              </a:rPr>
              <a:t> </a:t>
            </a:r>
            <a:r>
              <a:rPr lang="en-US" sz="2499" dirty="0" err="1">
                <a:solidFill>
                  <a:srgbClr val="000000"/>
                </a:solidFill>
                <a:latin typeface="Source Sans Pro"/>
              </a:rPr>
              <a:t>te</a:t>
            </a:r>
            <a:r>
              <a:rPr lang="en-US" sz="2499" dirty="0">
                <a:solidFill>
                  <a:srgbClr val="000000"/>
                </a:solidFill>
                <a:latin typeface="Source Sans Pro"/>
              </a:rPr>
              <a:t> </a:t>
            </a:r>
            <a:r>
              <a:rPr lang="en-US" sz="2499" dirty="0" err="1">
                <a:solidFill>
                  <a:srgbClr val="000000"/>
                </a:solidFill>
                <a:latin typeface="Source Sans Pro"/>
              </a:rPr>
              <a:t>houden</a:t>
            </a:r>
            <a:r>
              <a:rPr lang="en-US" sz="2499" dirty="0">
                <a:solidFill>
                  <a:srgbClr val="000000"/>
                </a:solidFill>
                <a:latin typeface="Source Sans Pro"/>
              </a:rPr>
              <a:t>. </a:t>
            </a:r>
          </a:p>
          <a:p>
            <a:pPr algn="ctr">
              <a:lnSpc>
                <a:spcPts val="3499"/>
              </a:lnSpc>
              <a:spcBef>
                <a:spcPct val="0"/>
              </a:spcBef>
            </a:pPr>
            <a:endParaRPr lang="en-US" sz="2499" dirty="0">
              <a:solidFill>
                <a:srgbClr val="000000"/>
              </a:solidFill>
              <a:latin typeface="Source Sans Pro"/>
            </a:endParaRPr>
          </a:p>
        </p:txBody>
      </p:sp>
      <p:sp>
        <p:nvSpPr>
          <p:cNvPr id="39" name="TextBox 39"/>
          <p:cNvSpPr txBox="1"/>
          <p:nvPr/>
        </p:nvSpPr>
        <p:spPr>
          <a:xfrm>
            <a:off x="561145" y="5039841"/>
            <a:ext cx="2953405" cy="1850265"/>
          </a:xfrm>
          <a:prstGeom prst="rect">
            <a:avLst/>
          </a:prstGeom>
        </p:spPr>
        <p:txBody>
          <a:bodyPr lIns="0" tIns="0" rIns="0" bIns="0" rtlCol="0" anchor="t">
            <a:spAutoFit/>
          </a:bodyPr>
          <a:lstStyle/>
          <a:p>
            <a:pPr algn="ctr">
              <a:lnSpc>
                <a:spcPts val="2899"/>
              </a:lnSpc>
            </a:pPr>
            <a:r>
              <a:rPr lang="en-US" sz="2416" spc="7">
                <a:solidFill>
                  <a:srgbClr val="FFFFFF"/>
                </a:solidFill>
                <a:latin typeface="IBM Plex Sans Condensed Bold"/>
              </a:rPr>
              <a:t>Omar (15): ‘Daar </a:t>
            </a:r>
          </a:p>
          <a:p>
            <a:pPr algn="ctr">
              <a:lnSpc>
                <a:spcPts val="2899"/>
              </a:lnSpc>
            </a:pPr>
            <a:r>
              <a:rPr lang="en-US" sz="2416" spc="7">
                <a:solidFill>
                  <a:srgbClr val="FFFFFF"/>
                </a:solidFill>
                <a:latin typeface="IBM Plex Sans Condensed Bold"/>
              </a:rPr>
              <a:t>stond ik dan bij een kostschool, zonder geld, zonder paspoort en zonder telefoon’</a:t>
            </a:r>
          </a:p>
        </p:txBody>
      </p:sp>
      <p:sp>
        <p:nvSpPr>
          <p:cNvPr id="40" name="TextBox 40"/>
          <p:cNvSpPr txBox="1"/>
          <p:nvPr/>
        </p:nvSpPr>
        <p:spPr>
          <a:xfrm>
            <a:off x="3958646" y="5039841"/>
            <a:ext cx="3160205" cy="1850265"/>
          </a:xfrm>
          <a:prstGeom prst="rect">
            <a:avLst/>
          </a:prstGeom>
        </p:spPr>
        <p:txBody>
          <a:bodyPr lIns="0" tIns="0" rIns="0" bIns="0" rtlCol="0" anchor="t">
            <a:spAutoFit/>
          </a:bodyPr>
          <a:lstStyle/>
          <a:p>
            <a:pPr algn="ctr">
              <a:lnSpc>
                <a:spcPts val="2899"/>
              </a:lnSpc>
            </a:pPr>
            <a:r>
              <a:rPr lang="en-US" sz="2416" spc="7">
                <a:solidFill>
                  <a:srgbClr val="FFFFFF"/>
                </a:solidFill>
                <a:latin typeface="IBM Plex Sans Condensed Bold"/>
              </a:rPr>
              <a:t>Lucas (20): ‘Mijn ouders schrokken zich kapot toen ik vertelde dat </a:t>
            </a:r>
          </a:p>
          <a:p>
            <a:pPr algn="ctr">
              <a:lnSpc>
                <a:spcPts val="2899"/>
              </a:lnSpc>
            </a:pPr>
            <a:r>
              <a:rPr lang="en-US" sz="2416" spc="7">
                <a:solidFill>
                  <a:srgbClr val="FFFFFF"/>
                </a:solidFill>
                <a:latin typeface="IBM Plex Sans Condensed Bold"/>
              </a:rPr>
              <a:t>ik homoseksuele gevoelens heb’</a:t>
            </a:r>
          </a:p>
        </p:txBody>
      </p:sp>
      <p:sp>
        <p:nvSpPr>
          <p:cNvPr id="41" name="TextBox 41"/>
          <p:cNvSpPr txBox="1"/>
          <p:nvPr/>
        </p:nvSpPr>
        <p:spPr>
          <a:xfrm>
            <a:off x="7571640" y="5049366"/>
            <a:ext cx="3144720" cy="1595958"/>
          </a:xfrm>
          <a:prstGeom prst="rect">
            <a:avLst/>
          </a:prstGeom>
        </p:spPr>
        <p:txBody>
          <a:bodyPr lIns="0" tIns="0" rIns="0" bIns="0" rtlCol="0" anchor="t">
            <a:spAutoFit/>
          </a:bodyPr>
          <a:lstStyle/>
          <a:p>
            <a:pPr algn="ctr">
              <a:lnSpc>
                <a:spcPts val="2696"/>
              </a:lnSpc>
            </a:pPr>
            <a:r>
              <a:rPr lang="en-US" sz="2247" spc="6">
                <a:solidFill>
                  <a:srgbClr val="FFFFFF"/>
                </a:solidFill>
                <a:latin typeface="IBM Plex Sans Condensed Bold"/>
              </a:rPr>
              <a:t>Nila (17): ‘Door mijn relatie met Jelle had ik de familie-eer geschonden en daar was maar één oplossing voor’</a:t>
            </a:r>
          </a:p>
        </p:txBody>
      </p:sp>
      <p:sp>
        <p:nvSpPr>
          <p:cNvPr id="42" name="TextBox 42"/>
          <p:cNvSpPr txBox="1"/>
          <p:nvPr/>
        </p:nvSpPr>
        <p:spPr>
          <a:xfrm>
            <a:off x="11087243" y="5039841"/>
            <a:ext cx="3301984" cy="1850265"/>
          </a:xfrm>
          <a:prstGeom prst="rect">
            <a:avLst/>
          </a:prstGeom>
        </p:spPr>
        <p:txBody>
          <a:bodyPr lIns="0" tIns="0" rIns="0" bIns="0" rtlCol="0" anchor="t">
            <a:spAutoFit/>
          </a:bodyPr>
          <a:lstStyle/>
          <a:p>
            <a:pPr algn="ctr">
              <a:lnSpc>
                <a:spcPts val="2899"/>
              </a:lnSpc>
            </a:pPr>
            <a:r>
              <a:rPr lang="en-US" sz="2416" spc="7">
                <a:solidFill>
                  <a:srgbClr val="FFFFFF"/>
                </a:solidFill>
                <a:latin typeface="IBM Plex Sans Condensed Bold"/>
              </a:rPr>
              <a:t>Jamila (22): ‘Mijn ouders deden er alles aan om </a:t>
            </a:r>
          </a:p>
          <a:p>
            <a:pPr algn="ctr">
              <a:lnSpc>
                <a:spcPts val="2899"/>
              </a:lnSpc>
            </a:pPr>
            <a:r>
              <a:rPr lang="en-US" sz="2416" spc="7">
                <a:solidFill>
                  <a:srgbClr val="FFFFFF"/>
                </a:solidFill>
                <a:latin typeface="IBM Plex Sans Condensed Bold"/>
              </a:rPr>
              <a:t>te voorkomen dat ik </a:t>
            </a:r>
          </a:p>
          <a:p>
            <a:pPr algn="ctr">
              <a:lnSpc>
                <a:spcPts val="2899"/>
              </a:lnSpc>
            </a:pPr>
            <a:r>
              <a:rPr lang="en-US" sz="2416" spc="7">
                <a:solidFill>
                  <a:srgbClr val="FFFFFF"/>
                </a:solidFill>
                <a:latin typeface="IBM Plex Sans Condensed Bold"/>
              </a:rPr>
              <a:t>van het juiste pad zou afwijken’</a:t>
            </a:r>
          </a:p>
        </p:txBody>
      </p:sp>
      <p:sp>
        <p:nvSpPr>
          <p:cNvPr id="43" name="TextBox 43"/>
          <p:cNvSpPr txBox="1"/>
          <p:nvPr/>
        </p:nvSpPr>
        <p:spPr>
          <a:xfrm>
            <a:off x="14654534" y="4996364"/>
            <a:ext cx="3246768" cy="1850265"/>
          </a:xfrm>
          <a:prstGeom prst="rect">
            <a:avLst/>
          </a:prstGeom>
        </p:spPr>
        <p:txBody>
          <a:bodyPr lIns="0" tIns="0" rIns="0" bIns="0" rtlCol="0" anchor="t">
            <a:spAutoFit/>
          </a:bodyPr>
          <a:lstStyle/>
          <a:p>
            <a:pPr algn="ctr">
              <a:lnSpc>
                <a:spcPts val="2899"/>
              </a:lnSpc>
            </a:pPr>
            <a:r>
              <a:rPr lang="en-US" sz="2416" spc="7">
                <a:solidFill>
                  <a:srgbClr val="FFFFFF"/>
                </a:solidFill>
                <a:latin typeface="IBM Plex Sans Condensed Bold"/>
              </a:rPr>
              <a:t>Amiraa (28): ‘Ik was zwanger van onze derde toen hij me voor het eerst sloeg. De kinderen zagen het gebeuren’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63904" y="3198593"/>
            <a:ext cx="8294037" cy="8479034"/>
          </a:xfrm>
          <a:custGeom>
            <a:avLst/>
            <a:gdLst/>
            <a:ahLst/>
            <a:cxnLst/>
            <a:rect l="l" t="t" r="r" b="b"/>
            <a:pathLst>
              <a:path w="8294037" h="8479034">
                <a:moveTo>
                  <a:pt x="0" y="0"/>
                </a:moveTo>
                <a:lnTo>
                  <a:pt x="8294036" y="0"/>
                </a:lnTo>
                <a:lnTo>
                  <a:pt x="8294036" y="8479033"/>
                </a:lnTo>
                <a:lnTo>
                  <a:pt x="0" y="8479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3" name="TextBox 3"/>
          <p:cNvSpPr txBox="1"/>
          <p:nvPr/>
        </p:nvSpPr>
        <p:spPr>
          <a:xfrm>
            <a:off x="8027598" y="713497"/>
            <a:ext cx="2337015" cy="1228725"/>
          </a:xfrm>
          <a:prstGeom prst="rect">
            <a:avLst/>
          </a:prstGeom>
        </p:spPr>
        <p:txBody>
          <a:bodyPr lIns="0" tIns="0" rIns="0" bIns="0" rtlCol="0" anchor="t">
            <a:spAutoFit/>
          </a:bodyPr>
          <a:lstStyle/>
          <a:p>
            <a:pPr>
              <a:lnSpc>
                <a:spcPts val="9721"/>
              </a:lnSpc>
            </a:pPr>
            <a:r>
              <a:rPr lang="en-US" sz="8101">
                <a:solidFill>
                  <a:srgbClr val="DCCDFF"/>
                </a:solidFill>
                <a:latin typeface="Source Sans Pro Bold"/>
              </a:rPr>
              <a:t>Quiz</a:t>
            </a:r>
          </a:p>
        </p:txBody>
      </p:sp>
      <p:sp>
        <p:nvSpPr>
          <p:cNvPr id="4" name="TextBox 4"/>
          <p:cNvSpPr txBox="1"/>
          <p:nvPr/>
        </p:nvSpPr>
        <p:spPr>
          <a:xfrm>
            <a:off x="7986820" y="678901"/>
            <a:ext cx="2337015" cy="1228725"/>
          </a:xfrm>
          <a:prstGeom prst="rect">
            <a:avLst/>
          </a:prstGeom>
        </p:spPr>
        <p:txBody>
          <a:bodyPr lIns="0" tIns="0" rIns="0" bIns="0" rtlCol="0" anchor="t">
            <a:spAutoFit/>
          </a:bodyPr>
          <a:lstStyle/>
          <a:p>
            <a:pPr>
              <a:lnSpc>
                <a:spcPts val="9721"/>
              </a:lnSpc>
            </a:pPr>
            <a:r>
              <a:rPr lang="en-US" sz="8101">
                <a:solidFill>
                  <a:srgbClr val="CEFFE8"/>
                </a:solidFill>
                <a:latin typeface="Source Sans Pro Bold"/>
              </a:rPr>
              <a:t>Quiz</a:t>
            </a:r>
          </a:p>
        </p:txBody>
      </p:sp>
      <p:sp>
        <p:nvSpPr>
          <p:cNvPr id="5" name="TextBox 5"/>
          <p:cNvSpPr txBox="1"/>
          <p:nvPr/>
        </p:nvSpPr>
        <p:spPr>
          <a:xfrm>
            <a:off x="7923387" y="678901"/>
            <a:ext cx="2337015" cy="1228725"/>
          </a:xfrm>
          <a:prstGeom prst="rect">
            <a:avLst/>
          </a:prstGeom>
        </p:spPr>
        <p:txBody>
          <a:bodyPr lIns="0" tIns="0" rIns="0" bIns="0" rtlCol="0" anchor="t">
            <a:spAutoFit/>
          </a:bodyPr>
          <a:lstStyle/>
          <a:p>
            <a:pPr>
              <a:lnSpc>
                <a:spcPts val="9721"/>
              </a:lnSpc>
            </a:pPr>
            <a:r>
              <a:rPr lang="en-US" sz="8101">
                <a:solidFill>
                  <a:srgbClr val="000000"/>
                </a:solidFill>
                <a:latin typeface="Source Sans Pro Bold"/>
              </a:rPr>
              <a:t>Quiz</a:t>
            </a:r>
          </a:p>
        </p:txBody>
      </p:sp>
      <p:grpSp>
        <p:nvGrpSpPr>
          <p:cNvPr id="6" name="Group 6"/>
          <p:cNvGrpSpPr/>
          <p:nvPr/>
        </p:nvGrpSpPr>
        <p:grpSpPr>
          <a:xfrm>
            <a:off x="1028700" y="678901"/>
            <a:ext cx="16230600" cy="1491441"/>
            <a:chOff x="0" y="0"/>
            <a:chExt cx="4274726" cy="392808"/>
          </a:xfrm>
        </p:grpSpPr>
        <p:sp>
          <p:nvSpPr>
            <p:cNvPr id="7" name="Freeform 7"/>
            <p:cNvSpPr/>
            <p:nvPr/>
          </p:nvSpPr>
          <p:spPr>
            <a:xfrm>
              <a:off x="0" y="0"/>
              <a:ext cx="4274726" cy="392808"/>
            </a:xfrm>
            <a:custGeom>
              <a:avLst/>
              <a:gdLst/>
              <a:ahLst/>
              <a:cxnLst/>
              <a:rect l="l" t="t" r="r" b="b"/>
              <a:pathLst>
                <a:path w="4274726" h="392808">
                  <a:moveTo>
                    <a:pt x="0" y="0"/>
                  </a:moveTo>
                  <a:lnTo>
                    <a:pt x="4274726" y="0"/>
                  </a:lnTo>
                  <a:lnTo>
                    <a:pt x="4274726" y="392808"/>
                  </a:lnTo>
                  <a:lnTo>
                    <a:pt x="0" y="392808"/>
                  </a:lnTo>
                  <a:close/>
                </a:path>
              </a:pathLst>
            </a:custGeom>
            <a:solidFill>
              <a:srgbClr val="000000">
                <a:alpha val="0"/>
              </a:srgbClr>
            </a:solidFill>
            <a:ln w="19050" cap="sq">
              <a:solidFill>
                <a:srgbClr val="DCCDFF"/>
              </a:solidFill>
              <a:prstDash val="solid"/>
              <a:miter/>
            </a:ln>
          </p:spPr>
          <p:txBody>
            <a:bodyPr/>
            <a:lstStyle/>
            <a:p>
              <a:endParaRPr lang="nl-NL"/>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9" name="Group 9"/>
          <p:cNvGrpSpPr/>
          <p:nvPr/>
        </p:nvGrpSpPr>
        <p:grpSpPr>
          <a:xfrm>
            <a:off x="947301" y="588413"/>
            <a:ext cx="16215022" cy="1470660"/>
            <a:chOff x="0" y="0"/>
            <a:chExt cx="4270623" cy="387334"/>
          </a:xfrm>
        </p:grpSpPr>
        <p:sp>
          <p:nvSpPr>
            <p:cNvPr id="10" name="Freeform 10"/>
            <p:cNvSpPr/>
            <p:nvPr/>
          </p:nvSpPr>
          <p:spPr>
            <a:xfrm>
              <a:off x="0" y="0"/>
              <a:ext cx="4270623" cy="387334"/>
            </a:xfrm>
            <a:custGeom>
              <a:avLst/>
              <a:gdLst/>
              <a:ahLst/>
              <a:cxnLst/>
              <a:rect l="l" t="t" r="r" b="b"/>
              <a:pathLst>
                <a:path w="4270623" h="387334">
                  <a:moveTo>
                    <a:pt x="0" y="0"/>
                  </a:moveTo>
                  <a:lnTo>
                    <a:pt x="4270623" y="0"/>
                  </a:lnTo>
                  <a:lnTo>
                    <a:pt x="4270623" y="387334"/>
                  </a:lnTo>
                  <a:lnTo>
                    <a:pt x="0" y="387334"/>
                  </a:lnTo>
                  <a:close/>
                </a:path>
              </a:pathLst>
            </a:custGeom>
            <a:solidFill>
              <a:srgbClr val="000000">
                <a:alpha val="0"/>
              </a:srgbClr>
            </a:solidFill>
            <a:ln w="19050" cap="sq">
              <a:solidFill>
                <a:srgbClr val="000000"/>
              </a:solidFill>
              <a:prstDash val="solid"/>
              <a:miter/>
            </a:ln>
          </p:spPr>
          <p:txBody>
            <a:bodyPr/>
            <a:lstStyle/>
            <a:p>
              <a:endParaRPr lang="nl-NL"/>
            </a:p>
          </p:txBody>
        </p:sp>
        <p:sp>
          <p:nvSpPr>
            <p:cNvPr id="11" name="TextBox 11"/>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12" name="TextBox 12"/>
          <p:cNvSpPr txBox="1"/>
          <p:nvPr/>
        </p:nvSpPr>
        <p:spPr>
          <a:xfrm>
            <a:off x="1028700" y="2963643"/>
            <a:ext cx="5840909" cy="422275"/>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Source Sans Pro"/>
              </a:rPr>
              <a:t>Welk groepje heeft straks het beste opgelet?</a:t>
            </a:r>
          </a:p>
        </p:txBody>
      </p:sp>
      <p:grpSp>
        <p:nvGrpSpPr>
          <p:cNvPr id="13" name="Group 13"/>
          <p:cNvGrpSpPr/>
          <p:nvPr/>
        </p:nvGrpSpPr>
        <p:grpSpPr>
          <a:xfrm>
            <a:off x="-134369" y="-198934"/>
            <a:ext cx="18625764" cy="10687590"/>
            <a:chOff x="0" y="0"/>
            <a:chExt cx="4905551" cy="2814838"/>
          </a:xfrm>
        </p:grpSpPr>
        <p:sp>
          <p:nvSpPr>
            <p:cNvPr id="14" name="Freeform 14"/>
            <p:cNvSpPr/>
            <p:nvPr/>
          </p:nvSpPr>
          <p:spPr>
            <a:xfrm>
              <a:off x="0" y="0"/>
              <a:ext cx="4905551" cy="2814838"/>
            </a:xfrm>
            <a:custGeom>
              <a:avLst/>
              <a:gdLst/>
              <a:ahLst/>
              <a:cxnLst/>
              <a:rect l="l" t="t" r="r" b="b"/>
              <a:pathLst>
                <a:path w="4905551" h="2814838">
                  <a:moveTo>
                    <a:pt x="0" y="0"/>
                  </a:moveTo>
                  <a:lnTo>
                    <a:pt x="4905551" y="0"/>
                  </a:lnTo>
                  <a:lnTo>
                    <a:pt x="4905551"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
          <p:nvSpPr>
            <p:cNvPr id="15" name="TextBox 15"/>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16" name="Freeform 10">
            <a:extLst>
              <a:ext uri="{FF2B5EF4-FFF2-40B4-BE49-F238E27FC236}">
                <a16:creationId xmlns:a16="http://schemas.microsoft.com/office/drawing/2014/main" id="{20368A24-5920-0A9F-77E1-8265F616164A}"/>
              </a:ext>
            </a:extLst>
          </p:cNvPr>
          <p:cNvSpPr/>
          <p:nvPr/>
        </p:nvSpPr>
        <p:spPr>
          <a:xfrm>
            <a:off x="24092" y="114299"/>
            <a:ext cx="18135604" cy="10058401"/>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dirty="0"/>
          </a:p>
        </p:txBody>
      </p:sp>
      <p:pic>
        <p:nvPicPr>
          <p:cNvPr id="18" name="Afbeelding 17" descr="Afbeelding met symbool&#10;&#10;Automatisch gegenereerde beschrijving">
            <a:extLst>
              <a:ext uri="{FF2B5EF4-FFF2-40B4-BE49-F238E27FC236}">
                <a16:creationId xmlns:a16="http://schemas.microsoft.com/office/drawing/2014/main" id="{C64797FE-3441-3287-79B1-5C805B9BC5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0010" y="800100"/>
            <a:ext cx="1059518" cy="1059518"/>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5329" y="-198934"/>
            <a:ext cx="18686724" cy="10687590"/>
            <a:chOff x="0" y="0"/>
            <a:chExt cx="4921606" cy="2814838"/>
          </a:xfrm>
        </p:grpSpPr>
        <p:sp>
          <p:nvSpPr>
            <p:cNvPr id="3" name="Freeform 3"/>
            <p:cNvSpPr/>
            <p:nvPr/>
          </p:nvSpPr>
          <p:spPr>
            <a:xfrm>
              <a:off x="0" y="0"/>
              <a:ext cx="4921607" cy="2814838"/>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912137" y="611851"/>
            <a:ext cx="16347163" cy="1465811"/>
            <a:chOff x="0" y="0"/>
            <a:chExt cx="4305426" cy="386057"/>
          </a:xfrm>
        </p:grpSpPr>
        <p:sp>
          <p:nvSpPr>
            <p:cNvPr id="6" name="Freeform 6"/>
            <p:cNvSpPr/>
            <p:nvPr/>
          </p:nvSpPr>
          <p:spPr>
            <a:xfrm>
              <a:off x="0" y="0"/>
              <a:ext cx="4305426" cy="386057"/>
            </a:xfrm>
            <a:custGeom>
              <a:avLst/>
              <a:gdLst/>
              <a:ahLst/>
              <a:cxnLst/>
              <a:rect l="l" t="t" r="r" b="b"/>
              <a:pathLst>
                <a:path w="4305426" h="386057">
                  <a:moveTo>
                    <a:pt x="0" y="0"/>
                  </a:moveTo>
                  <a:lnTo>
                    <a:pt x="4305426" y="0"/>
                  </a:lnTo>
                  <a:lnTo>
                    <a:pt x="4305426" y="386057"/>
                  </a:lnTo>
                  <a:lnTo>
                    <a:pt x="0" y="386057"/>
                  </a:lnTo>
                  <a:close/>
                </a:path>
              </a:pathLst>
            </a:custGeom>
            <a:solidFill>
              <a:srgbClr val="000000">
                <a:alpha val="0"/>
              </a:srgbClr>
            </a:solidFill>
            <a:ln w="19050" cap="sq">
              <a:solidFill>
                <a:srgbClr val="DCCDFF"/>
              </a:solidFill>
              <a:prstDash val="solid"/>
              <a:miter/>
            </a:ln>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819148" y="521364"/>
            <a:ext cx="16343175" cy="1470660"/>
            <a:chOff x="0" y="0"/>
            <a:chExt cx="4304375" cy="387334"/>
          </a:xfrm>
        </p:grpSpPr>
        <p:sp>
          <p:nvSpPr>
            <p:cNvPr id="9" name="Freeform 9"/>
            <p:cNvSpPr/>
            <p:nvPr/>
          </p:nvSpPr>
          <p:spPr>
            <a:xfrm>
              <a:off x="0" y="0"/>
              <a:ext cx="4304375" cy="387334"/>
            </a:xfrm>
            <a:custGeom>
              <a:avLst/>
              <a:gdLst/>
              <a:ahLst/>
              <a:cxnLst/>
              <a:rect l="l" t="t" r="r" b="b"/>
              <a:pathLst>
                <a:path w="4304375" h="387334">
                  <a:moveTo>
                    <a:pt x="0" y="0"/>
                  </a:moveTo>
                  <a:lnTo>
                    <a:pt x="4304375" y="0"/>
                  </a:lnTo>
                  <a:lnTo>
                    <a:pt x="4304375" y="387334"/>
                  </a:lnTo>
                  <a:lnTo>
                    <a:pt x="0" y="387334"/>
                  </a:lnTo>
                  <a:close/>
                </a:path>
              </a:pathLst>
            </a:custGeom>
            <a:solidFill>
              <a:srgbClr val="000000">
                <a:alpha val="0"/>
              </a:srgbClr>
            </a:solidFill>
            <a:ln w="19050" cap="sq">
              <a:solidFill>
                <a:srgbClr val="000000"/>
              </a:solidFill>
              <a:prstDash val="solid"/>
              <a:miter/>
            </a:ln>
          </p:spPr>
          <p:txBody>
            <a:bodyPr/>
            <a:lstStyle/>
            <a:p>
              <a:endParaRPr lang="nl-NL"/>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11" name="Freeform 11"/>
          <p:cNvSpPr/>
          <p:nvPr/>
        </p:nvSpPr>
        <p:spPr>
          <a:xfrm>
            <a:off x="12337720" y="4886017"/>
            <a:ext cx="4730731" cy="4946582"/>
          </a:xfrm>
          <a:custGeom>
            <a:avLst/>
            <a:gdLst/>
            <a:ahLst/>
            <a:cxnLst/>
            <a:rect l="l" t="t" r="r" b="b"/>
            <a:pathLst>
              <a:path w="4730731" h="4946582">
                <a:moveTo>
                  <a:pt x="0" y="0"/>
                </a:moveTo>
                <a:lnTo>
                  <a:pt x="4730731" y="0"/>
                </a:lnTo>
                <a:lnTo>
                  <a:pt x="4730731" y="4946582"/>
                </a:lnTo>
                <a:lnTo>
                  <a:pt x="0" y="49465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12" name="Freeform 12"/>
          <p:cNvSpPr/>
          <p:nvPr/>
        </p:nvSpPr>
        <p:spPr>
          <a:xfrm>
            <a:off x="12416469" y="4886017"/>
            <a:ext cx="4730731" cy="4946582"/>
          </a:xfrm>
          <a:custGeom>
            <a:avLst/>
            <a:gdLst/>
            <a:ahLst/>
            <a:cxnLst/>
            <a:rect l="l" t="t" r="r" b="b"/>
            <a:pathLst>
              <a:path w="4730731" h="4946582">
                <a:moveTo>
                  <a:pt x="0" y="0"/>
                </a:moveTo>
                <a:lnTo>
                  <a:pt x="4730731" y="0"/>
                </a:lnTo>
                <a:lnTo>
                  <a:pt x="4730731" y="4946582"/>
                </a:lnTo>
                <a:lnTo>
                  <a:pt x="0" y="49465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3" name="Freeform 13"/>
          <p:cNvSpPr/>
          <p:nvPr/>
        </p:nvSpPr>
        <p:spPr>
          <a:xfrm>
            <a:off x="12528569" y="4948899"/>
            <a:ext cx="4730731" cy="4946582"/>
          </a:xfrm>
          <a:custGeom>
            <a:avLst/>
            <a:gdLst/>
            <a:ahLst/>
            <a:cxnLst/>
            <a:rect l="l" t="t" r="r" b="b"/>
            <a:pathLst>
              <a:path w="4730731" h="4946582">
                <a:moveTo>
                  <a:pt x="0" y="0"/>
                </a:moveTo>
                <a:lnTo>
                  <a:pt x="4730731" y="0"/>
                </a:lnTo>
                <a:lnTo>
                  <a:pt x="4730731" y="4946582"/>
                </a:lnTo>
                <a:lnTo>
                  <a:pt x="0" y="49465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14" name="TextBox 14"/>
          <p:cNvSpPr txBox="1"/>
          <p:nvPr/>
        </p:nvSpPr>
        <p:spPr>
          <a:xfrm>
            <a:off x="912137" y="2588065"/>
            <a:ext cx="10564814" cy="7430989"/>
          </a:xfrm>
          <a:prstGeom prst="rect">
            <a:avLst/>
          </a:prstGeom>
        </p:spPr>
        <p:txBody>
          <a:bodyPr lIns="0" tIns="0" rIns="0" bIns="0" rtlCol="0" anchor="t">
            <a:spAutoFit/>
          </a:bodyPr>
          <a:lstStyle/>
          <a:p>
            <a:pPr>
              <a:lnSpc>
                <a:spcPts val="3499"/>
              </a:lnSpc>
            </a:pPr>
            <a:r>
              <a:rPr lang="en-US" sz="2499">
                <a:solidFill>
                  <a:srgbClr val="000000"/>
                </a:solidFill>
                <a:latin typeface="Source Sans Pro"/>
              </a:rPr>
              <a:t>Schadelijke praktijken komen vooral voor in </a:t>
            </a:r>
            <a:r>
              <a:rPr lang="en-US" sz="2499">
                <a:solidFill>
                  <a:srgbClr val="000000"/>
                </a:solidFill>
                <a:latin typeface="Source Sans Pro Bold"/>
              </a:rPr>
              <a:t>gemeenschappen (bijvoorbeeld families) </a:t>
            </a:r>
            <a:r>
              <a:rPr lang="en-US" sz="2499">
                <a:solidFill>
                  <a:srgbClr val="000000"/>
                </a:solidFill>
                <a:latin typeface="Source Sans Pro"/>
              </a:rPr>
              <a:t>waarin mensen allemaal </a:t>
            </a:r>
            <a:r>
              <a:rPr lang="en-US" sz="2499">
                <a:solidFill>
                  <a:srgbClr val="000000"/>
                </a:solidFill>
                <a:latin typeface="Source Sans Pro Bold"/>
              </a:rPr>
              <a:t>dezelfde normen en waarden </a:t>
            </a:r>
            <a:r>
              <a:rPr lang="en-US" sz="2499">
                <a:solidFill>
                  <a:srgbClr val="000000"/>
                </a:solidFill>
                <a:latin typeface="Source Sans Pro"/>
              </a:rPr>
              <a:t>hebben en het erg belangrijk vinden dat </a:t>
            </a:r>
            <a:r>
              <a:rPr lang="en-US" sz="2499">
                <a:solidFill>
                  <a:srgbClr val="000000"/>
                </a:solidFill>
                <a:latin typeface="Source Sans Pro Bold"/>
              </a:rPr>
              <a:t>de regels </a:t>
            </a:r>
            <a:r>
              <a:rPr lang="en-US" sz="2499">
                <a:solidFill>
                  <a:srgbClr val="000000"/>
                </a:solidFill>
                <a:latin typeface="Source Sans Pro"/>
              </a:rPr>
              <a:t>die hierbij horen </a:t>
            </a:r>
            <a:r>
              <a:rPr lang="en-US" sz="2499">
                <a:solidFill>
                  <a:srgbClr val="000000"/>
                </a:solidFill>
                <a:latin typeface="Source Sans Pro Bold"/>
              </a:rPr>
              <a:t>door iedereen precies gevolgd worden.</a:t>
            </a:r>
            <a:r>
              <a:rPr lang="en-US" sz="2499">
                <a:solidFill>
                  <a:srgbClr val="000000"/>
                </a:solidFill>
                <a:latin typeface="Source Sans Pro"/>
              </a:rPr>
              <a:t> Die normen en waarden die een familie heeft, kunnen bijvoorbeeld zijn dat alleen een man en een vrouw een relatie mogen hebben, dat een vrouw niet alleen hoort te wonen of dat je nog maagd hoort te zijn totdat je trouwt.</a:t>
            </a: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r>
              <a:rPr lang="en-US" sz="2499">
                <a:solidFill>
                  <a:srgbClr val="000000"/>
                </a:solidFill>
                <a:latin typeface="Source Sans Pro"/>
              </a:rPr>
              <a:t>[Bron &amp; meer weten: </a:t>
            </a:r>
            <a:r>
              <a:rPr lang="en-US" sz="2499" u="sng">
                <a:solidFill>
                  <a:srgbClr val="000000"/>
                </a:solidFill>
                <a:latin typeface="Source Sans Pro"/>
                <a:hlinkClick r:id="rId8" tooltip="https://www.huiselijkgeweld.nl/publicaties/publicaties/2022/03/03/routekaart-schadelijke-praktijken"/>
              </a:rPr>
              <a:t>Routekaart schadelijke praktijken | Publicatie | Huiselijk Geweld</a:t>
            </a:r>
            <a:r>
              <a:rPr lang="en-US" sz="2499">
                <a:solidFill>
                  <a:srgbClr val="000000"/>
                </a:solidFill>
                <a:latin typeface="Source Sans Pro"/>
              </a:rPr>
              <a:t>]</a:t>
            </a:r>
          </a:p>
          <a:p>
            <a:pPr>
              <a:lnSpc>
                <a:spcPts val="3499"/>
              </a:lnSpc>
              <a:spcBef>
                <a:spcPct val="0"/>
              </a:spcBef>
            </a:pPr>
            <a:endParaRPr lang="en-US" sz="2499">
              <a:solidFill>
                <a:srgbClr val="000000"/>
              </a:solidFill>
              <a:latin typeface="Source Sans Pro"/>
            </a:endParaRPr>
          </a:p>
        </p:txBody>
      </p:sp>
      <p:sp>
        <p:nvSpPr>
          <p:cNvPr id="15" name="TextBox 15"/>
          <p:cNvSpPr txBox="1"/>
          <p:nvPr/>
        </p:nvSpPr>
        <p:spPr>
          <a:xfrm>
            <a:off x="410199" y="816337"/>
            <a:ext cx="17161073" cy="794989"/>
          </a:xfrm>
          <a:prstGeom prst="rect">
            <a:avLst/>
          </a:prstGeom>
        </p:spPr>
        <p:txBody>
          <a:bodyPr lIns="0" tIns="0" rIns="0" bIns="0" rtlCol="0" anchor="t">
            <a:spAutoFit/>
          </a:bodyPr>
          <a:lstStyle/>
          <a:p>
            <a:pPr algn="ctr">
              <a:lnSpc>
                <a:spcPts val="6579"/>
              </a:lnSpc>
              <a:spcBef>
                <a:spcPct val="0"/>
              </a:spcBef>
            </a:pPr>
            <a:r>
              <a:rPr lang="en-US" sz="4699">
                <a:solidFill>
                  <a:srgbClr val="DCCDFF"/>
                </a:solidFill>
                <a:latin typeface="Source Sans Pro Bold"/>
              </a:rPr>
              <a:t>In welke gemeenschappen in Nederland komt het voor?</a:t>
            </a:r>
          </a:p>
        </p:txBody>
      </p:sp>
      <p:sp>
        <p:nvSpPr>
          <p:cNvPr id="16" name="TextBox 16"/>
          <p:cNvSpPr txBox="1"/>
          <p:nvPr/>
        </p:nvSpPr>
        <p:spPr>
          <a:xfrm>
            <a:off x="502840" y="816337"/>
            <a:ext cx="16906309" cy="794989"/>
          </a:xfrm>
          <a:prstGeom prst="rect">
            <a:avLst/>
          </a:prstGeom>
        </p:spPr>
        <p:txBody>
          <a:bodyPr lIns="0" tIns="0" rIns="0" bIns="0" rtlCol="0" anchor="t">
            <a:spAutoFit/>
          </a:bodyPr>
          <a:lstStyle/>
          <a:p>
            <a:pPr algn="ctr">
              <a:lnSpc>
                <a:spcPts val="6579"/>
              </a:lnSpc>
              <a:spcBef>
                <a:spcPct val="0"/>
              </a:spcBef>
            </a:pPr>
            <a:r>
              <a:rPr lang="en-US" sz="4699">
                <a:solidFill>
                  <a:srgbClr val="CEFFE8"/>
                </a:solidFill>
                <a:latin typeface="Source Sans Pro Bold"/>
              </a:rPr>
              <a:t>In welke gemeenschappen in Nederland komt het voor?</a:t>
            </a:r>
          </a:p>
        </p:txBody>
      </p:sp>
      <p:sp>
        <p:nvSpPr>
          <p:cNvPr id="17" name="TextBox 17"/>
          <p:cNvSpPr txBox="1"/>
          <p:nvPr/>
        </p:nvSpPr>
        <p:spPr>
          <a:xfrm>
            <a:off x="664963" y="796273"/>
            <a:ext cx="16524164" cy="794989"/>
          </a:xfrm>
          <a:prstGeom prst="rect">
            <a:avLst/>
          </a:prstGeom>
        </p:spPr>
        <p:txBody>
          <a:bodyPr lIns="0" tIns="0" rIns="0" bIns="0" rtlCol="0" anchor="t">
            <a:spAutoFit/>
          </a:bodyPr>
          <a:lstStyle/>
          <a:p>
            <a:pPr algn="ctr">
              <a:lnSpc>
                <a:spcPts val="6579"/>
              </a:lnSpc>
              <a:spcBef>
                <a:spcPct val="0"/>
              </a:spcBef>
            </a:pPr>
            <a:r>
              <a:rPr lang="en-US" sz="4699">
                <a:solidFill>
                  <a:srgbClr val="000000"/>
                </a:solidFill>
                <a:latin typeface="Source Sans Pro Bold"/>
              </a:rPr>
              <a:t>In welke gemeenschappen in Nederland komt het voor?</a:t>
            </a:r>
          </a:p>
        </p:txBody>
      </p:sp>
      <p:sp>
        <p:nvSpPr>
          <p:cNvPr id="18" name="Freeform 10">
            <a:extLst>
              <a:ext uri="{FF2B5EF4-FFF2-40B4-BE49-F238E27FC236}">
                <a16:creationId xmlns:a16="http://schemas.microsoft.com/office/drawing/2014/main" id="{6E002FDF-D3F3-5856-BAEB-5220DFAB7AD9}"/>
              </a:ext>
            </a:extLst>
          </p:cNvPr>
          <p:cNvSpPr/>
          <p:nvPr/>
        </p:nvSpPr>
        <p:spPr>
          <a:xfrm>
            <a:off x="76201" y="114299"/>
            <a:ext cx="18135604" cy="10058401"/>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CCDFF"/>
        </a:solidFill>
        <a:effectLst/>
      </p:bgPr>
    </p:bg>
    <p:spTree>
      <p:nvGrpSpPr>
        <p:cNvPr id="1" name=""/>
        <p:cNvGrpSpPr/>
        <p:nvPr/>
      </p:nvGrpSpPr>
      <p:grpSpPr>
        <a:xfrm>
          <a:off x="0" y="0"/>
          <a:ext cx="0" cy="0"/>
          <a:chOff x="0" y="0"/>
          <a:chExt cx="0" cy="0"/>
        </a:xfrm>
      </p:grpSpPr>
      <p:grpSp>
        <p:nvGrpSpPr>
          <p:cNvPr id="2" name="Group 2"/>
          <p:cNvGrpSpPr/>
          <p:nvPr/>
        </p:nvGrpSpPr>
        <p:grpSpPr>
          <a:xfrm rot="-304534">
            <a:off x="995990" y="3799816"/>
            <a:ext cx="3650627" cy="3515290"/>
            <a:chOff x="0" y="0"/>
            <a:chExt cx="3962521" cy="3815621"/>
          </a:xfrm>
        </p:grpSpPr>
        <p:sp>
          <p:nvSpPr>
            <p:cNvPr id="3" name="Freeform 3"/>
            <p:cNvSpPr/>
            <p:nvPr/>
          </p:nvSpPr>
          <p:spPr>
            <a:xfrm>
              <a:off x="0" y="0"/>
              <a:ext cx="3962521" cy="3815621"/>
            </a:xfrm>
            <a:custGeom>
              <a:avLst/>
              <a:gdLst/>
              <a:ahLst/>
              <a:cxnLst/>
              <a:rect l="l" t="t" r="r" b="b"/>
              <a:pathLst>
                <a:path w="3962521" h="3815621">
                  <a:moveTo>
                    <a:pt x="0" y="0"/>
                  </a:moveTo>
                  <a:lnTo>
                    <a:pt x="3962521" y="0"/>
                  </a:lnTo>
                  <a:lnTo>
                    <a:pt x="3962521" y="3815621"/>
                  </a:lnTo>
                  <a:lnTo>
                    <a:pt x="0" y="3815621"/>
                  </a:lnTo>
                  <a:close/>
                </a:path>
              </a:pathLst>
            </a:custGeom>
            <a:solidFill>
              <a:srgbClr val="CEFFE8"/>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994008" y="3730867"/>
            <a:ext cx="3709403" cy="3675613"/>
            <a:chOff x="0" y="0"/>
            <a:chExt cx="4026319" cy="3989642"/>
          </a:xfrm>
        </p:grpSpPr>
        <p:sp>
          <p:nvSpPr>
            <p:cNvPr id="6" name="Freeform 6"/>
            <p:cNvSpPr/>
            <p:nvPr/>
          </p:nvSpPr>
          <p:spPr>
            <a:xfrm>
              <a:off x="0" y="0"/>
              <a:ext cx="4026319" cy="3989642"/>
            </a:xfrm>
            <a:custGeom>
              <a:avLst/>
              <a:gdLst/>
              <a:ahLst/>
              <a:cxnLst/>
              <a:rect l="l" t="t" r="r" b="b"/>
              <a:pathLst>
                <a:path w="4026319" h="3989642">
                  <a:moveTo>
                    <a:pt x="0" y="0"/>
                  </a:moveTo>
                  <a:lnTo>
                    <a:pt x="4026319" y="0"/>
                  </a:lnTo>
                  <a:lnTo>
                    <a:pt x="4026319" y="3989642"/>
                  </a:lnTo>
                  <a:lnTo>
                    <a:pt x="0" y="3989642"/>
                  </a:lnTo>
                  <a:close/>
                </a:path>
              </a:pathLst>
            </a:custGeom>
            <a:solidFill>
              <a:srgbClr val="000000">
                <a:alpha val="0"/>
              </a:srgbClr>
            </a:solidFill>
            <a:ln w="28575" cap="sq">
              <a:solidFill>
                <a:srgbClr val="000000"/>
              </a:solidFill>
              <a:prstDash val="solid"/>
              <a:miter/>
            </a:ln>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8" name="Freeform 8"/>
          <p:cNvSpPr/>
          <p:nvPr/>
        </p:nvSpPr>
        <p:spPr>
          <a:xfrm>
            <a:off x="1095281" y="3830214"/>
            <a:ext cx="3506856" cy="3506856"/>
          </a:xfrm>
          <a:custGeom>
            <a:avLst/>
            <a:gdLst/>
            <a:ahLst/>
            <a:cxnLst/>
            <a:rect l="l" t="t" r="r" b="b"/>
            <a:pathLst>
              <a:path w="3506856" h="3506856">
                <a:moveTo>
                  <a:pt x="0" y="0"/>
                </a:moveTo>
                <a:lnTo>
                  <a:pt x="3506857" y="0"/>
                </a:lnTo>
                <a:lnTo>
                  <a:pt x="3506857" y="3506857"/>
                </a:lnTo>
                <a:lnTo>
                  <a:pt x="0" y="3506857"/>
                </a:lnTo>
                <a:lnTo>
                  <a:pt x="0" y="0"/>
                </a:lnTo>
                <a:close/>
              </a:path>
            </a:pathLst>
          </a:custGeom>
          <a:blipFill>
            <a:blip r:embed="rId3"/>
            <a:stretch>
              <a:fillRect l="-47711" r="-29573"/>
            </a:stretch>
          </a:blipFill>
        </p:spPr>
        <p:txBody>
          <a:bodyPr/>
          <a:lstStyle/>
          <a:p>
            <a:endParaRPr lang="nl-NL"/>
          </a:p>
        </p:txBody>
      </p:sp>
      <p:grpSp>
        <p:nvGrpSpPr>
          <p:cNvPr id="9" name="Group 9"/>
          <p:cNvGrpSpPr/>
          <p:nvPr/>
        </p:nvGrpSpPr>
        <p:grpSpPr>
          <a:xfrm>
            <a:off x="1081762" y="3819001"/>
            <a:ext cx="3506856" cy="3506856"/>
            <a:chOff x="0" y="0"/>
            <a:chExt cx="3806467" cy="3806467"/>
          </a:xfrm>
        </p:grpSpPr>
        <p:sp>
          <p:nvSpPr>
            <p:cNvPr id="10" name="Freeform 10"/>
            <p:cNvSpPr/>
            <p:nvPr/>
          </p:nvSpPr>
          <p:spPr>
            <a:xfrm>
              <a:off x="0" y="0"/>
              <a:ext cx="3806467" cy="3806467"/>
            </a:xfrm>
            <a:custGeom>
              <a:avLst/>
              <a:gdLst/>
              <a:ahLst/>
              <a:cxnLst/>
              <a:rect l="l" t="t" r="r" b="b"/>
              <a:pathLst>
                <a:path w="3806467" h="3806467">
                  <a:moveTo>
                    <a:pt x="0" y="0"/>
                  </a:moveTo>
                  <a:lnTo>
                    <a:pt x="3806467" y="0"/>
                  </a:lnTo>
                  <a:lnTo>
                    <a:pt x="3806467" y="3806467"/>
                  </a:lnTo>
                  <a:lnTo>
                    <a:pt x="0" y="3806467"/>
                  </a:lnTo>
                  <a:close/>
                </a:path>
              </a:pathLst>
            </a:custGeom>
            <a:solidFill>
              <a:srgbClr val="000000">
                <a:alpha val="0"/>
              </a:srgbClr>
            </a:solidFill>
            <a:ln w="28575" cap="sq">
              <a:solidFill>
                <a:srgbClr val="000000"/>
              </a:solidFill>
              <a:prstDash val="solid"/>
              <a:miter/>
            </a:ln>
          </p:spPr>
          <p:txBody>
            <a:bodyPr/>
            <a:lstStyle/>
            <a:p>
              <a:endParaRPr lang="nl-NL"/>
            </a:p>
          </p:txBody>
        </p:sp>
        <p:sp>
          <p:nvSpPr>
            <p:cNvPr id="11" name="TextBox 11"/>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12" name="Group 12"/>
          <p:cNvGrpSpPr/>
          <p:nvPr/>
        </p:nvGrpSpPr>
        <p:grpSpPr>
          <a:xfrm rot="341853">
            <a:off x="5095836" y="3799816"/>
            <a:ext cx="3650627" cy="3515290"/>
            <a:chOff x="0" y="0"/>
            <a:chExt cx="3962521" cy="3815621"/>
          </a:xfrm>
        </p:grpSpPr>
        <p:sp>
          <p:nvSpPr>
            <p:cNvPr id="13" name="Freeform 13"/>
            <p:cNvSpPr/>
            <p:nvPr/>
          </p:nvSpPr>
          <p:spPr>
            <a:xfrm>
              <a:off x="0" y="0"/>
              <a:ext cx="3962521" cy="3815621"/>
            </a:xfrm>
            <a:custGeom>
              <a:avLst/>
              <a:gdLst/>
              <a:ahLst/>
              <a:cxnLst/>
              <a:rect l="l" t="t" r="r" b="b"/>
              <a:pathLst>
                <a:path w="3962521" h="3815621">
                  <a:moveTo>
                    <a:pt x="0" y="0"/>
                  </a:moveTo>
                  <a:lnTo>
                    <a:pt x="3962521" y="0"/>
                  </a:lnTo>
                  <a:lnTo>
                    <a:pt x="3962521" y="3815621"/>
                  </a:lnTo>
                  <a:lnTo>
                    <a:pt x="0" y="3815621"/>
                  </a:lnTo>
                  <a:close/>
                </a:path>
              </a:pathLst>
            </a:custGeom>
            <a:solidFill>
              <a:srgbClr val="CEFFE8"/>
            </a:solidFill>
          </p:spPr>
          <p:txBody>
            <a:bodyPr/>
            <a:lstStyle/>
            <a:p>
              <a:endParaRPr lang="nl-NL"/>
            </a:p>
          </p:txBody>
        </p:sp>
        <p:sp>
          <p:nvSpPr>
            <p:cNvPr id="14" name="TextBox 1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15" name="Freeform 15"/>
          <p:cNvSpPr/>
          <p:nvPr/>
        </p:nvSpPr>
        <p:spPr>
          <a:xfrm>
            <a:off x="5183724" y="3819001"/>
            <a:ext cx="3506856" cy="3506856"/>
          </a:xfrm>
          <a:custGeom>
            <a:avLst/>
            <a:gdLst/>
            <a:ahLst/>
            <a:cxnLst/>
            <a:rect l="l" t="t" r="r" b="b"/>
            <a:pathLst>
              <a:path w="3506856" h="3506856">
                <a:moveTo>
                  <a:pt x="0" y="0"/>
                </a:moveTo>
                <a:lnTo>
                  <a:pt x="3506856" y="0"/>
                </a:lnTo>
                <a:lnTo>
                  <a:pt x="3506856" y="3506857"/>
                </a:lnTo>
                <a:lnTo>
                  <a:pt x="0" y="3506857"/>
                </a:lnTo>
                <a:lnTo>
                  <a:pt x="0" y="0"/>
                </a:lnTo>
                <a:close/>
              </a:path>
            </a:pathLst>
          </a:custGeom>
          <a:blipFill>
            <a:blip r:embed="rId4"/>
            <a:stretch>
              <a:fillRect l="-4134" r="-8961" b="-4826"/>
            </a:stretch>
          </a:blipFill>
        </p:spPr>
        <p:txBody>
          <a:bodyPr/>
          <a:lstStyle/>
          <a:p>
            <a:endParaRPr lang="nl-NL"/>
          </a:p>
        </p:txBody>
      </p:sp>
      <p:grpSp>
        <p:nvGrpSpPr>
          <p:cNvPr id="16" name="Group 16"/>
          <p:cNvGrpSpPr/>
          <p:nvPr/>
        </p:nvGrpSpPr>
        <p:grpSpPr>
          <a:xfrm rot="-304534">
            <a:off x="9290795" y="3814785"/>
            <a:ext cx="3650627" cy="3515290"/>
            <a:chOff x="0" y="0"/>
            <a:chExt cx="3962521" cy="3815621"/>
          </a:xfrm>
        </p:grpSpPr>
        <p:sp>
          <p:nvSpPr>
            <p:cNvPr id="17" name="Freeform 17"/>
            <p:cNvSpPr/>
            <p:nvPr/>
          </p:nvSpPr>
          <p:spPr>
            <a:xfrm>
              <a:off x="0" y="0"/>
              <a:ext cx="3962521" cy="3815621"/>
            </a:xfrm>
            <a:custGeom>
              <a:avLst/>
              <a:gdLst/>
              <a:ahLst/>
              <a:cxnLst/>
              <a:rect l="l" t="t" r="r" b="b"/>
              <a:pathLst>
                <a:path w="3962521" h="3815621">
                  <a:moveTo>
                    <a:pt x="0" y="0"/>
                  </a:moveTo>
                  <a:lnTo>
                    <a:pt x="3962521" y="0"/>
                  </a:lnTo>
                  <a:lnTo>
                    <a:pt x="3962521" y="3815621"/>
                  </a:lnTo>
                  <a:lnTo>
                    <a:pt x="0" y="3815621"/>
                  </a:lnTo>
                  <a:close/>
                </a:path>
              </a:pathLst>
            </a:custGeom>
            <a:solidFill>
              <a:srgbClr val="CEFFE8"/>
            </a:solidFill>
          </p:spPr>
          <p:txBody>
            <a:bodyPr/>
            <a:lstStyle/>
            <a:p>
              <a:endParaRPr lang="nl-NL"/>
            </a:p>
          </p:txBody>
        </p:sp>
        <p:sp>
          <p:nvSpPr>
            <p:cNvPr id="18" name="TextBox 18"/>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19" name="Freeform 19"/>
          <p:cNvSpPr/>
          <p:nvPr/>
        </p:nvSpPr>
        <p:spPr>
          <a:xfrm>
            <a:off x="9431750" y="3819001"/>
            <a:ext cx="3506856" cy="3506856"/>
          </a:xfrm>
          <a:custGeom>
            <a:avLst/>
            <a:gdLst/>
            <a:ahLst/>
            <a:cxnLst/>
            <a:rect l="l" t="t" r="r" b="b"/>
            <a:pathLst>
              <a:path w="3506856" h="3506856">
                <a:moveTo>
                  <a:pt x="0" y="0"/>
                </a:moveTo>
                <a:lnTo>
                  <a:pt x="3506856" y="0"/>
                </a:lnTo>
                <a:lnTo>
                  <a:pt x="3506856" y="3506857"/>
                </a:lnTo>
                <a:lnTo>
                  <a:pt x="0" y="3506857"/>
                </a:lnTo>
                <a:lnTo>
                  <a:pt x="0" y="0"/>
                </a:lnTo>
                <a:close/>
              </a:path>
            </a:pathLst>
          </a:custGeom>
          <a:blipFill>
            <a:blip r:embed="rId5"/>
            <a:stretch>
              <a:fillRect l="-40717" r="-37144"/>
            </a:stretch>
          </a:blipFill>
        </p:spPr>
        <p:txBody>
          <a:bodyPr/>
          <a:lstStyle/>
          <a:p>
            <a:endParaRPr lang="nl-NL"/>
          </a:p>
        </p:txBody>
      </p:sp>
      <p:grpSp>
        <p:nvGrpSpPr>
          <p:cNvPr id="20" name="Group 20"/>
          <p:cNvGrpSpPr/>
          <p:nvPr/>
        </p:nvGrpSpPr>
        <p:grpSpPr>
          <a:xfrm rot="312961">
            <a:off x="13390505" y="3814785"/>
            <a:ext cx="3650627" cy="3515290"/>
            <a:chOff x="0" y="0"/>
            <a:chExt cx="3962521" cy="3815621"/>
          </a:xfrm>
        </p:grpSpPr>
        <p:sp>
          <p:nvSpPr>
            <p:cNvPr id="21" name="Freeform 21"/>
            <p:cNvSpPr/>
            <p:nvPr/>
          </p:nvSpPr>
          <p:spPr>
            <a:xfrm>
              <a:off x="0" y="0"/>
              <a:ext cx="3962521" cy="3815621"/>
            </a:xfrm>
            <a:custGeom>
              <a:avLst/>
              <a:gdLst/>
              <a:ahLst/>
              <a:cxnLst/>
              <a:rect l="l" t="t" r="r" b="b"/>
              <a:pathLst>
                <a:path w="3962521" h="3815621">
                  <a:moveTo>
                    <a:pt x="0" y="0"/>
                  </a:moveTo>
                  <a:lnTo>
                    <a:pt x="3962521" y="0"/>
                  </a:lnTo>
                  <a:lnTo>
                    <a:pt x="3962521" y="3815621"/>
                  </a:lnTo>
                  <a:lnTo>
                    <a:pt x="0" y="3815621"/>
                  </a:lnTo>
                  <a:close/>
                </a:path>
              </a:pathLst>
            </a:custGeom>
            <a:solidFill>
              <a:srgbClr val="CEFFE8"/>
            </a:solidFill>
          </p:spPr>
          <p:txBody>
            <a:bodyPr/>
            <a:lstStyle/>
            <a:p>
              <a:endParaRPr lang="nl-NL"/>
            </a:p>
          </p:txBody>
        </p:sp>
        <p:sp>
          <p:nvSpPr>
            <p:cNvPr id="22" name="TextBox 22"/>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23" name="Group 23"/>
          <p:cNvGrpSpPr/>
          <p:nvPr/>
        </p:nvGrpSpPr>
        <p:grpSpPr>
          <a:xfrm>
            <a:off x="13388523" y="3745836"/>
            <a:ext cx="3709403" cy="3675613"/>
            <a:chOff x="0" y="0"/>
            <a:chExt cx="4026319" cy="3989642"/>
          </a:xfrm>
        </p:grpSpPr>
        <p:sp>
          <p:nvSpPr>
            <p:cNvPr id="24" name="Freeform 24"/>
            <p:cNvSpPr/>
            <p:nvPr/>
          </p:nvSpPr>
          <p:spPr>
            <a:xfrm>
              <a:off x="0" y="0"/>
              <a:ext cx="4026319" cy="3989642"/>
            </a:xfrm>
            <a:custGeom>
              <a:avLst/>
              <a:gdLst/>
              <a:ahLst/>
              <a:cxnLst/>
              <a:rect l="l" t="t" r="r" b="b"/>
              <a:pathLst>
                <a:path w="4026319" h="3989642">
                  <a:moveTo>
                    <a:pt x="0" y="0"/>
                  </a:moveTo>
                  <a:lnTo>
                    <a:pt x="4026319" y="0"/>
                  </a:lnTo>
                  <a:lnTo>
                    <a:pt x="4026319" y="3989642"/>
                  </a:lnTo>
                  <a:lnTo>
                    <a:pt x="0" y="3989642"/>
                  </a:lnTo>
                  <a:close/>
                </a:path>
              </a:pathLst>
            </a:custGeom>
            <a:solidFill>
              <a:srgbClr val="000000">
                <a:alpha val="0"/>
              </a:srgbClr>
            </a:solidFill>
            <a:ln w="28575" cap="sq">
              <a:solidFill>
                <a:srgbClr val="000000"/>
              </a:solidFill>
              <a:prstDash val="solid"/>
              <a:miter/>
            </a:ln>
          </p:spPr>
          <p:txBody>
            <a:bodyPr/>
            <a:lstStyle/>
            <a:p>
              <a:endParaRPr lang="nl-NL"/>
            </a:p>
          </p:txBody>
        </p:sp>
        <p:sp>
          <p:nvSpPr>
            <p:cNvPr id="25" name="TextBox 25"/>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26" name="Freeform 26"/>
          <p:cNvSpPr/>
          <p:nvPr/>
        </p:nvSpPr>
        <p:spPr>
          <a:xfrm>
            <a:off x="13499339" y="3833970"/>
            <a:ext cx="3506856" cy="3506856"/>
          </a:xfrm>
          <a:custGeom>
            <a:avLst/>
            <a:gdLst/>
            <a:ahLst/>
            <a:cxnLst/>
            <a:rect l="l" t="t" r="r" b="b"/>
            <a:pathLst>
              <a:path w="3506856" h="3506856">
                <a:moveTo>
                  <a:pt x="0" y="0"/>
                </a:moveTo>
                <a:lnTo>
                  <a:pt x="3506856" y="0"/>
                </a:lnTo>
                <a:lnTo>
                  <a:pt x="3506856" y="3506856"/>
                </a:lnTo>
                <a:lnTo>
                  <a:pt x="0" y="3506856"/>
                </a:lnTo>
                <a:lnTo>
                  <a:pt x="0" y="0"/>
                </a:lnTo>
                <a:close/>
              </a:path>
            </a:pathLst>
          </a:custGeom>
          <a:blipFill>
            <a:blip r:embed="rId6"/>
            <a:stretch>
              <a:fillRect l="-11068" r="-11068"/>
            </a:stretch>
          </a:blipFill>
        </p:spPr>
        <p:txBody>
          <a:bodyPr/>
          <a:lstStyle/>
          <a:p>
            <a:endParaRPr lang="nl-NL"/>
          </a:p>
        </p:txBody>
      </p:sp>
      <p:grpSp>
        <p:nvGrpSpPr>
          <p:cNvPr id="27" name="Group 27"/>
          <p:cNvGrpSpPr/>
          <p:nvPr/>
        </p:nvGrpSpPr>
        <p:grpSpPr>
          <a:xfrm>
            <a:off x="13476277" y="3833970"/>
            <a:ext cx="3506856" cy="3506856"/>
            <a:chOff x="0" y="0"/>
            <a:chExt cx="3806467" cy="3806467"/>
          </a:xfrm>
        </p:grpSpPr>
        <p:sp>
          <p:nvSpPr>
            <p:cNvPr id="28" name="Freeform 28"/>
            <p:cNvSpPr/>
            <p:nvPr/>
          </p:nvSpPr>
          <p:spPr>
            <a:xfrm>
              <a:off x="0" y="0"/>
              <a:ext cx="3806467" cy="3806467"/>
            </a:xfrm>
            <a:custGeom>
              <a:avLst/>
              <a:gdLst/>
              <a:ahLst/>
              <a:cxnLst/>
              <a:rect l="l" t="t" r="r" b="b"/>
              <a:pathLst>
                <a:path w="3806467" h="3806467">
                  <a:moveTo>
                    <a:pt x="0" y="0"/>
                  </a:moveTo>
                  <a:lnTo>
                    <a:pt x="3806467" y="0"/>
                  </a:lnTo>
                  <a:lnTo>
                    <a:pt x="3806467" y="3806467"/>
                  </a:lnTo>
                  <a:lnTo>
                    <a:pt x="0" y="3806467"/>
                  </a:lnTo>
                  <a:close/>
                </a:path>
              </a:pathLst>
            </a:custGeom>
            <a:solidFill>
              <a:srgbClr val="000000">
                <a:alpha val="0"/>
              </a:srgbClr>
            </a:solidFill>
            <a:ln w="28575" cap="sq">
              <a:solidFill>
                <a:srgbClr val="000000"/>
              </a:solidFill>
              <a:prstDash val="solid"/>
              <a:miter/>
            </a:ln>
          </p:spPr>
          <p:txBody>
            <a:bodyPr/>
            <a:lstStyle/>
            <a:p>
              <a:endParaRPr lang="nl-NL"/>
            </a:p>
          </p:txBody>
        </p:sp>
        <p:sp>
          <p:nvSpPr>
            <p:cNvPr id="29" name="TextBox 29"/>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30" name="TextBox 30"/>
          <p:cNvSpPr txBox="1"/>
          <p:nvPr/>
        </p:nvSpPr>
        <p:spPr>
          <a:xfrm>
            <a:off x="1079396" y="1333007"/>
            <a:ext cx="17375863" cy="1495293"/>
          </a:xfrm>
          <a:prstGeom prst="rect">
            <a:avLst/>
          </a:prstGeom>
        </p:spPr>
        <p:txBody>
          <a:bodyPr lIns="0" tIns="0" rIns="0" bIns="0" rtlCol="0" anchor="t">
            <a:spAutoFit/>
          </a:bodyPr>
          <a:lstStyle/>
          <a:p>
            <a:pPr>
              <a:lnSpc>
                <a:spcPts val="5998"/>
              </a:lnSpc>
            </a:pPr>
            <a:r>
              <a:rPr lang="en-US" sz="4999">
                <a:solidFill>
                  <a:srgbClr val="CEFFE8"/>
                </a:solidFill>
                <a:latin typeface="Source Sans Pro Bold"/>
              </a:rPr>
              <a:t>Mini-quiz: bij welke gemeenschappen kunnen schadelijke praktijken denk je voorkomen en waar niet?</a:t>
            </a:r>
          </a:p>
        </p:txBody>
      </p:sp>
      <p:sp>
        <p:nvSpPr>
          <p:cNvPr id="31" name="TextBox 31"/>
          <p:cNvSpPr txBox="1"/>
          <p:nvPr/>
        </p:nvSpPr>
        <p:spPr>
          <a:xfrm>
            <a:off x="994008" y="1333007"/>
            <a:ext cx="17375863" cy="1495293"/>
          </a:xfrm>
          <a:prstGeom prst="rect">
            <a:avLst/>
          </a:prstGeom>
        </p:spPr>
        <p:txBody>
          <a:bodyPr lIns="0" tIns="0" rIns="0" bIns="0" rtlCol="0" anchor="t">
            <a:spAutoFit/>
          </a:bodyPr>
          <a:lstStyle/>
          <a:p>
            <a:pPr>
              <a:lnSpc>
                <a:spcPts val="5998"/>
              </a:lnSpc>
            </a:pPr>
            <a:r>
              <a:rPr lang="en-US" sz="4999">
                <a:solidFill>
                  <a:srgbClr val="000000"/>
                </a:solidFill>
                <a:latin typeface="Source Sans Pro Bold"/>
              </a:rPr>
              <a:t>Mini-quiz: bij welke gemeenschappen kunnen schadelijke praktijken denk je voorkomen en waar niet?</a:t>
            </a:r>
          </a:p>
        </p:txBody>
      </p:sp>
      <p:grpSp>
        <p:nvGrpSpPr>
          <p:cNvPr id="32" name="Group 32"/>
          <p:cNvGrpSpPr/>
          <p:nvPr/>
        </p:nvGrpSpPr>
        <p:grpSpPr>
          <a:xfrm>
            <a:off x="5093854" y="3730867"/>
            <a:ext cx="3709403" cy="3675613"/>
            <a:chOff x="0" y="0"/>
            <a:chExt cx="4026319" cy="3989642"/>
          </a:xfrm>
        </p:grpSpPr>
        <p:sp>
          <p:nvSpPr>
            <p:cNvPr id="33" name="Freeform 33"/>
            <p:cNvSpPr/>
            <p:nvPr/>
          </p:nvSpPr>
          <p:spPr>
            <a:xfrm>
              <a:off x="0" y="0"/>
              <a:ext cx="4026319" cy="3989642"/>
            </a:xfrm>
            <a:custGeom>
              <a:avLst/>
              <a:gdLst/>
              <a:ahLst/>
              <a:cxnLst/>
              <a:rect l="l" t="t" r="r" b="b"/>
              <a:pathLst>
                <a:path w="4026319" h="3989642">
                  <a:moveTo>
                    <a:pt x="0" y="0"/>
                  </a:moveTo>
                  <a:lnTo>
                    <a:pt x="4026319" y="0"/>
                  </a:lnTo>
                  <a:lnTo>
                    <a:pt x="4026319" y="3989642"/>
                  </a:lnTo>
                  <a:lnTo>
                    <a:pt x="0" y="3989642"/>
                  </a:lnTo>
                  <a:close/>
                </a:path>
              </a:pathLst>
            </a:custGeom>
            <a:solidFill>
              <a:srgbClr val="000000">
                <a:alpha val="0"/>
              </a:srgbClr>
            </a:solidFill>
            <a:ln w="28575" cap="sq">
              <a:solidFill>
                <a:srgbClr val="000000"/>
              </a:solidFill>
              <a:prstDash val="solid"/>
              <a:miter/>
            </a:ln>
          </p:spPr>
          <p:txBody>
            <a:bodyPr/>
            <a:lstStyle/>
            <a:p>
              <a:endParaRPr lang="nl-NL"/>
            </a:p>
          </p:txBody>
        </p:sp>
        <p:sp>
          <p:nvSpPr>
            <p:cNvPr id="34" name="TextBox 3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35" name="Group 35"/>
          <p:cNvGrpSpPr/>
          <p:nvPr/>
        </p:nvGrpSpPr>
        <p:grpSpPr>
          <a:xfrm>
            <a:off x="5181608" y="3819001"/>
            <a:ext cx="3506856" cy="3506856"/>
            <a:chOff x="0" y="0"/>
            <a:chExt cx="3806467" cy="3806467"/>
          </a:xfrm>
        </p:grpSpPr>
        <p:sp>
          <p:nvSpPr>
            <p:cNvPr id="36" name="Freeform 36"/>
            <p:cNvSpPr/>
            <p:nvPr/>
          </p:nvSpPr>
          <p:spPr>
            <a:xfrm>
              <a:off x="0" y="0"/>
              <a:ext cx="3806467" cy="3806467"/>
            </a:xfrm>
            <a:custGeom>
              <a:avLst/>
              <a:gdLst/>
              <a:ahLst/>
              <a:cxnLst/>
              <a:rect l="l" t="t" r="r" b="b"/>
              <a:pathLst>
                <a:path w="3806467" h="3806467">
                  <a:moveTo>
                    <a:pt x="0" y="0"/>
                  </a:moveTo>
                  <a:lnTo>
                    <a:pt x="3806467" y="0"/>
                  </a:lnTo>
                  <a:lnTo>
                    <a:pt x="3806467" y="3806467"/>
                  </a:lnTo>
                  <a:lnTo>
                    <a:pt x="0" y="3806467"/>
                  </a:lnTo>
                  <a:close/>
                </a:path>
              </a:pathLst>
            </a:custGeom>
            <a:solidFill>
              <a:srgbClr val="000000">
                <a:alpha val="0"/>
              </a:srgbClr>
            </a:solidFill>
            <a:ln w="28575" cap="sq">
              <a:solidFill>
                <a:srgbClr val="000000"/>
              </a:solidFill>
              <a:prstDash val="solid"/>
              <a:miter/>
            </a:ln>
          </p:spPr>
          <p:txBody>
            <a:bodyPr/>
            <a:lstStyle/>
            <a:p>
              <a:endParaRPr lang="nl-NL"/>
            </a:p>
          </p:txBody>
        </p:sp>
        <p:sp>
          <p:nvSpPr>
            <p:cNvPr id="37" name="TextBox 3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38" name="Group 38"/>
          <p:cNvGrpSpPr/>
          <p:nvPr/>
        </p:nvGrpSpPr>
        <p:grpSpPr>
          <a:xfrm>
            <a:off x="9325242" y="3730867"/>
            <a:ext cx="3714637" cy="3690582"/>
            <a:chOff x="0" y="0"/>
            <a:chExt cx="4032000" cy="4005889"/>
          </a:xfrm>
        </p:grpSpPr>
        <p:sp>
          <p:nvSpPr>
            <p:cNvPr id="39" name="Freeform 39"/>
            <p:cNvSpPr/>
            <p:nvPr/>
          </p:nvSpPr>
          <p:spPr>
            <a:xfrm>
              <a:off x="0" y="0"/>
              <a:ext cx="4032000" cy="4005890"/>
            </a:xfrm>
            <a:custGeom>
              <a:avLst/>
              <a:gdLst/>
              <a:ahLst/>
              <a:cxnLst/>
              <a:rect l="l" t="t" r="r" b="b"/>
              <a:pathLst>
                <a:path w="4032000" h="4005890">
                  <a:moveTo>
                    <a:pt x="0" y="0"/>
                  </a:moveTo>
                  <a:lnTo>
                    <a:pt x="4032000" y="0"/>
                  </a:lnTo>
                  <a:lnTo>
                    <a:pt x="4032000" y="4005890"/>
                  </a:lnTo>
                  <a:lnTo>
                    <a:pt x="0" y="4005890"/>
                  </a:lnTo>
                  <a:close/>
                </a:path>
              </a:pathLst>
            </a:custGeom>
            <a:solidFill>
              <a:srgbClr val="000000">
                <a:alpha val="0"/>
              </a:srgbClr>
            </a:solidFill>
            <a:ln w="28575" cap="sq">
              <a:solidFill>
                <a:srgbClr val="000000"/>
              </a:solidFill>
              <a:prstDash val="solid"/>
              <a:miter/>
            </a:ln>
          </p:spPr>
          <p:txBody>
            <a:bodyPr/>
            <a:lstStyle/>
            <a:p>
              <a:endParaRPr lang="nl-NL"/>
            </a:p>
          </p:txBody>
        </p:sp>
        <p:sp>
          <p:nvSpPr>
            <p:cNvPr id="40" name="TextBox 40"/>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41" name="Group 41"/>
          <p:cNvGrpSpPr/>
          <p:nvPr/>
        </p:nvGrpSpPr>
        <p:grpSpPr>
          <a:xfrm>
            <a:off x="9432112" y="3833970"/>
            <a:ext cx="3506856" cy="3506856"/>
            <a:chOff x="0" y="0"/>
            <a:chExt cx="3806467" cy="3806467"/>
          </a:xfrm>
        </p:grpSpPr>
        <p:sp>
          <p:nvSpPr>
            <p:cNvPr id="42" name="Freeform 42"/>
            <p:cNvSpPr/>
            <p:nvPr/>
          </p:nvSpPr>
          <p:spPr>
            <a:xfrm>
              <a:off x="0" y="0"/>
              <a:ext cx="3806467" cy="3806467"/>
            </a:xfrm>
            <a:custGeom>
              <a:avLst/>
              <a:gdLst/>
              <a:ahLst/>
              <a:cxnLst/>
              <a:rect l="l" t="t" r="r" b="b"/>
              <a:pathLst>
                <a:path w="3806467" h="3806467">
                  <a:moveTo>
                    <a:pt x="0" y="0"/>
                  </a:moveTo>
                  <a:lnTo>
                    <a:pt x="3806467" y="0"/>
                  </a:lnTo>
                  <a:lnTo>
                    <a:pt x="3806467" y="3806467"/>
                  </a:lnTo>
                  <a:lnTo>
                    <a:pt x="0" y="3806467"/>
                  </a:lnTo>
                  <a:close/>
                </a:path>
              </a:pathLst>
            </a:custGeom>
            <a:solidFill>
              <a:srgbClr val="000000">
                <a:alpha val="0"/>
              </a:srgbClr>
            </a:solidFill>
            <a:ln w="28575" cap="sq">
              <a:solidFill>
                <a:srgbClr val="000000"/>
              </a:solidFill>
              <a:prstDash val="solid"/>
              <a:miter/>
            </a:ln>
          </p:spPr>
          <p:txBody>
            <a:bodyPr/>
            <a:lstStyle/>
            <a:p>
              <a:endParaRPr lang="nl-NL"/>
            </a:p>
          </p:txBody>
        </p:sp>
        <p:sp>
          <p:nvSpPr>
            <p:cNvPr id="43" name="TextBox 43"/>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44" name="TextBox 44"/>
          <p:cNvSpPr txBox="1"/>
          <p:nvPr/>
        </p:nvSpPr>
        <p:spPr>
          <a:xfrm>
            <a:off x="1079396" y="7682896"/>
            <a:ext cx="4073140" cy="485676"/>
          </a:xfrm>
          <a:prstGeom prst="rect">
            <a:avLst/>
          </a:prstGeom>
        </p:spPr>
        <p:txBody>
          <a:bodyPr lIns="0" tIns="0" rIns="0" bIns="0" rtlCol="0" anchor="t">
            <a:spAutoFit/>
          </a:bodyPr>
          <a:lstStyle/>
          <a:p>
            <a:pPr>
              <a:lnSpc>
                <a:spcPts val="3884"/>
              </a:lnSpc>
            </a:pPr>
            <a:r>
              <a:rPr lang="en-US" sz="3237">
                <a:solidFill>
                  <a:srgbClr val="000000"/>
                </a:solidFill>
                <a:latin typeface="Source Sans Pro Bold"/>
              </a:rPr>
              <a:t>Motorclubs</a:t>
            </a:r>
          </a:p>
        </p:txBody>
      </p:sp>
      <p:sp>
        <p:nvSpPr>
          <p:cNvPr id="45" name="TextBox 45"/>
          <p:cNvSpPr txBox="1"/>
          <p:nvPr/>
        </p:nvSpPr>
        <p:spPr>
          <a:xfrm>
            <a:off x="5093854" y="7682896"/>
            <a:ext cx="4073140" cy="971352"/>
          </a:xfrm>
          <a:prstGeom prst="rect">
            <a:avLst/>
          </a:prstGeom>
        </p:spPr>
        <p:txBody>
          <a:bodyPr lIns="0" tIns="0" rIns="0" bIns="0" rtlCol="0" anchor="t">
            <a:spAutoFit/>
          </a:bodyPr>
          <a:lstStyle/>
          <a:p>
            <a:pPr>
              <a:lnSpc>
                <a:spcPts val="3884"/>
              </a:lnSpc>
            </a:pPr>
            <a:r>
              <a:rPr lang="en-US" sz="3237">
                <a:solidFill>
                  <a:srgbClr val="000000"/>
                </a:solidFill>
                <a:latin typeface="Source Sans Pro Bold"/>
              </a:rPr>
              <a:t>Christelijke gemeenschappen</a:t>
            </a:r>
          </a:p>
        </p:txBody>
      </p:sp>
      <p:sp>
        <p:nvSpPr>
          <p:cNvPr id="46" name="TextBox 46"/>
          <p:cNvSpPr txBox="1"/>
          <p:nvPr/>
        </p:nvSpPr>
        <p:spPr>
          <a:xfrm>
            <a:off x="9315383" y="7682896"/>
            <a:ext cx="4160894" cy="485676"/>
          </a:xfrm>
          <a:prstGeom prst="rect">
            <a:avLst/>
          </a:prstGeom>
        </p:spPr>
        <p:txBody>
          <a:bodyPr lIns="0" tIns="0" rIns="0" bIns="0" rtlCol="0" anchor="t">
            <a:spAutoFit/>
          </a:bodyPr>
          <a:lstStyle/>
          <a:p>
            <a:pPr>
              <a:lnSpc>
                <a:spcPts val="3884"/>
              </a:lnSpc>
            </a:pPr>
            <a:r>
              <a:rPr lang="en-US" sz="3237">
                <a:solidFill>
                  <a:srgbClr val="000000"/>
                </a:solidFill>
                <a:latin typeface="Source Sans Pro Bold"/>
              </a:rPr>
              <a:t>Woonwagenkampen</a:t>
            </a:r>
          </a:p>
        </p:txBody>
      </p:sp>
      <p:sp>
        <p:nvSpPr>
          <p:cNvPr id="47" name="TextBox 47"/>
          <p:cNvSpPr txBox="1"/>
          <p:nvPr/>
        </p:nvSpPr>
        <p:spPr>
          <a:xfrm>
            <a:off x="13476277" y="7682896"/>
            <a:ext cx="4073140" cy="971352"/>
          </a:xfrm>
          <a:prstGeom prst="rect">
            <a:avLst/>
          </a:prstGeom>
        </p:spPr>
        <p:txBody>
          <a:bodyPr lIns="0" tIns="0" rIns="0" bIns="0" rtlCol="0" anchor="t">
            <a:spAutoFit/>
          </a:bodyPr>
          <a:lstStyle/>
          <a:p>
            <a:pPr>
              <a:lnSpc>
                <a:spcPts val="3884"/>
              </a:lnSpc>
            </a:pPr>
            <a:r>
              <a:rPr lang="en-US" sz="3237">
                <a:solidFill>
                  <a:srgbClr val="000000"/>
                </a:solidFill>
                <a:latin typeface="Source Sans Pro Bold"/>
              </a:rPr>
              <a:t>Islamitische gemeenschappen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5329" y="-198934"/>
            <a:ext cx="18686724" cy="10687590"/>
            <a:chOff x="0" y="0"/>
            <a:chExt cx="4921606" cy="2814838"/>
          </a:xfrm>
        </p:grpSpPr>
        <p:sp>
          <p:nvSpPr>
            <p:cNvPr id="3" name="Freeform 3"/>
            <p:cNvSpPr/>
            <p:nvPr/>
          </p:nvSpPr>
          <p:spPr>
            <a:xfrm>
              <a:off x="0" y="0"/>
              <a:ext cx="4921607" cy="2814838"/>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912137" y="611851"/>
            <a:ext cx="16347163" cy="1465811"/>
            <a:chOff x="0" y="0"/>
            <a:chExt cx="4305426" cy="386057"/>
          </a:xfrm>
        </p:grpSpPr>
        <p:sp>
          <p:nvSpPr>
            <p:cNvPr id="6" name="Freeform 6"/>
            <p:cNvSpPr/>
            <p:nvPr/>
          </p:nvSpPr>
          <p:spPr>
            <a:xfrm>
              <a:off x="0" y="0"/>
              <a:ext cx="4305426" cy="386057"/>
            </a:xfrm>
            <a:custGeom>
              <a:avLst/>
              <a:gdLst/>
              <a:ahLst/>
              <a:cxnLst/>
              <a:rect l="l" t="t" r="r" b="b"/>
              <a:pathLst>
                <a:path w="4305426" h="386057">
                  <a:moveTo>
                    <a:pt x="0" y="0"/>
                  </a:moveTo>
                  <a:lnTo>
                    <a:pt x="4305426" y="0"/>
                  </a:lnTo>
                  <a:lnTo>
                    <a:pt x="4305426" y="386057"/>
                  </a:lnTo>
                  <a:lnTo>
                    <a:pt x="0" y="386057"/>
                  </a:lnTo>
                  <a:close/>
                </a:path>
              </a:pathLst>
            </a:custGeom>
            <a:solidFill>
              <a:srgbClr val="000000">
                <a:alpha val="0"/>
              </a:srgbClr>
            </a:solidFill>
            <a:ln w="19050" cap="sq">
              <a:solidFill>
                <a:srgbClr val="DCCDFF"/>
              </a:solidFill>
              <a:prstDash val="solid"/>
              <a:miter/>
            </a:ln>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819148" y="521364"/>
            <a:ext cx="16343175" cy="1470660"/>
            <a:chOff x="0" y="0"/>
            <a:chExt cx="4304375" cy="387334"/>
          </a:xfrm>
        </p:grpSpPr>
        <p:sp>
          <p:nvSpPr>
            <p:cNvPr id="9" name="Freeform 9"/>
            <p:cNvSpPr/>
            <p:nvPr/>
          </p:nvSpPr>
          <p:spPr>
            <a:xfrm>
              <a:off x="0" y="0"/>
              <a:ext cx="4304375" cy="387334"/>
            </a:xfrm>
            <a:custGeom>
              <a:avLst/>
              <a:gdLst/>
              <a:ahLst/>
              <a:cxnLst/>
              <a:rect l="l" t="t" r="r" b="b"/>
              <a:pathLst>
                <a:path w="4304375" h="387334">
                  <a:moveTo>
                    <a:pt x="0" y="0"/>
                  </a:moveTo>
                  <a:lnTo>
                    <a:pt x="4304375" y="0"/>
                  </a:lnTo>
                  <a:lnTo>
                    <a:pt x="4304375" y="387334"/>
                  </a:lnTo>
                  <a:lnTo>
                    <a:pt x="0" y="387334"/>
                  </a:lnTo>
                  <a:close/>
                </a:path>
              </a:pathLst>
            </a:custGeom>
            <a:solidFill>
              <a:srgbClr val="000000">
                <a:alpha val="0"/>
              </a:srgbClr>
            </a:solidFill>
            <a:ln w="19050" cap="sq">
              <a:solidFill>
                <a:srgbClr val="000000"/>
              </a:solidFill>
              <a:prstDash val="solid"/>
              <a:miter/>
            </a:ln>
          </p:spPr>
          <p:txBody>
            <a:bodyPr/>
            <a:lstStyle/>
            <a:p>
              <a:endParaRPr lang="nl-NL"/>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11" name="Freeform 11"/>
          <p:cNvSpPr/>
          <p:nvPr/>
        </p:nvSpPr>
        <p:spPr>
          <a:xfrm>
            <a:off x="12337720" y="4886017"/>
            <a:ext cx="4730731" cy="4946582"/>
          </a:xfrm>
          <a:custGeom>
            <a:avLst/>
            <a:gdLst/>
            <a:ahLst/>
            <a:cxnLst/>
            <a:rect l="l" t="t" r="r" b="b"/>
            <a:pathLst>
              <a:path w="4730731" h="4946582">
                <a:moveTo>
                  <a:pt x="0" y="0"/>
                </a:moveTo>
                <a:lnTo>
                  <a:pt x="4730731" y="0"/>
                </a:lnTo>
                <a:lnTo>
                  <a:pt x="4730731" y="4946582"/>
                </a:lnTo>
                <a:lnTo>
                  <a:pt x="0" y="49465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12" name="Freeform 12"/>
          <p:cNvSpPr/>
          <p:nvPr/>
        </p:nvSpPr>
        <p:spPr>
          <a:xfrm>
            <a:off x="12416469" y="4886017"/>
            <a:ext cx="4730731" cy="4946582"/>
          </a:xfrm>
          <a:custGeom>
            <a:avLst/>
            <a:gdLst/>
            <a:ahLst/>
            <a:cxnLst/>
            <a:rect l="l" t="t" r="r" b="b"/>
            <a:pathLst>
              <a:path w="4730731" h="4946582">
                <a:moveTo>
                  <a:pt x="0" y="0"/>
                </a:moveTo>
                <a:lnTo>
                  <a:pt x="4730731" y="0"/>
                </a:lnTo>
                <a:lnTo>
                  <a:pt x="4730731" y="4946582"/>
                </a:lnTo>
                <a:lnTo>
                  <a:pt x="0" y="49465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3" name="Freeform 13"/>
          <p:cNvSpPr/>
          <p:nvPr/>
        </p:nvSpPr>
        <p:spPr>
          <a:xfrm>
            <a:off x="12528569" y="4948899"/>
            <a:ext cx="4730731" cy="4946582"/>
          </a:xfrm>
          <a:custGeom>
            <a:avLst/>
            <a:gdLst/>
            <a:ahLst/>
            <a:cxnLst/>
            <a:rect l="l" t="t" r="r" b="b"/>
            <a:pathLst>
              <a:path w="4730731" h="4946582">
                <a:moveTo>
                  <a:pt x="0" y="0"/>
                </a:moveTo>
                <a:lnTo>
                  <a:pt x="4730731" y="0"/>
                </a:lnTo>
                <a:lnTo>
                  <a:pt x="4730731" y="4946582"/>
                </a:lnTo>
                <a:lnTo>
                  <a:pt x="0" y="49465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14" name="TextBox 14"/>
          <p:cNvSpPr txBox="1"/>
          <p:nvPr/>
        </p:nvSpPr>
        <p:spPr>
          <a:xfrm>
            <a:off x="912137" y="2588065"/>
            <a:ext cx="10564814" cy="7430989"/>
          </a:xfrm>
          <a:prstGeom prst="rect">
            <a:avLst/>
          </a:prstGeom>
        </p:spPr>
        <p:txBody>
          <a:bodyPr lIns="0" tIns="0" rIns="0" bIns="0" rtlCol="0" anchor="t">
            <a:spAutoFit/>
          </a:bodyPr>
          <a:lstStyle/>
          <a:p>
            <a:pPr>
              <a:lnSpc>
                <a:spcPts val="3499"/>
              </a:lnSpc>
            </a:pPr>
            <a:r>
              <a:rPr lang="en-US" sz="2499">
                <a:solidFill>
                  <a:srgbClr val="000000"/>
                </a:solidFill>
                <a:latin typeface="Source Sans Pro"/>
              </a:rPr>
              <a:t>Schadelijke praktijken zijn </a:t>
            </a:r>
            <a:r>
              <a:rPr lang="en-US" sz="2499">
                <a:solidFill>
                  <a:srgbClr val="000000"/>
                </a:solidFill>
                <a:latin typeface="Source Sans Pro Bold"/>
              </a:rPr>
              <a:t>niet gebonden aan een specifieke cultuur en/of religie</a:t>
            </a:r>
            <a:r>
              <a:rPr lang="en-US" sz="2499">
                <a:solidFill>
                  <a:srgbClr val="000000"/>
                </a:solidFill>
                <a:latin typeface="Source Sans Pro"/>
              </a:rPr>
              <a:t>. Ze komen </a:t>
            </a:r>
            <a:r>
              <a:rPr lang="en-US" sz="2499">
                <a:solidFill>
                  <a:srgbClr val="000000"/>
                </a:solidFill>
                <a:latin typeface="Source Sans Pro Bold"/>
              </a:rPr>
              <a:t>breder in de samenleving </a:t>
            </a:r>
            <a:r>
              <a:rPr lang="en-US" sz="2499">
                <a:solidFill>
                  <a:srgbClr val="000000"/>
                </a:solidFill>
                <a:latin typeface="Source Sans Pro"/>
              </a:rPr>
              <a:t>voor bij diverse traditionele gemeenschappendie zich kenmerken door een </a:t>
            </a:r>
            <a:r>
              <a:rPr lang="en-US" sz="2499">
                <a:solidFill>
                  <a:srgbClr val="000000"/>
                </a:solidFill>
                <a:latin typeface="Source Sans Pro Bold"/>
              </a:rPr>
              <a:t>sterk wij-gevoel </a:t>
            </a:r>
            <a:r>
              <a:rPr lang="en-US" sz="2499">
                <a:solidFill>
                  <a:srgbClr val="000000"/>
                </a:solidFill>
                <a:latin typeface="Source Sans Pro"/>
              </a:rPr>
              <a:t>zoals orthodox Hindoestaanse, christelijke, Joodse, islamitische en Sinti/Roma gemeenschappen, maar het ook gaan om bijvoorbeeld motorclubs.</a:t>
            </a: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r>
              <a:rPr lang="en-US" sz="2499">
                <a:solidFill>
                  <a:srgbClr val="000000"/>
                </a:solidFill>
                <a:latin typeface="Source Sans Pro"/>
              </a:rPr>
              <a:t>[Bron &amp; meer weten: </a:t>
            </a:r>
            <a:r>
              <a:rPr lang="en-US" sz="2499" u="sng">
                <a:solidFill>
                  <a:srgbClr val="000000"/>
                </a:solidFill>
                <a:latin typeface="Source Sans Pro"/>
                <a:hlinkClick r:id="rId8" tooltip="https://www.huiselijkgeweld.nl/publicaties/publicaties/2022/03/03/routekaart-schadelijke-praktijken"/>
              </a:rPr>
              <a:t>Routekaart schadelijke praktijken | Publicatie | Huiselijk Geweld</a:t>
            </a:r>
            <a:r>
              <a:rPr lang="en-US" sz="2499">
                <a:solidFill>
                  <a:srgbClr val="000000"/>
                </a:solidFill>
                <a:latin typeface="Source Sans Pro"/>
              </a:rPr>
              <a:t>]</a:t>
            </a:r>
          </a:p>
          <a:p>
            <a:pPr>
              <a:lnSpc>
                <a:spcPts val="3499"/>
              </a:lnSpc>
              <a:spcBef>
                <a:spcPct val="0"/>
              </a:spcBef>
            </a:pPr>
            <a:endParaRPr lang="en-US" sz="2499">
              <a:solidFill>
                <a:srgbClr val="000000"/>
              </a:solidFill>
              <a:latin typeface="Source Sans Pro"/>
            </a:endParaRPr>
          </a:p>
        </p:txBody>
      </p:sp>
      <p:sp>
        <p:nvSpPr>
          <p:cNvPr id="15" name="TextBox 15"/>
          <p:cNvSpPr txBox="1"/>
          <p:nvPr/>
        </p:nvSpPr>
        <p:spPr>
          <a:xfrm>
            <a:off x="410199" y="816337"/>
            <a:ext cx="17161073" cy="794989"/>
          </a:xfrm>
          <a:prstGeom prst="rect">
            <a:avLst/>
          </a:prstGeom>
        </p:spPr>
        <p:txBody>
          <a:bodyPr lIns="0" tIns="0" rIns="0" bIns="0" rtlCol="0" anchor="t">
            <a:spAutoFit/>
          </a:bodyPr>
          <a:lstStyle/>
          <a:p>
            <a:pPr algn="ctr">
              <a:lnSpc>
                <a:spcPts val="6579"/>
              </a:lnSpc>
              <a:spcBef>
                <a:spcPct val="0"/>
              </a:spcBef>
            </a:pPr>
            <a:r>
              <a:rPr lang="en-US" sz="4699">
                <a:solidFill>
                  <a:srgbClr val="DCCDFF"/>
                </a:solidFill>
                <a:latin typeface="Source Sans Pro Bold"/>
              </a:rPr>
              <a:t>In welke gemeenschappen in Nederland komt het voor?</a:t>
            </a:r>
          </a:p>
        </p:txBody>
      </p:sp>
      <p:sp>
        <p:nvSpPr>
          <p:cNvPr id="16" name="TextBox 16"/>
          <p:cNvSpPr txBox="1"/>
          <p:nvPr/>
        </p:nvSpPr>
        <p:spPr>
          <a:xfrm>
            <a:off x="502840" y="816337"/>
            <a:ext cx="16906309" cy="794989"/>
          </a:xfrm>
          <a:prstGeom prst="rect">
            <a:avLst/>
          </a:prstGeom>
        </p:spPr>
        <p:txBody>
          <a:bodyPr lIns="0" tIns="0" rIns="0" bIns="0" rtlCol="0" anchor="t">
            <a:spAutoFit/>
          </a:bodyPr>
          <a:lstStyle/>
          <a:p>
            <a:pPr algn="ctr">
              <a:lnSpc>
                <a:spcPts val="6579"/>
              </a:lnSpc>
              <a:spcBef>
                <a:spcPct val="0"/>
              </a:spcBef>
            </a:pPr>
            <a:r>
              <a:rPr lang="en-US" sz="4699">
                <a:solidFill>
                  <a:srgbClr val="CEFFE8"/>
                </a:solidFill>
                <a:latin typeface="Source Sans Pro Bold"/>
              </a:rPr>
              <a:t>In welke gemeenschappen in Nederland komt het voor?</a:t>
            </a:r>
          </a:p>
        </p:txBody>
      </p:sp>
      <p:sp>
        <p:nvSpPr>
          <p:cNvPr id="17" name="TextBox 17"/>
          <p:cNvSpPr txBox="1"/>
          <p:nvPr/>
        </p:nvSpPr>
        <p:spPr>
          <a:xfrm>
            <a:off x="664963" y="796273"/>
            <a:ext cx="16524164" cy="794989"/>
          </a:xfrm>
          <a:prstGeom prst="rect">
            <a:avLst/>
          </a:prstGeom>
        </p:spPr>
        <p:txBody>
          <a:bodyPr lIns="0" tIns="0" rIns="0" bIns="0" rtlCol="0" anchor="t">
            <a:spAutoFit/>
          </a:bodyPr>
          <a:lstStyle/>
          <a:p>
            <a:pPr algn="ctr">
              <a:lnSpc>
                <a:spcPts val="6579"/>
              </a:lnSpc>
              <a:spcBef>
                <a:spcPct val="0"/>
              </a:spcBef>
            </a:pPr>
            <a:r>
              <a:rPr lang="en-US" sz="4699">
                <a:solidFill>
                  <a:srgbClr val="000000"/>
                </a:solidFill>
                <a:latin typeface="Source Sans Pro Bold"/>
              </a:rPr>
              <a:t>In welke gemeenschappen in Nederland komt het voor?</a:t>
            </a:r>
          </a:p>
        </p:txBody>
      </p:sp>
      <p:sp>
        <p:nvSpPr>
          <p:cNvPr id="18" name="Freeform 10">
            <a:extLst>
              <a:ext uri="{FF2B5EF4-FFF2-40B4-BE49-F238E27FC236}">
                <a16:creationId xmlns:a16="http://schemas.microsoft.com/office/drawing/2014/main" id="{E65BEFB3-7E9C-A175-2072-4AE11558C642}"/>
              </a:ext>
            </a:extLst>
          </p:cNvPr>
          <p:cNvSpPr/>
          <p:nvPr/>
        </p:nvSpPr>
        <p:spPr>
          <a:xfrm>
            <a:off x="76201" y="114299"/>
            <a:ext cx="18135604" cy="10058401"/>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CCDFF"/>
        </a:solidFill>
        <a:effectLst/>
      </p:bgPr>
    </p:bg>
    <p:spTree>
      <p:nvGrpSpPr>
        <p:cNvPr id="1" name=""/>
        <p:cNvGrpSpPr/>
        <p:nvPr/>
      </p:nvGrpSpPr>
      <p:grpSpPr>
        <a:xfrm>
          <a:off x="0" y="0"/>
          <a:ext cx="0" cy="0"/>
          <a:chOff x="0" y="0"/>
          <a:chExt cx="0" cy="0"/>
        </a:xfrm>
      </p:grpSpPr>
      <p:grpSp>
        <p:nvGrpSpPr>
          <p:cNvPr id="2" name="Group 2"/>
          <p:cNvGrpSpPr/>
          <p:nvPr/>
        </p:nvGrpSpPr>
        <p:grpSpPr>
          <a:xfrm>
            <a:off x="668307" y="670233"/>
            <a:ext cx="16951386" cy="8946533"/>
            <a:chOff x="0" y="0"/>
            <a:chExt cx="8232519" cy="4344925"/>
          </a:xfrm>
        </p:grpSpPr>
        <p:sp>
          <p:nvSpPr>
            <p:cNvPr id="3" name="Freeform 3"/>
            <p:cNvSpPr/>
            <p:nvPr/>
          </p:nvSpPr>
          <p:spPr>
            <a:xfrm>
              <a:off x="0" y="0"/>
              <a:ext cx="8232519" cy="4344925"/>
            </a:xfrm>
            <a:custGeom>
              <a:avLst/>
              <a:gdLst/>
              <a:ahLst/>
              <a:cxnLst/>
              <a:rect l="l" t="t" r="r" b="b"/>
              <a:pathLst>
                <a:path w="8232519" h="4344925">
                  <a:moveTo>
                    <a:pt x="0" y="0"/>
                  </a:moveTo>
                  <a:lnTo>
                    <a:pt x="8232519" y="0"/>
                  </a:lnTo>
                  <a:lnTo>
                    <a:pt x="8232519" y="4344925"/>
                  </a:lnTo>
                  <a:lnTo>
                    <a:pt x="0" y="4344925"/>
                  </a:lnTo>
                  <a:close/>
                </a:path>
              </a:pathLst>
            </a:custGeom>
            <a:solidFill>
              <a:srgbClr val="FFFF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550883" y="748976"/>
            <a:ext cx="16940877" cy="8997004"/>
            <a:chOff x="0" y="0"/>
            <a:chExt cx="8227415" cy="4369437"/>
          </a:xfrm>
        </p:grpSpPr>
        <p:sp>
          <p:nvSpPr>
            <p:cNvPr id="6" name="Freeform 6"/>
            <p:cNvSpPr/>
            <p:nvPr/>
          </p:nvSpPr>
          <p:spPr>
            <a:xfrm>
              <a:off x="0" y="0"/>
              <a:ext cx="8227416" cy="4369437"/>
            </a:xfrm>
            <a:custGeom>
              <a:avLst/>
              <a:gdLst/>
              <a:ahLst/>
              <a:cxnLst/>
              <a:rect l="l" t="t" r="r" b="b"/>
              <a:pathLst>
                <a:path w="8227416" h="4369437">
                  <a:moveTo>
                    <a:pt x="0" y="0"/>
                  </a:moveTo>
                  <a:lnTo>
                    <a:pt x="8227416" y="0"/>
                  </a:lnTo>
                  <a:lnTo>
                    <a:pt x="8227416" y="4369437"/>
                  </a:lnTo>
                  <a:lnTo>
                    <a:pt x="0" y="4369437"/>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8" name="TextBox 8"/>
          <p:cNvSpPr txBox="1"/>
          <p:nvPr/>
        </p:nvSpPr>
        <p:spPr>
          <a:xfrm>
            <a:off x="1238548" y="1343093"/>
            <a:ext cx="16713967" cy="1035762"/>
          </a:xfrm>
          <a:prstGeom prst="rect">
            <a:avLst/>
          </a:prstGeom>
        </p:spPr>
        <p:txBody>
          <a:bodyPr lIns="0" tIns="0" rIns="0" bIns="0" rtlCol="0" anchor="t">
            <a:spAutoFit/>
          </a:bodyPr>
          <a:lstStyle/>
          <a:p>
            <a:pPr>
              <a:lnSpc>
                <a:spcPts val="8158"/>
              </a:lnSpc>
            </a:pPr>
            <a:r>
              <a:rPr lang="en-US" sz="6799">
                <a:solidFill>
                  <a:srgbClr val="DCCDFF"/>
                </a:solidFill>
                <a:latin typeface="Source Sans Pro Bold"/>
              </a:rPr>
              <a:t>Vormen van schadelijke praktijken</a:t>
            </a:r>
          </a:p>
        </p:txBody>
      </p:sp>
      <p:sp>
        <p:nvSpPr>
          <p:cNvPr id="9" name="TextBox 9"/>
          <p:cNvSpPr txBox="1"/>
          <p:nvPr/>
        </p:nvSpPr>
        <p:spPr>
          <a:xfrm>
            <a:off x="1189860" y="1302676"/>
            <a:ext cx="16713967" cy="1035762"/>
          </a:xfrm>
          <a:prstGeom prst="rect">
            <a:avLst/>
          </a:prstGeom>
        </p:spPr>
        <p:txBody>
          <a:bodyPr lIns="0" tIns="0" rIns="0" bIns="0" rtlCol="0" anchor="t">
            <a:spAutoFit/>
          </a:bodyPr>
          <a:lstStyle/>
          <a:p>
            <a:pPr>
              <a:lnSpc>
                <a:spcPts val="8158"/>
              </a:lnSpc>
            </a:pPr>
            <a:r>
              <a:rPr lang="en-US" sz="6799">
                <a:solidFill>
                  <a:srgbClr val="CEFFE8"/>
                </a:solidFill>
                <a:latin typeface="Source Sans Pro Bold"/>
              </a:rPr>
              <a:t>Vormen van schadelijke praktijken</a:t>
            </a:r>
          </a:p>
        </p:txBody>
      </p:sp>
      <p:sp>
        <p:nvSpPr>
          <p:cNvPr id="10" name="TextBox 10"/>
          <p:cNvSpPr txBox="1"/>
          <p:nvPr/>
        </p:nvSpPr>
        <p:spPr>
          <a:xfrm>
            <a:off x="1125099" y="1302676"/>
            <a:ext cx="16713967" cy="1035762"/>
          </a:xfrm>
          <a:prstGeom prst="rect">
            <a:avLst/>
          </a:prstGeom>
        </p:spPr>
        <p:txBody>
          <a:bodyPr lIns="0" tIns="0" rIns="0" bIns="0" rtlCol="0" anchor="t">
            <a:spAutoFit/>
          </a:bodyPr>
          <a:lstStyle/>
          <a:p>
            <a:pPr>
              <a:lnSpc>
                <a:spcPts val="8158"/>
              </a:lnSpc>
            </a:pPr>
            <a:r>
              <a:rPr lang="en-US" sz="6799">
                <a:solidFill>
                  <a:srgbClr val="000000"/>
                </a:solidFill>
                <a:latin typeface="Source Sans Pro Bold"/>
              </a:rPr>
              <a:t>Vormen van schadelijke praktijken</a:t>
            </a:r>
          </a:p>
        </p:txBody>
      </p:sp>
      <p:sp>
        <p:nvSpPr>
          <p:cNvPr id="11" name="TextBox 11"/>
          <p:cNvSpPr txBox="1"/>
          <p:nvPr/>
        </p:nvSpPr>
        <p:spPr>
          <a:xfrm>
            <a:off x="1125099" y="2509128"/>
            <a:ext cx="13678876" cy="6992938"/>
          </a:xfrm>
          <a:prstGeom prst="rect">
            <a:avLst/>
          </a:prstGeom>
        </p:spPr>
        <p:txBody>
          <a:bodyPr lIns="0" tIns="0" rIns="0" bIns="0" rtlCol="0" anchor="t">
            <a:spAutoFit/>
          </a:bodyPr>
          <a:lstStyle/>
          <a:p>
            <a:pPr>
              <a:lnSpc>
                <a:spcPts val="3499"/>
              </a:lnSpc>
            </a:pPr>
            <a:r>
              <a:rPr lang="en-US" sz="2499">
                <a:solidFill>
                  <a:srgbClr val="000000"/>
                </a:solidFill>
                <a:latin typeface="Source Sans Pro"/>
              </a:rPr>
              <a:t>Omar, Lucas, Nila, Jamila en Amiraa hebben allemaal één of meerdere vormen van schadelijke praktijken meegemaakt. Schadelijke praktijken kunnen zich dus in verschillende vormen uiten. Bijvoorbeeld:</a:t>
            </a:r>
          </a:p>
          <a:p>
            <a:pPr>
              <a:lnSpc>
                <a:spcPts val="3499"/>
              </a:lnSpc>
            </a:pPr>
            <a:endParaRPr lang="en-US" sz="2499">
              <a:solidFill>
                <a:srgbClr val="000000"/>
              </a:solidFill>
              <a:latin typeface="Source Sans Pro"/>
            </a:endParaRPr>
          </a:p>
          <a:p>
            <a:pPr marL="539749" lvl="1" indent="-269875">
              <a:lnSpc>
                <a:spcPts val="3499"/>
              </a:lnSpc>
              <a:buFont typeface="Arial"/>
              <a:buChar char="•"/>
            </a:pPr>
            <a:r>
              <a:rPr lang="en-US" sz="2499">
                <a:solidFill>
                  <a:srgbClr val="000000"/>
                </a:solidFill>
                <a:latin typeface="Source Sans Pro"/>
              </a:rPr>
              <a:t>Vrijheidsbeperkingen </a:t>
            </a:r>
            <a:r>
              <a:rPr lang="en-US" sz="2499">
                <a:solidFill>
                  <a:srgbClr val="000000"/>
                </a:solidFill>
                <a:latin typeface="Source Sans Pro Italics"/>
              </a:rPr>
              <a:t>(bijvoorbeeld: weinig/niet naar buiten mogen voor of na school/werk; weinig/niet op je mobiel of laptop mogen; er wordt vaak/altijd meegekeken naar berichtjes die je stuurt; gevolgd worden of altijd gebracht en gehaald worden; je mag geen hulp zoeken bij bijv. een huisarts)</a:t>
            </a:r>
          </a:p>
          <a:p>
            <a:pPr marL="539749" lvl="1" indent="-269875">
              <a:lnSpc>
                <a:spcPts val="3499"/>
              </a:lnSpc>
              <a:buFont typeface="Arial"/>
              <a:buChar char="•"/>
            </a:pPr>
            <a:r>
              <a:rPr lang="en-US" sz="2499">
                <a:solidFill>
                  <a:srgbClr val="000000"/>
                </a:solidFill>
                <a:latin typeface="Source Sans Pro"/>
              </a:rPr>
              <a:t>Huwelijksdwang </a:t>
            </a:r>
          </a:p>
          <a:p>
            <a:pPr marL="539749" lvl="1" indent="-269875">
              <a:lnSpc>
                <a:spcPts val="3499"/>
              </a:lnSpc>
              <a:buFont typeface="Arial"/>
              <a:buChar char="•"/>
            </a:pPr>
            <a:r>
              <a:rPr lang="en-US" sz="2499">
                <a:solidFill>
                  <a:srgbClr val="000000"/>
                </a:solidFill>
                <a:latin typeface="Source Sans Pro"/>
              </a:rPr>
              <a:t>Achterlating </a:t>
            </a:r>
          </a:p>
          <a:p>
            <a:pPr marL="539749" lvl="1" indent="-269875">
              <a:lnSpc>
                <a:spcPts val="3499"/>
              </a:lnSpc>
              <a:buFont typeface="Arial"/>
              <a:buChar char="•"/>
            </a:pPr>
            <a:r>
              <a:rPr lang="en-US" sz="2499">
                <a:solidFill>
                  <a:srgbClr val="000000"/>
                </a:solidFill>
                <a:latin typeface="Source Sans Pro"/>
              </a:rPr>
              <a:t>Genitale verminkingen </a:t>
            </a:r>
          </a:p>
          <a:p>
            <a:pPr marL="539749" lvl="1" indent="-269875">
              <a:lnSpc>
                <a:spcPts val="3499"/>
              </a:lnSpc>
              <a:buFont typeface="Arial"/>
              <a:buChar char="•"/>
            </a:pPr>
            <a:r>
              <a:rPr lang="en-US" sz="2499">
                <a:solidFill>
                  <a:srgbClr val="000000"/>
                </a:solidFill>
                <a:latin typeface="Source Sans Pro"/>
              </a:rPr>
              <a:t>Huwelijkse gevangenschap </a:t>
            </a:r>
          </a:p>
          <a:p>
            <a:pPr marL="539749" lvl="1" indent="-269875">
              <a:lnSpc>
                <a:spcPts val="3499"/>
              </a:lnSpc>
              <a:buFont typeface="Arial"/>
              <a:buChar char="•"/>
            </a:pPr>
            <a:r>
              <a:rPr lang="en-US" sz="2499">
                <a:solidFill>
                  <a:srgbClr val="000000"/>
                </a:solidFill>
                <a:latin typeface="Source Sans Pro"/>
              </a:rPr>
              <a:t>Verborgen vrouwen </a:t>
            </a:r>
          </a:p>
          <a:p>
            <a:pPr marL="539749" lvl="1" indent="-269875">
              <a:lnSpc>
                <a:spcPts val="3499"/>
              </a:lnSpc>
              <a:buFont typeface="Arial"/>
              <a:buChar char="•"/>
            </a:pPr>
            <a:r>
              <a:rPr lang="en-US" sz="2499">
                <a:solidFill>
                  <a:srgbClr val="000000"/>
                </a:solidFill>
                <a:latin typeface="Source Sans Pro"/>
              </a:rPr>
              <a:t>Eergerelateerd geweld (EGG)</a:t>
            </a:r>
          </a:p>
          <a:p>
            <a:pPr>
              <a:lnSpc>
                <a:spcPts val="3499"/>
              </a:lnSpc>
            </a:pPr>
            <a:endParaRPr lang="en-US" sz="2499">
              <a:solidFill>
                <a:srgbClr val="000000"/>
              </a:solidFill>
              <a:latin typeface="Source Sans Pro"/>
            </a:endParaRPr>
          </a:p>
          <a:p>
            <a:pPr>
              <a:lnSpc>
                <a:spcPts val="3499"/>
              </a:lnSpc>
              <a:spcBef>
                <a:spcPct val="0"/>
              </a:spcBef>
            </a:pPr>
            <a:endParaRPr lang="en-US" sz="2499">
              <a:solidFill>
                <a:srgbClr val="000000"/>
              </a:solidFill>
              <a:latin typeface="Source Sans Pro"/>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6D61A8"/>
        </a:solidFill>
        <a:effectLst/>
      </p:bgPr>
    </p:bg>
    <p:spTree>
      <p:nvGrpSpPr>
        <p:cNvPr id="1" name=""/>
        <p:cNvGrpSpPr/>
        <p:nvPr/>
      </p:nvGrpSpPr>
      <p:grpSpPr>
        <a:xfrm>
          <a:off x="0" y="0"/>
          <a:ext cx="0" cy="0"/>
          <a:chOff x="0" y="0"/>
          <a:chExt cx="0" cy="0"/>
        </a:xfrm>
      </p:grpSpPr>
      <p:grpSp>
        <p:nvGrpSpPr>
          <p:cNvPr id="2" name="Group 2"/>
          <p:cNvGrpSpPr/>
          <p:nvPr/>
        </p:nvGrpSpPr>
        <p:grpSpPr>
          <a:xfrm>
            <a:off x="2717273" y="759847"/>
            <a:ext cx="6269891" cy="4235655"/>
            <a:chOff x="0" y="0"/>
            <a:chExt cx="2493956" cy="1684804"/>
          </a:xfrm>
        </p:grpSpPr>
        <p:sp>
          <p:nvSpPr>
            <p:cNvPr id="3" name="Freeform 3"/>
            <p:cNvSpPr/>
            <p:nvPr/>
          </p:nvSpPr>
          <p:spPr>
            <a:xfrm>
              <a:off x="0" y="0"/>
              <a:ext cx="2493956" cy="1684804"/>
            </a:xfrm>
            <a:custGeom>
              <a:avLst/>
              <a:gdLst/>
              <a:ahLst/>
              <a:cxnLst/>
              <a:rect l="l" t="t" r="r" b="b"/>
              <a:pathLst>
                <a:path w="2493956" h="1684804">
                  <a:moveTo>
                    <a:pt x="0" y="0"/>
                  </a:moveTo>
                  <a:lnTo>
                    <a:pt x="2493956" y="0"/>
                  </a:lnTo>
                  <a:lnTo>
                    <a:pt x="2493956" y="1684804"/>
                  </a:lnTo>
                  <a:lnTo>
                    <a:pt x="0" y="1684804"/>
                  </a:lnTo>
                  <a:close/>
                </a:path>
              </a:pathLst>
            </a:custGeom>
            <a:solidFill>
              <a:srgbClr val="DCCD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5" name="TextBox 5"/>
          <p:cNvSpPr txBox="1"/>
          <p:nvPr/>
        </p:nvSpPr>
        <p:spPr>
          <a:xfrm>
            <a:off x="4016712" y="1355679"/>
            <a:ext cx="1547414" cy="823104"/>
          </a:xfrm>
          <a:prstGeom prst="rect">
            <a:avLst/>
          </a:prstGeom>
        </p:spPr>
        <p:txBody>
          <a:bodyPr lIns="0" tIns="0" rIns="0" bIns="0" rtlCol="0" anchor="t">
            <a:spAutoFit/>
          </a:bodyPr>
          <a:lstStyle/>
          <a:p>
            <a:pPr>
              <a:lnSpc>
                <a:spcPts val="6437"/>
              </a:lnSpc>
            </a:pPr>
            <a:r>
              <a:rPr lang="en-US" sz="5364">
                <a:solidFill>
                  <a:srgbClr val="DCCDFF"/>
                </a:solidFill>
                <a:latin typeface="Source Sans Pro Bold"/>
              </a:rPr>
              <a:t>Quiz</a:t>
            </a:r>
          </a:p>
        </p:txBody>
      </p:sp>
      <p:sp>
        <p:nvSpPr>
          <p:cNvPr id="6" name="TextBox 6"/>
          <p:cNvSpPr txBox="1"/>
          <p:nvPr/>
        </p:nvSpPr>
        <p:spPr>
          <a:xfrm>
            <a:off x="4016712" y="2707261"/>
            <a:ext cx="3404076" cy="170413"/>
          </a:xfrm>
          <a:prstGeom prst="rect">
            <a:avLst/>
          </a:prstGeom>
        </p:spPr>
        <p:txBody>
          <a:bodyPr lIns="0" tIns="0" rIns="0" bIns="0" rtlCol="0" anchor="t">
            <a:spAutoFit/>
          </a:bodyPr>
          <a:lstStyle/>
          <a:p>
            <a:pPr algn="ctr">
              <a:lnSpc>
                <a:spcPts val="1390"/>
              </a:lnSpc>
              <a:spcBef>
                <a:spcPct val="0"/>
              </a:spcBef>
            </a:pPr>
            <a:r>
              <a:rPr lang="en-US" sz="993">
                <a:solidFill>
                  <a:srgbClr val="000000"/>
                </a:solidFill>
                <a:latin typeface="TT Commons Pro Bold"/>
              </a:rPr>
              <a:t>(VIDEO HIER)</a:t>
            </a:r>
          </a:p>
        </p:txBody>
      </p:sp>
      <p:grpSp>
        <p:nvGrpSpPr>
          <p:cNvPr id="7" name="Group 7"/>
          <p:cNvGrpSpPr/>
          <p:nvPr/>
        </p:nvGrpSpPr>
        <p:grpSpPr>
          <a:xfrm>
            <a:off x="2717273" y="5291498"/>
            <a:ext cx="6269891" cy="4235655"/>
            <a:chOff x="0" y="0"/>
            <a:chExt cx="2493956" cy="1684804"/>
          </a:xfrm>
        </p:grpSpPr>
        <p:sp>
          <p:nvSpPr>
            <p:cNvPr id="8" name="Freeform 8"/>
            <p:cNvSpPr/>
            <p:nvPr/>
          </p:nvSpPr>
          <p:spPr>
            <a:xfrm>
              <a:off x="0" y="0"/>
              <a:ext cx="2493956" cy="1684804"/>
            </a:xfrm>
            <a:custGeom>
              <a:avLst/>
              <a:gdLst/>
              <a:ahLst/>
              <a:cxnLst/>
              <a:rect l="l" t="t" r="r" b="b"/>
              <a:pathLst>
                <a:path w="2493956" h="1684804">
                  <a:moveTo>
                    <a:pt x="0" y="0"/>
                  </a:moveTo>
                  <a:lnTo>
                    <a:pt x="2493956" y="0"/>
                  </a:lnTo>
                  <a:lnTo>
                    <a:pt x="2493956" y="1684804"/>
                  </a:lnTo>
                  <a:lnTo>
                    <a:pt x="0" y="1684804"/>
                  </a:lnTo>
                  <a:close/>
                </a:path>
              </a:pathLst>
            </a:custGeom>
            <a:solidFill>
              <a:srgbClr val="DCCDFF"/>
            </a:solidFill>
          </p:spPr>
          <p:txBody>
            <a:bodyPr/>
            <a:lstStyle/>
            <a:p>
              <a:endParaRPr lang="nl-NL"/>
            </a:p>
          </p:txBody>
        </p:sp>
        <p:sp>
          <p:nvSpPr>
            <p:cNvPr id="9" name="TextBox 9"/>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10" name="TextBox 10"/>
          <p:cNvSpPr txBox="1"/>
          <p:nvPr/>
        </p:nvSpPr>
        <p:spPr>
          <a:xfrm>
            <a:off x="4016712" y="5887329"/>
            <a:ext cx="1547414" cy="823104"/>
          </a:xfrm>
          <a:prstGeom prst="rect">
            <a:avLst/>
          </a:prstGeom>
        </p:spPr>
        <p:txBody>
          <a:bodyPr lIns="0" tIns="0" rIns="0" bIns="0" rtlCol="0" anchor="t">
            <a:spAutoFit/>
          </a:bodyPr>
          <a:lstStyle/>
          <a:p>
            <a:pPr>
              <a:lnSpc>
                <a:spcPts val="6437"/>
              </a:lnSpc>
            </a:pPr>
            <a:r>
              <a:rPr lang="en-US" sz="5364">
                <a:solidFill>
                  <a:srgbClr val="DCCDFF"/>
                </a:solidFill>
                <a:latin typeface="Source Sans Pro Bold"/>
              </a:rPr>
              <a:t>Quiz</a:t>
            </a:r>
          </a:p>
        </p:txBody>
      </p:sp>
      <p:sp>
        <p:nvSpPr>
          <p:cNvPr id="11" name="TextBox 11"/>
          <p:cNvSpPr txBox="1"/>
          <p:nvPr/>
        </p:nvSpPr>
        <p:spPr>
          <a:xfrm>
            <a:off x="4016712" y="7238912"/>
            <a:ext cx="3404076" cy="170413"/>
          </a:xfrm>
          <a:prstGeom prst="rect">
            <a:avLst/>
          </a:prstGeom>
        </p:spPr>
        <p:txBody>
          <a:bodyPr lIns="0" tIns="0" rIns="0" bIns="0" rtlCol="0" anchor="t">
            <a:spAutoFit/>
          </a:bodyPr>
          <a:lstStyle/>
          <a:p>
            <a:pPr algn="ctr">
              <a:lnSpc>
                <a:spcPts val="1390"/>
              </a:lnSpc>
              <a:spcBef>
                <a:spcPct val="0"/>
              </a:spcBef>
            </a:pPr>
            <a:r>
              <a:rPr lang="en-US" sz="993">
                <a:solidFill>
                  <a:srgbClr val="000000"/>
                </a:solidFill>
                <a:latin typeface="TT Commons Pro Bold"/>
              </a:rPr>
              <a:t>(VIDEO HIER)</a:t>
            </a:r>
          </a:p>
        </p:txBody>
      </p:sp>
      <p:grpSp>
        <p:nvGrpSpPr>
          <p:cNvPr id="12" name="Group 12"/>
          <p:cNvGrpSpPr/>
          <p:nvPr/>
        </p:nvGrpSpPr>
        <p:grpSpPr>
          <a:xfrm>
            <a:off x="9300836" y="759847"/>
            <a:ext cx="6269891" cy="4235655"/>
            <a:chOff x="0" y="0"/>
            <a:chExt cx="2493956" cy="1684804"/>
          </a:xfrm>
        </p:grpSpPr>
        <p:sp>
          <p:nvSpPr>
            <p:cNvPr id="13" name="Freeform 13"/>
            <p:cNvSpPr/>
            <p:nvPr/>
          </p:nvSpPr>
          <p:spPr>
            <a:xfrm>
              <a:off x="0" y="0"/>
              <a:ext cx="2493956" cy="1684804"/>
            </a:xfrm>
            <a:custGeom>
              <a:avLst/>
              <a:gdLst/>
              <a:ahLst/>
              <a:cxnLst/>
              <a:rect l="l" t="t" r="r" b="b"/>
              <a:pathLst>
                <a:path w="2493956" h="1684804">
                  <a:moveTo>
                    <a:pt x="0" y="0"/>
                  </a:moveTo>
                  <a:lnTo>
                    <a:pt x="2493956" y="0"/>
                  </a:lnTo>
                  <a:lnTo>
                    <a:pt x="2493956" y="1684804"/>
                  </a:lnTo>
                  <a:lnTo>
                    <a:pt x="0" y="1684804"/>
                  </a:lnTo>
                  <a:close/>
                </a:path>
              </a:pathLst>
            </a:custGeom>
            <a:solidFill>
              <a:srgbClr val="DCCDFF"/>
            </a:solidFill>
          </p:spPr>
          <p:txBody>
            <a:bodyPr/>
            <a:lstStyle/>
            <a:p>
              <a:endParaRPr lang="nl-NL"/>
            </a:p>
          </p:txBody>
        </p:sp>
        <p:sp>
          <p:nvSpPr>
            <p:cNvPr id="14" name="TextBox 1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15" name="TextBox 15"/>
          <p:cNvSpPr txBox="1"/>
          <p:nvPr/>
        </p:nvSpPr>
        <p:spPr>
          <a:xfrm>
            <a:off x="10600275" y="1355679"/>
            <a:ext cx="1547414" cy="823104"/>
          </a:xfrm>
          <a:prstGeom prst="rect">
            <a:avLst/>
          </a:prstGeom>
        </p:spPr>
        <p:txBody>
          <a:bodyPr lIns="0" tIns="0" rIns="0" bIns="0" rtlCol="0" anchor="t">
            <a:spAutoFit/>
          </a:bodyPr>
          <a:lstStyle/>
          <a:p>
            <a:pPr>
              <a:lnSpc>
                <a:spcPts val="6437"/>
              </a:lnSpc>
            </a:pPr>
            <a:r>
              <a:rPr lang="en-US" sz="5364">
                <a:solidFill>
                  <a:srgbClr val="DCCDFF"/>
                </a:solidFill>
                <a:latin typeface="Source Sans Pro Bold"/>
              </a:rPr>
              <a:t>Quiz</a:t>
            </a:r>
          </a:p>
        </p:txBody>
      </p:sp>
      <p:sp>
        <p:nvSpPr>
          <p:cNvPr id="16" name="TextBox 16"/>
          <p:cNvSpPr txBox="1"/>
          <p:nvPr/>
        </p:nvSpPr>
        <p:spPr>
          <a:xfrm>
            <a:off x="10600275" y="2707261"/>
            <a:ext cx="3404076" cy="170413"/>
          </a:xfrm>
          <a:prstGeom prst="rect">
            <a:avLst/>
          </a:prstGeom>
        </p:spPr>
        <p:txBody>
          <a:bodyPr lIns="0" tIns="0" rIns="0" bIns="0" rtlCol="0" anchor="t">
            <a:spAutoFit/>
          </a:bodyPr>
          <a:lstStyle/>
          <a:p>
            <a:pPr algn="ctr">
              <a:lnSpc>
                <a:spcPts val="1390"/>
              </a:lnSpc>
              <a:spcBef>
                <a:spcPct val="0"/>
              </a:spcBef>
            </a:pPr>
            <a:r>
              <a:rPr lang="en-US" sz="993">
                <a:solidFill>
                  <a:srgbClr val="000000"/>
                </a:solidFill>
                <a:latin typeface="TT Commons Pro Bold"/>
              </a:rPr>
              <a:t>(VIDEO HIER)</a:t>
            </a:r>
          </a:p>
        </p:txBody>
      </p:sp>
      <p:grpSp>
        <p:nvGrpSpPr>
          <p:cNvPr id="17" name="Group 17"/>
          <p:cNvGrpSpPr/>
          <p:nvPr/>
        </p:nvGrpSpPr>
        <p:grpSpPr>
          <a:xfrm>
            <a:off x="9300836" y="5215816"/>
            <a:ext cx="6269891" cy="4235655"/>
            <a:chOff x="0" y="0"/>
            <a:chExt cx="2493956" cy="1684804"/>
          </a:xfrm>
        </p:grpSpPr>
        <p:sp>
          <p:nvSpPr>
            <p:cNvPr id="18" name="Freeform 18"/>
            <p:cNvSpPr/>
            <p:nvPr/>
          </p:nvSpPr>
          <p:spPr>
            <a:xfrm>
              <a:off x="0" y="0"/>
              <a:ext cx="2493956" cy="1684804"/>
            </a:xfrm>
            <a:custGeom>
              <a:avLst/>
              <a:gdLst/>
              <a:ahLst/>
              <a:cxnLst/>
              <a:rect l="l" t="t" r="r" b="b"/>
              <a:pathLst>
                <a:path w="2493956" h="1684804">
                  <a:moveTo>
                    <a:pt x="0" y="0"/>
                  </a:moveTo>
                  <a:lnTo>
                    <a:pt x="2493956" y="0"/>
                  </a:lnTo>
                  <a:lnTo>
                    <a:pt x="2493956" y="1684804"/>
                  </a:lnTo>
                  <a:lnTo>
                    <a:pt x="0" y="1684804"/>
                  </a:lnTo>
                  <a:close/>
                </a:path>
              </a:pathLst>
            </a:custGeom>
            <a:solidFill>
              <a:srgbClr val="DCCDFF"/>
            </a:solidFill>
          </p:spPr>
          <p:txBody>
            <a:bodyPr/>
            <a:lstStyle/>
            <a:p>
              <a:endParaRPr lang="nl-NL"/>
            </a:p>
          </p:txBody>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20" name="TextBox 20"/>
          <p:cNvSpPr txBox="1"/>
          <p:nvPr/>
        </p:nvSpPr>
        <p:spPr>
          <a:xfrm>
            <a:off x="10600275" y="5811647"/>
            <a:ext cx="1547414" cy="823104"/>
          </a:xfrm>
          <a:prstGeom prst="rect">
            <a:avLst/>
          </a:prstGeom>
        </p:spPr>
        <p:txBody>
          <a:bodyPr lIns="0" tIns="0" rIns="0" bIns="0" rtlCol="0" anchor="t">
            <a:spAutoFit/>
          </a:bodyPr>
          <a:lstStyle/>
          <a:p>
            <a:pPr>
              <a:lnSpc>
                <a:spcPts val="6437"/>
              </a:lnSpc>
            </a:pPr>
            <a:r>
              <a:rPr lang="en-US" sz="5364">
                <a:solidFill>
                  <a:srgbClr val="DCCDFF"/>
                </a:solidFill>
                <a:latin typeface="Source Sans Pro Bold"/>
              </a:rPr>
              <a:t>Quiz</a:t>
            </a:r>
          </a:p>
        </p:txBody>
      </p:sp>
      <p:sp>
        <p:nvSpPr>
          <p:cNvPr id="21" name="TextBox 21"/>
          <p:cNvSpPr txBox="1"/>
          <p:nvPr/>
        </p:nvSpPr>
        <p:spPr>
          <a:xfrm>
            <a:off x="10600275" y="7163230"/>
            <a:ext cx="3404076" cy="170413"/>
          </a:xfrm>
          <a:prstGeom prst="rect">
            <a:avLst/>
          </a:prstGeom>
        </p:spPr>
        <p:txBody>
          <a:bodyPr lIns="0" tIns="0" rIns="0" bIns="0" rtlCol="0" anchor="t">
            <a:spAutoFit/>
          </a:bodyPr>
          <a:lstStyle/>
          <a:p>
            <a:pPr algn="ctr">
              <a:lnSpc>
                <a:spcPts val="1390"/>
              </a:lnSpc>
              <a:spcBef>
                <a:spcPct val="0"/>
              </a:spcBef>
            </a:pPr>
            <a:r>
              <a:rPr lang="en-US" sz="993">
                <a:solidFill>
                  <a:srgbClr val="000000"/>
                </a:solidFill>
                <a:latin typeface="TT Commons Pro Bold"/>
              </a:rPr>
              <a:t>(VIDEO HIER)</a:t>
            </a:r>
          </a:p>
        </p:txBody>
      </p:sp>
      <p:pic>
        <p:nvPicPr>
          <p:cNvPr id="22" name="Onlinemedia 3" title="Recht op Nee | Meisjesbesnijdenis">
            <a:hlinkClick r:id="" action="ppaction://media"/>
            <a:extLst>
              <a:ext uri="{FF2B5EF4-FFF2-40B4-BE49-F238E27FC236}">
                <a16:creationId xmlns:a16="http://schemas.microsoft.com/office/drawing/2014/main" id="{D5BFA79E-4727-86E7-8AA2-6A2198D2241E}"/>
              </a:ext>
            </a:extLst>
          </p:cNvPr>
          <p:cNvPicPr>
            <a:picLocks noRot="1" noChangeAspect="1"/>
          </p:cNvPicPr>
          <p:nvPr>
            <a:videoFile r:link="rId1"/>
          </p:nvPr>
        </p:nvPicPr>
        <p:blipFill>
          <a:blip r:embed="rId7"/>
          <a:stretch>
            <a:fillRect/>
          </a:stretch>
        </p:blipFill>
        <p:spPr>
          <a:xfrm>
            <a:off x="2862622" y="993880"/>
            <a:ext cx="5900378" cy="3725980"/>
          </a:xfrm>
          <a:prstGeom prst="rect">
            <a:avLst/>
          </a:prstGeom>
        </p:spPr>
      </p:pic>
      <p:pic>
        <p:nvPicPr>
          <p:cNvPr id="23" name="Onlinemedia 4" title="Recht op Nee | Huwelijksdwang">
            <a:hlinkClick r:id="" action="ppaction://media"/>
            <a:extLst>
              <a:ext uri="{FF2B5EF4-FFF2-40B4-BE49-F238E27FC236}">
                <a16:creationId xmlns:a16="http://schemas.microsoft.com/office/drawing/2014/main" id="{ECB5BFB2-2C1F-88FC-C40E-0F69A26683AF}"/>
              </a:ext>
            </a:extLst>
          </p:cNvPr>
          <p:cNvPicPr>
            <a:picLocks noRot="1" noChangeAspect="1"/>
          </p:cNvPicPr>
          <p:nvPr>
            <a:videoFile r:link="rId2"/>
          </p:nvPr>
        </p:nvPicPr>
        <p:blipFill>
          <a:blip r:embed="rId8"/>
          <a:stretch>
            <a:fillRect/>
          </a:stretch>
        </p:blipFill>
        <p:spPr>
          <a:xfrm>
            <a:off x="9556350" y="993880"/>
            <a:ext cx="5683650" cy="3693457"/>
          </a:xfrm>
          <a:prstGeom prst="rect">
            <a:avLst/>
          </a:prstGeom>
        </p:spPr>
      </p:pic>
      <p:pic>
        <p:nvPicPr>
          <p:cNvPr id="24" name="Onlinemedia 6" title="Recht op Nee | Achterlating">
            <a:hlinkClick r:id="" action="ppaction://media"/>
            <a:extLst>
              <a:ext uri="{FF2B5EF4-FFF2-40B4-BE49-F238E27FC236}">
                <a16:creationId xmlns:a16="http://schemas.microsoft.com/office/drawing/2014/main" id="{AC9D63A2-F550-FC93-CA71-33A34D5714AA}"/>
              </a:ext>
            </a:extLst>
          </p:cNvPr>
          <p:cNvPicPr>
            <a:picLocks noRot="1" noChangeAspect="1"/>
          </p:cNvPicPr>
          <p:nvPr>
            <a:videoFile r:link="rId3"/>
          </p:nvPr>
        </p:nvPicPr>
        <p:blipFill>
          <a:blip r:embed="rId9"/>
          <a:stretch>
            <a:fillRect/>
          </a:stretch>
        </p:blipFill>
        <p:spPr>
          <a:xfrm>
            <a:off x="2862622" y="5498764"/>
            <a:ext cx="5900378" cy="3794356"/>
          </a:xfrm>
          <a:prstGeom prst="rect">
            <a:avLst/>
          </a:prstGeom>
        </p:spPr>
      </p:pic>
      <p:pic>
        <p:nvPicPr>
          <p:cNvPr id="25" name="Onlinemedia 5" title="Recht op Nee | Eergerelateerd geweld">
            <a:hlinkClick r:id="" action="ppaction://media"/>
            <a:extLst>
              <a:ext uri="{FF2B5EF4-FFF2-40B4-BE49-F238E27FC236}">
                <a16:creationId xmlns:a16="http://schemas.microsoft.com/office/drawing/2014/main" id="{6FA0664D-E43D-8DD7-61E7-C4B5CA8830F7}"/>
              </a:ext>
            </a:extLst>
          </p:cNvPr>
          <p:cNvPicPr>
            <a:picLocks noRot="1" noChangeAspect="1"/>
          </p:cNvPicPr>
          <p:nvPr>
            <a:videoFile r:link="rId4"/>
          </p:nvPr>
        </p:nvPicPr>
        <p:blipFill>
          <a:blip r:embed="rId10"/>
          <a:stretch>
            <a:fillRect/>
          </a:stretch>
        </p:blipFill>
        <p:spPr>
          <a:xfrm>
            <a:off x="9509227" y="5419239"/>
            <a:ext cx="5730773" cy="3873881"/>
          </a:xfrm>
          <a:prstGeom prst="rect">
            <a:avLst/>
          </a:prstGeom>
        </p:spPr>
      </p:pic>
      <p:pic>
        <p:nvPicPr>
          <p:cNvPr id="26" name="Afbeelding 25" descr="Afbeelding met symbool&#10;&#10;Automatisch gegenereerde beschrijving">
            <a:extLst>
              <a:ext uri="{FF2B5EF4-FFF2-40B4-BE49-F238E27FC236}">
                <a16:creationId xmlns:a16="http://schemas.microsoft.com/office/drawing/2014/main" id="{EB497CAD-9A19-7E8A-14CF-FA189E6496F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600" y="426264"/>
            <a:ext cx="911193" cy="9111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2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2"/>
                                        </p:tgtEl>
                                      </p:cBhvr>
                                    </p:cmd>
                                  </p:childTnLst>
                                </p:cTn>
                              </p:par>
                            </p:childTnLst>
                          </p:cTn>
                        </p:par>
                      </p:childTnLst>
                    </p:cTn>
                  </p:par>
                </p:childTnLst>
              </p:cTn>
              <p:nextCondLst>
                <p:cond evt="onClick" delay="0">
                  <p:tgtEl>
                    <p:spTgt spid="22"/>
                  </p:tgtEl>
                </p:cond>
              </p:nextCondLst>
            </p:seq>
            <p:video>
              <p:cMediaNode vol="80000">
                <p:cTn id="24" fill="hold" display="0">
                  <p:stCondLst>
                    <p:cond delay="indefinite"/>
                  </p:stCondLst>
                </p:cTn>
                <p:tgtEl>
                  <p:spTgt spid="22"/>
                </p:tgtEl>
              </p:cMediaNode>
            </p:video>
            <p:seq concurrent="1" nextAc="seek">
              <p:cTn id="25" restart="whenNotActive" fill="hold" evtFilter="cancelBubble" nodeType="interactiveSeq">
                <p:stCondLst>
                  <p:cond evt="onClick" delay="0">
                    <p:tgtEl>
                      <p:spTgt spid="23"/>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23"/>
                                        </p:tgtEl>
                                      </p:cBhvr>
                                    </p:cmd>
                                  </p:childTnLst>
                                </p:cTn>
                              </p:par>
                            </p:childTnLst>
                          </p:cTn>
                        </p:par>
                      </p:childTnLst>
                    </p:cTn>
                  </p:par>
                </p:childTnLst>
              </p:cTn>
              <p:nextCondLst>
                <p:cond evt="onClick" delay="0">
                  <p:tgtEl>
                    <p:spTgt spid="23"/>
                  </p:tgtEl>
                </p:cond>
              </p:nextCondLst>
            </p:seq>
            <p:video>
              <p:cMediaNode vol="80000">
                <p:cTn id="30" fill="hold" display="0">
                  <p:stCondLst>
                    <p:cond delay="indefinite"/>
                  </p:stCondLst>
                </p:cTn>
                <p:tgtEl>
                  <p:spTgt spid="23"/>
                </p:tgtEl>
              </p:cMediaNode>
            </p:video>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24"/>
                                        </p:tgtEl>
                                      </p:cBhvr>
                                    </p:cmd>
                                  </p:childTnLst>
                                </p:cTn>
                              </p:par>
                            </p:childTnLst>
                          </p:cTn>
                        </p:par>
                      </p:childTnLst>
                    </p:cTn>
                  </p:par>
                </p:childTnLst>
              </p:cTn>
              <p:nextCondLst>
                <p:cond evt="onClick" delay="0">
                  <p:tgtEl>
                    <p:spTgt spid="24"/>
                  </p:tgtEl>
                </p:cond>
              </p:nextCondLst>
            </p:seq>
            <p:video>
              <p:cMediaNode vol="80000">
                <p:cTn id="36" fill="hold" display="0">
                  <p:stCondLst>
                    <p:cond delay="indefinite"/>
                  </p:stCondLst>
                </p:cTn>
                <p:tgtEl>
                  <p:spTgt spid="24"/>
                </p:tgtEl>
              </p:cMediaNode>
            </p:video>
            <p:seq concurrent="1" nextAc="seek">
              <p:cTn id="37" restart="whenNotActive" fill="hold" evtFilter="cancelBubble" nodeType="interactiveSeq">
                <p:stCondLst>
                  <p:cond evt="onClick" delay="0">
                    <p:tgtEl>
                      <p:spTgt spid="25"/>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25"/>
                                        </p:tgtEl>
                                      </p:cBhvr>
                                    </p:cmd>
                                  </p:childTnLst>
                                </p:cTn>
                              </p:par>
                            </p:childTnLst>
                          </p:cTn>
                        </p:par>
                      </p:childTnLst>
                    </p:cTn>
                  </p:par>
                </p:childTnLst>
              </p:cTn>
              <p:nextCondLst>
                <p:cond evt="onClick" delay="0">
                  <p:tgtEl>
                    <p:spTgt spid="25"/>
                  </p:tgtEl>
                </p:cond>
              </p:nextCondLst>
            </p:seq>
            <p:video>
              <p:cMediaNode vol="80000">
                <p:cTn id="42" fill="hold" display="0">
                  <p:stCondLst>
                    <p:cond delay="indefinite"/>
                  </p:stCondLst>
                </p:cTn>
                <p:tgtEl>
                  <p:spTgt spid="25"/>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2137" y="611851"/>
            <a:ext cx="16347163" cy="1465811"/>
            <a:chOff x="0" y="0"/>
            <a:chExt cx="4305426" cy="386057"/>
          </a:xfrm>
        </p:grpSpPr>
        <p:sp>
          <p:nvSpPr>
            <p:cNvPr id="3" name="Freeform 3"/>
            <p:cNvSpPr/>
            <p:nvPr/>
          </p:nvSpPr>
          <p:spPr>
            <a:xfrm>
              <a:off x="0" y="0"/>
              <a:ext cx="4305426" cy="386057"/>
            </a:xfrm>
            <a:custGeom>
              <a:avLst/>
              <a:gdLst/>
              <a:ahLst/>
              <a:cxnLst/>
              <a:rect l="l" t="t" r="r" b="b"/>
              <a:pathLst>
                <a:path w="4305426" h="386057">
                  <a:moveTo>
                    <a:pt x="0" y="0"/>
                  </a:moveTo>
                  <a:lnTo>
                    <a:pt x="4305426" y="0"/>
                  </a:lnTo>
                  <a:lnTo>
                    <a:pt x="4305426" y="386057"/>
                  </a:lnTo>
                  <a:lnTo>
                    <a:pt x="0" y="386057"/>
                  </a:lnTo>
                  <a:close/>
                </a:path>
              </a:pathLst>
            </a:custGeom>
            <a:solidFill>
              <a:srgbClr val="000000">
                <a:alpha val="0"/>
              </a:srgbClr>
            </a:solidFill>
            <a:ln w="19050" cap="sq">
              <a:solidFill>
                <a:srgbClr val="DCCDFF"/>
              </a:solidFill>
              <a:prstDash val="solid"/>
              <a:miter/>
            </a:ln>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819148" y="521364"/>
            <a:ext cx="16343175" cy="1470660"/>
            <a:chOff x="0" y="0"/>
            <a:chExt cx="4304375" cy="387334"/>
          </a:xfrm>
        </p:grpSpPr>
        <p:sp>
          <p:nvSpPr>
            <p:cNvPr id="6" name="Freeform 6"/>
            <p:cNvSpPr/>
            <p:nvPr/>
          </p:nvSpPr>
          <p:spPr>
            <a:xfrm>
              <a:off x="0" y="0"/>
              <a:ext cx="4304375" cy="387334"/>
            </a:xfrm>
            <a:custGeom>
              <a:avLst/>
              <a:gdLst/>
              <a:ahLst/>
              <a:cxnLst/>
              <a:rect l="l" t="t" r="r" b="b"/>
              <a:pathLst>
                <a:path w="4304375" h="387334">
                  <a:moveTo>
                    <a:pt x="0" y="0"/>
                  </a:moveTo>
                  <a:lnTo>
                    <a:pt x="4304375" y="0"/>
                  </a:lnTo>
                  <a:lnTo>
                    <a:pt x="4304375" y="387334"/>
                  </a:lnTo>
                  <a:lnTo>
                    <a:pt x="0" y="387334"/>
                  </a:lnTo>
                  <a:close/>
                </a:path>
              </a:pathLst>
            </a:custGeom>
            <a:solidFill>
              <a:srgbClr val="000000">
                <a:alpha val="0"/>
              </a:srgbClr>
            </a:solidFill>
            <a:ln w="19050" cap="sq">
              <a:solidFill>
                <a:srgbClr val="000000"/>
              </a:solidFill>
              <a:prstDash val="solid"/>
              <a:miter/>
            </a:ln>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195329" y="-198934"/>
            <a:ext cx="18686724" cy="10687590"/>
            <a:chOff x="0" y="0"/>
            <a:chExt cx="4921606" cy="2814838"/>
          </a:xfrm>
        </p:grpSpPr>
        <p:sp>
          <p:nvSpPr>
            <p:cNvPr id="9" name="Freeform 9"/>
            <p:cNvSpPr/>
            <p:nvPr/>
          </p:nvSpPr>
          <p:spPr>
            <a:xfrm>
              <a:off x="0" y="0"/>
              <a:ext cx="4921607" cy="2814838"/>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11" name="Group 11"/>
          <p:cNvGrpSpPr/>
          <p:nvPr/>
        </p:nvGrpSpPr>
        <p:grpSpPr>
          <a:xfrm>
            <a:off x="11831365" y="2750712"/>
            <a:ext cx="5330958" cy="5789345"/>
            <a:chOff x="0" y="0"/>
            <a:chExt cx="980972" cy="1065321"/>
          </a:xfrm>
        </p:grpSpPr>
        <p:sp>
          <p:nvSpPr>
            <p:cNvPr id="12" name="Freeform 12"/>
            <p:cNvSpPr/>
            <p:nvPr/>
          </p:nvSpPr>
          <p:spPr>
            <a:xfrm>
              <a:off x="0" y="0"/>
              <a:ext cx="980972" cy="1065321"/>
            </a:xfrm>
            <a:custGeom>
              <a:avLst/>
              <a:gdLst/>
              <a:ahLst/>
              <a:cxnLst/>
              <a:rect l="l" t="t" r="r" b="b"/>
              <a:pathLst>
                <a:path w="980972" h="1065321">
                  <a:moveTo>
                    <a:pt x="0" y="0"/>
                  </a:moveTo>
                  <a:lnTo>
                    <a:pt x="980972" y="0"/>
                  </a:lnTo>
                  <a:lnTo>
                    <a:pt x="980972" y="1065321"/>
                  </a:lnTo>
                  <a:lnTo>
                    <a:pt x="0" y="1065321"/>
                  </a:lnTo>
                  <a:close/>
                </a:path>
              </a:pathLst>
            </a:custGeom>
            <a:solidFill>
              <a:srgbClr val="6D61A8"/>
            </a:solidFill>
          </p:spPr>
          <p:txBody>
            <a:bodyPr/>
            <a:lstStyle/>
            <a:p>
              <a:endParaRPr lang="nl-NL"/>
            </a:p>
          </p:txBody>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14" name="Freeform 14"/>
          <p:cNvSpPr/>
          <p:nvPr/>
        </p:nvSpPr>
        <p:spPr>
          <a:xfrm>
            <a:off x="12374019" y="3710143"/>
            <a:ext cx="4245651" cy="4206700"/>
          </a:xfrm>
          <a:custGeom>
            <a:avLst/>
            <a:gdLst/>
            <a:ahLst/>
            <a:cxnLst/>
            <a:rect l="l" t="t" r="r" b="b"/>
            <a:pathLst>
              <a:path w="4245651" h="4206700">
                <a:moveTo>
                  <a:pt x="0" y="0"/>
                </a:moveTo>
                <a:lnTo>
                  <a:pt x="4245650" y="0"/>
                </a:lnTo>
                <a:lnTo>
                  <a:pt x="4245650" y="4206699"/>
                </a:lnTo>
                <a:lnTo>
                  <a:pt x="0" y="4206699"/>
                </a:lnTo>
                <a:lnTo>
                  <a:pt x="0" y="0"/>
                </a:lnTo>
                <a:close/>
              </a:path>
            </a:pathLst>
          </a:custGeom>
          <a:blipFill>
            <a:blip r:embed="rId2"/>
            <a:stretch>
              <a:fillRect l="-16744" t="-14940" r="-18773" b="-15494"/>
            </a:stretch>
          </a:blipFill>
        </p:spPr>
        <p:txBody>
          <a:bodyPr/>
          <a:lstStyle/>
          <a:p>
            <a:endParaRPr lang="nl-NL"/>
          </a:p>
        </p:txBody>
      </p:sp>
      <p:sp>
        <p:nvSpPr>
          <p:cNvPr id="15" name="TextBox 15"/>
          <p:cNvSpPr txBox="1"/>
          <p:nvPr/>
        </p:nvSpPr>
        <p:spPr>
          <a:xfrm>
            <a:off x="912137" y="2547284"/>
            <a:ext cx="10564814" cy="7430989"/>
          </a:xfrm>
          <a:prstGeom prst="rect">
            <a:avLst/>
          </a:prstGeom>
        </p:spPr>
        <p:txBody>
          <a:bodyPr lIns="0" tIns="0" rIns="0" bIns="0" rtlCol="0" anchor="t">
            <a:spAutoFit/>
          </a:bodyPr>
          <a:lstStyle/>
          <a:p>
            <a:pPr>
              <a:lnSpc>
                <a:spcPts val="3499"/>
              </a:lnSpc>
            </a:pPr>
            <a:r>
              <a:rPr lang="en-US" sz="2499">
                <a:solidFill>
                  <a:srgbClr val="000000"/>
                </a:solidFill>
                <a:latin typeface="Source Sans Pro"/>
              </a:rPr>
              <a:t>Schadelijke praktijken kunnen zich dus uiten in verschillende vormen. Zo kan het gaan om geestelijke en lichamelijke mishandeling en/of verschillende vrijheidsbeperkingen, die zich vaak opstapelen. Of meer specifieke vormen, zoals huwelijksdwang, achterlating, vrouwelijke genitale verminking (meisjes/vrouwen besnijdenis), huwelijks gevangenschap, verborgen vrouwen en/of eergerelateerd geweld.</a:t>
            </a: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r>
              <a:rPr lang="en-US" sz="2499">
                <a:solidFill>
                  <a:srgbClr val="000000"/>
                </a:solidFill>
                <a:latin typeface="Source Sans Pro"/>
              </a:rPr>
              <a:t>PS. Google: </a:t>
            </a:r>
            <a:r>
              <a:rPr lang="en-US" sz="2499" u="sng">
                <a:solidFill>
                  <a:srgbClr val="000000"/>
                </a:solidFill>
                <a:latin typeface="Source Sans Pro"/>
                <a:hlinkClick r:id="rId3" tooltip="https://www.movisie.nl/publicatie/meldcode-vermoedens-eergerelateerd-geweld-0"/>
              </a:rPr>
              <a:t>De Meldcode bij (vermoedens van) eergerelateerd geweld | Movisie</a:t>
            </a:r>
            <a:r>
              <a:rPr lang="en-US" sz="2499">
                <a:solidFill>
                  <a:srgbClr val="000000"/>
                </a:solidFill>
                <a:latin typeface="Source Sans Pro"/>
              </a:rPr>
              <a:t> of scan de QR-code.</a:t>
            </a:r>
          </a:p>
          <a:p>
            <a:pPr>
              <a:lnSpc>
                <a:spcPts val="3499"/>
              </a:lnSpc>
              <a:spcBef>
                <a:spcPct val="0"/>
              </a:spcBef>
            </a:pPr>
            <a:endParaRPr lang="en-US" sz="2499">
              <a:solidFill>
                <a:srgbClr val="000000"/>
              </a:solidFill>
              <a:latin typeface="Source Sans Pro"/>
            </a:endParaRPr>
          </a:p>
        </p:txBody>
      </p:sp>
      <p:sp>
        <p:nvSpPr>
          <p:cNvPr id="16" name="Freeform 16"/>
          <p:cNvSpPr/>
          <p:nvPr/>
        </p:nvSpPr>
        <p:spPr>
          <a:xfrm rot="-2803008">
            <a:off x="9198261" y="5043269"/>
            <a:ext cx="959343" cy="2867601"/>
          </a:xfrm>
          <a:custGeom>
            <a:avLst/>
            <a:gdLst/>
            <a:ahLst/>
            <a:cxnLst/>
            <a:rect l="l" t="t" r="r" b="b"/>
            <a:pathLst>
              <a:path w="959343" h="2867601">
                <a:moveTo>
                  <a:pt x="0" y="0"/>
                </a:moveTo>
                <a:lnTo>
                  <a:pt x="959342" y="0"/>
                </a:lnTo>
                <a:lnTo>
                  <a:pt x="959342" y="2867601"/>
                </a:lnTo>
                <a:lnTo>
                  <a:pt x="0" y="286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grpSp>
        <p:nvGrpSpPr>
          <p:cNvPr id="17" name="Group 17"/>
          <p:cNvGrpSpPr/>
          <p:nvPr/>
        </p:nvGrpSpPr>
        <p:grpSpPr>
          <a:xfrm>
            <a:off x="12611578" y="6356097"/>
            <a:ext cx="109251" cy="435157"/>
            <a:chOff x="0" y="0"/>
            <a:chExt cx="28774" cy="114609"/>
          </a:xfrm>
        </p:grpSpPr>
        <p:sp>
          <p:nvSpPr>
            <p:cNvPr id="18" name="Freeform 18"/>
            <p:cNvSpPr/>
            <p:nvPr/>
          </p:nvSpPr>
          <p:spPr>
            <a:xfrm>
              <a:off x="0" y="0"/>
              <a:ext cx="28774" cy="114609"/>
            </a:xfrm>
            <a:custGeom>
              <a:avLst/>
              <a:gdLst/>
              <a:ahLst/>
              <a:cxnLst/>
              <a:rect l="l" t="t" r="r" b="b"/>
              <a:pathLst>
                <a:path w="28774" h="114609">
                  <a:moveTo>
                    <a:pt x="0" y="0"/>
                  </a:moveTo>
                  <a:lnTo>
                    <a:pt x="28774" y="0"/>
                  </a:lnTo>
                  <a:lnTo>
                    <a:pt x="28774" y="114609"/>
                  </a:lnTo>
                  <a:lnTo>
                    <a:pt x="0" y="114609"/>
                  </a:lnTo>
                  <a:close/>
                </a:path>
              </a:pathLst>
            </a:custGeom>
            <a:solidFill>
              <a:srgbClr val="6D61A8"/>
            </a:solidFill>
          </p:spPr>
          <p:txBody>
            <a:bodyPr/>
            <a:lstStyle/>
            <a:p>
              <a:endParaRPr lang="nl-NL"/>
            </a:p>
          </p:txBody>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20" name="TextBox 20"/>
          <p:cNvSpPr txBox="1"/>
          <p:nvPr/>
        </p:nvSpPr>
        <p:spPr>
          <a:xfrm>
            <a:off x="2702856" y="634018"/>
            <a:ext cx="12692228" cy="1188202"/>
          </a:xfrm>
          <a:prstGeom prst="rect">
            <a:avLst/>
          </a:prstGeom>
        </p:spPr>
        <p:txBody>
          <a:bodyPr lIns="0" tIns="0" rIns="0" bIns="0" rtlCol="0" anchor="t">
            <a:spAutoFit/>
          </a:bodyPr>
          <a:lstStyle/>
          <a:p>
            <a:pPr algn="ctr">
              <a:lnSpc>
                <a:spcPts val="4851"/>
              </a:lnSpc>
              <a:spcBef>
                <a:spcPct val="0"/>
              </a:spcBef>
            </a:pPr>
            <a:r>
              <a:rPr lang="en-US" sz="3465">
                <a:solidFill>
                  <a:srgbClr val="DCCDFF"/>
                </a:solidFill>
                <a:latin typeface="Source Sans Pro Bold"/>
              </a:rPr>
              <a:t>Opdracht: Welke vormen van schadelijke praktijken zijn er, wat gebeurt er dan en welke signalen kunnen hierbij horen? </a:t>
            </a:r>
          </a:p>
        </p:txBody>
      </p:sp>
      <p:sp>
        <p:nvSpPr>
          <p:cNvPr id="21" name="TextBox 21"/>
          <p:cNvSpPr txBox="1"/>
          <p:nvPr/>
        </p:nvSpPr>
        <p:spPr>
          <a:xfrm>
            <a:off x="2669187" y="634018"/>
            <a:ext cx="12692228" cy="1188202"/>
          </a:xfrm>
          <a:prstGeom prst="rect">
            <a:avLst/>
          </a:prstGeom>
        </p:spPr>
        <p:txBody>
          <a:bodyPr lIns="0" tIns="0" rIns="0" bIns="0" rtlCol="0" anchor="t">
            <a:spAutoFit/>
          </a:bodyPr>
          <a:lstStyle/>
          <a:p>
            <a:pPr algn="ctr">
              <a:lnSpc>
                <a:spcPts val="4851"/>
              </a:lnSpc>
              <a:spcBef>
                <a:spcPct val="0"/>
              </a:spcBef>
            </a:pPr>
            <a:r>
              <a:rPr lang="en-US" sz="3465">
                <a:solidFill>
                  <a:srgbClr val="CEFFE8"/>
                </a:solidFill>
                <a:latin typeface="Source Sans Pro Bold"/>
              </a:rPr>
              <a:t>Opdracht: Welke vormen van schadelijke praktijken zijn er, wat gebeurt er dan en welke signalen kunnen hierbij horen? </a:t>
            </a:r>
          </a:p>
        </p:txBody>
      </p:sp>
      <p:sp>
        <p:nvSpPr>
          <p:cNvPr id="22" name="TextBox 22"/>
          <p:cNvSpPr txBox="1"/>
          <p:nvPr/>
        </p:nvSpPr>
        <p:spPr>
          <a:xfrm>
            <a:off x="2644622" y="634018"/>
            <a:ext cx="12692228" cy="1188202"/>
          </a:xfrm>
          <a:prstGeom prst="rect">
            <a:avLst/>
          </a:prstGeom>
        </p:spPr>
        <p:txBody>
          <a:bodyPr lIns="0" tIns="0" rIns="0" bIns="0" rtlCol="0" anchor="t">
            <a:spAutoFit/>
          </a:bodyPr>
          <a:lstStyle/>
          <a:p>
            <a:pPr algn="ctr">
              <a:lnSpc>
                <a:spcPts val="4851"/>
              </a:lnSpc>
              <a:spcBef>
                <a:spcPct val="0"/>
              </a:spcBef>
            </a:pPr>
            <a:r>
              <a:rPr lang="en-US" sz="3465">
                <a:solidFill>
                  <a:srgbClr val="000000"/>
                </a:solidFill>
                <a:latin typeface="Source Sans Pro Bold"/>
              </a:rPr>
              <a:t>Opdracht: Welke vormen van schadelijke praktijken zijn er, wat gebeurt er dan en welke signalen kunnen hierbij horen? </a:t>
            </a:r>
          </a:p>
        </p:txBody>
      </p:sp>
      <p:grpSp>
        <p:nvGrpSpPr>
          <p:cNvPr id="23" name="Group 23"/>
          <p:cNvGrpSpPr/>
          <p:nvPr/>
        </p:nvGrpSpPr>
        <p:grpSpPr>
          <a:xfrm>
            <a:off x="12524142" y="6329473"/>
            <a:ext cx="87436" cy="435157"/>
            <a:chOff x="0" y="0"/>
            <a:chExt cx="23028" cy="114609"/>
          </a:xfrm>
        </p:grpSpPr>
        <p:sp>
          <p:nvSpPr>
            <p:cNvPr id="24" name="Freeform 24"/>
            <p:cNvSpPr/>
            <p:nvPr/>
          </p:nvSpPr>
          <p:spPr>
            <a:xfrm>
              <a:off x="0" y="0"/>
              <a:ext cx="23028" cy="114609"/>
            </a:xfrm>
            <a:custGeom>
              <a:avLst/>
              <a:gdLst/>
              <a:ahLst/>
              <a:cxnLst/>
              <a:rect l="l" t="t" r="r" b="b"/>
              <a:pathLst>
                <a:path w="23028" h="114609">
                  <a:moveTo>
                    <a:pt x="0" y="0"/>
                  </a:moveTo>
                  <a:lnTo>
                    <a:pt x="23028" y="0"/>
                  </a:lnTo>
                  <a:lnTo>
                    <a:pt x="23028" y="114609"/>
                  </a:lnTo>
                  <a:lnTo>
                    <a:pt x="0" y="114609"/>
                  </a:lnTo>
                  <a:close/>
                </a:path>
              </a:pathLst>
            </a:custGeom>
            <a:solidFill>
              <a:srgbClr val="FFFFFF"/>
            </a:solidFill>
          </p:spPr>
          <p:txBody>
            <a:bodyPr/>
            <a:lstStyle/>
            <a:p>
              <a:endParaRPr lang="nl-NL"/>
            </a:p>
          </p:txBody>
        </p:sp>
        <p:sp>
          <p:nvSpPr>
            <p:cNvPr id="25" name="TextBox 25"/>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26" name="Freeform 10">
            <a:extLst>
              <a:ext uri="{FF2B5EF4-FFF2-40B4-BE49-F238E27FC236}">
                <a16:creationId xmlns:a16="http://schemas.microsoft.com/office/drawing/2014/main" id="{E2FFD73C-E3A5-49E4-6BE4-6ED6FEB3F986}"/>
              </a:ext>
            </a:extLst>
          </p:cNvPr>
          <p:cNvSpPr/>
          <p:nvPr/>
        </p:nvSpPr>
        <p:spPr>
          <a:xfrm>
            <a:off x="76201" y="114299"/>
            <a:ext cx="18135604" cy="10058401"/>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6D61A8"/>
        </a:solidFill>
        <a:effectLst/>
      </p:bgPr>
    </p:bg>
    <p:spTree>
      <p:nvGrpSpPr>
        <p:cNvPr id="1" name=""/>
        <p:cNvGrpSpPr/>
        <p:nvPr/>
      </p:nvGrpSpPr>
      <p:grpSpPr>
        <a:xfrm>
          <a:off x="0" y="0"/>
          <a:ext cx="0" cy="0"/>
          <a:chOff x="0" y="0"/>
          <a:chExt cx="0" cy="0"/>
        </a:xfrm>
      </p:grpSpPr>
      <p:grpSp>
        <p:nvGrpSpPr>
          <p:cNvPr id="2" name="Group 2"/>
          <p:cNvGrpSpPr/>
          <p:nvPr/>
        </p:nvGrpSpPr>
        <p:grpSpPr>
          <a:xfrm rot="-178220">
            <a:off x="11575825" y="1167290"/>
            <a:ext cx="5518145" cy="6524104"/>
            <a:chOff x="0" y="0"/>
            <a:chExt cx="4238366" cy="5011020"/>
          </a:xfrm>
        </p:grpSpPr>
        <p:sp>
          <p:nvSpPr>
            <p:cNvPr id="3" name="Freeform 3"/>
            <p:cNvSpPr/>
            <p:nvPr/>
          </p:nvSpPr>
          <p:spPr>
            <a:xfrm>
              <a:off x="0" y="0"/>
              <a:ext cx="4238366" cy="5011020"/>
            </a:xfrm>
            <a:custGeom>
              <a:avLst/>
              <a:gdLst/>
              <a:ahLst/>
              <a:cxnLst/>
              <a:rect l="l" t="t" r="r" b="b"/>
              <a:pathLst>
                <a:path w="4238366" h="5011020">
                  <a:moveTo>
                    <a:pt x="0" y="0"/>
                  </a:moveTo>
                  <a:lnTo>
                    <a:pt x="4238366" y="0"/>
                  </a:lnTo>
                  <a:lnTo>
                    <a:pt x="4238366" y="5011020"/>
                  </a:lnTo>
                  <a:lnTo>
                    <a:pt x="0" y="5011020"/>
                  </a:lnTo>
                  <a:close/>
                </a:path>
              </a:pathLst>
            </a:custGeom>
            <a:solidFill>
              <a:srgbClr val="CEFFE8"/>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1682132" y="1297429"/>
            <a:ext cx="5318400" cy="6252345"/>
          </a:xfrm>
          <a:custGeom>
            <a:avLst/>
            <a:gdLst/>
            <a:ahLst/>
            <a:cxnLst/>
            <a:rect l="l" t="t" r="r" b="b"/>
            <a:pathLst>
              <a:path w="5318400" h="6252345">
                <a:moveTo>
                  <a:pt x="0" y="0"/>
                </a:moveTo>
                <a:lnTo>
                  <a:pt x="5318400" y="0"/>
                </a:lnTo>
                <a:lnTo>
                  <a:pt x="5318400" y="6252345"/>
                </a:lnTo>
                <a:lnTo>
                  <a:pt x="0" y="6252345"/>
                </a:lnTo>
                <a:lnTo>
                  <a:pt x="0" y="0"/>
                </a:lnTo>
                <a:close/>
              </a:path>
            </a:pathLst>
          </a:custGeom>
          <a:blipFill>
            <a:blip r:embed="rId2"/>
            <a:stretch>
              <a:fillRect l="-41618" r="-41833" b="-4032"/>
            </a:stretch>
          </a:blipFill>
        </p:spPr>
        <p:txBody>
          <a:bodyPr/>
          <a:lstStyle/>
          <a:p>
            <a:endParaRPr lang="nl-NL"/>
          </a:p>
        </p:txBody>
      </p:sp>
      <p:grpSp>
        <p:nvGrpSpPr>
          <p:cNvPr id="6" name="Group 6"/>
          <p:cNvGrpSpPr/>
          <p:nvPr/>
        </p:nvGrpSpPr>
        <p:grpSpPr>
          <a:xfrm>
            <a:off x="11575825" y="1222963"/>
            <a:ext cx="5518145" cy="6412758"/>
            <a:chOff x="0" y="0"/>
            <a:chExt cx="4238366" cy="4925497"/>
          </a:xfrm>
        </p:grpSpPr>
        <p:sp>
          <p:nvSpPr>
            <p:cNvPr id="7" name="Freeform 7"/>
            <p:cNvSpPr/>
            <p:nvPr/>
          </p:nvSpPr>
          <p:spPr>
            <a:xfrm>
              <a:off x="0" y="0"/>
              <a:ext cx="4238366" cy="4925497"/>
            </a:xfrm>
            <a:custGeom>
              <a:avLst/>
              <a:gdLst/>
              <a:ahLst/>
              <a:cxnLst/>
              <a:rect l="l" t="t" r="r" b="b"/>
              <a:pathLst>
                <a:path w="4238366" h="4925497">
                  <a:moveTo>
                    <a:pt x="0" y="0"/>
                  </a:moveTo>
                  <a:lnTo>
                    <a:pt x="4238366" y="0"/>
                  </a:lnTo>
                  <a:lnTo>
                    <a:pt x="4238366" y="4925497"/>
                  </a:lnTo>
                  <a:lnTo>
                    <a:pt x="0" y="4925497"/>
                  </a:lnTo>
                  <a:close/>
                </a:path>
              </a:pathLst>
            </a:custGeom>
            <a:solidFill>
              <a:srgbClr val="000000">
                <a:alpha val="0"/>
              </a:srgbClr>
            </a:solidFill>
            <a:ln w="28575" cap="sq">
              <a:solidFill>
                <a:srgbClr val="000000"/>
              </a:solidFill>
              <a:prstDash val="solid"/>
              <a:miter/>
            </a:ln>
          </p:spPr>
          <p:txBody>
            <a:bodyPr/>
            <a:lstStyle/>
            <a:p>
              <a:endParaRPr lang="nl-NL"/>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9" name="Freeform 9"/>
          <p:cNvSpPr/>
          <p:nvPr/>
        </p:nvSpPr>
        <p:spPr>
          <a:xfrm>
            <a:off x="11682132" y="1303170"/>
            <a:ext cx="5366012" cy="6246604"/>
          </a:xfrm>
          <a:custGeom>
            <a:avLst/>
            <a:gdLst/>
            <a:ahLst/>
            <a:cxnLst/>
            <a:rect l="l" t="t" r="r" b="b"/>
            <a:pathLst>
              <a:path w="5366012" h="6246604">
                <a:moveTo>
                  <a:pt x="0" y="0"/>
                </a:moveTo>
                <a:lnTo>
                  <a:pt x="5366012" y="0"/>
                </a:lnTo>
                <a:lnTo>
                  <a:pt x="5366012" y="6246604"/>
                </a:lnTo>
                <a:lnTo>
                  <a:pt x="0" y="6246604"/>
                </a:lnTo>
                <a:lnTo>
                  <a:pt x="0" y="0"/>
                </a:lnTo>
                <a:close/>
              </a:path>
            </a:pathLst>
          </a:custGeom>
          <a:blipFill>
            <a:blip r:embed="rId3"/>
            <a:stretch>
              <a:fillRect l="-8205" r="-8205"/>
            </a:stretch>
          </a:blipFill>
        </p:spPr>
        <p:txBody>
          <a:bodyPr/>
          <a:lstStyle/>
          <a:p>
            <a:endParaRPr lang="nl-NL"/>
          </a:p>
        </p:txBody>
      </p:sp>
      <p:sp>
        <p:nvSpPr>
          <p:cNvPr id="10" name="TextBox 10"/>
          <p:cNvSpPr txBox="1"/>
          <p:nvPr/>
        </p:nvSpPr>
        <p:spPr>
          <a:xfrm>
            <a:off x="1028700" y="1038225"/>
            <a:ext cx="17822907" cy="1161918"/>
          </a:xfrm>
          <a:prstGeom prst="rect">
            <a:avLst/>
          </a:prstGeom>
        </p:spPr>
        <p:txBody>
          <a:bodyPr lIns="0" tIns="0" rIns="0" bIns="0" rtlCol="0" anchor="t">
            <a:spAutoFit/>
          </a:bodyPr>
          <a:lstStyle/>
          <a:p>
            <a:pPr>
              <a:lnSpc>
                <a:spcPts val="9292"/>
              </a:lnSpc>
            </a:pPr>
            <a:r>
              <a:rPr lang="en-US" sz="7743">
                <a:solidFill>
                  <a:srgbClr val="CEFFE8"/>
                </a:solidFill>
                <a:latin typeface="Source Sans Pro Bold"/>
              </a:rPr>
              <a:t>Het verhaal van Lucas</a:t>
            </a:r>
          </a:p>
        </p:txBody>
      </p:sp>
      <p:sp>
        <p:nvSpPr>
          <p:cNvPr id="11" name="TextBox 11"/>
          <p:cNvSpPr txBox="1"/>
          <p:nvPr/>
        </p:nvSpPr>
        <p:spPr>
          <a:xfrm>
            <a:off x="11809819" y="7948924"/>
            <a:ext cx="5050156" cy="1657850"/>
          </a:xfrm>
          <a:prstGeom prst="rect">
            <a:avLst/>
          </a:prstGeom>
        </p:spPr>
        <p:txBody>
          <a:bodyPr lIns="0" tIns="0" rIns="0" bIns="0" rtlCol="0" anchor="t">
            <a:spAutoFit/>
          </a:bodyPr>
          <a:lstStyle/>
          <a:p>
            <a:pPr>
              <a:lnSpc>
                <a:spcPts val="3267"/>
              </a:lnSpc>
            </a:pPr>
            <a:r>
              <a:rPr lang="en-US" sz="2723">
                <a:solidFill>
                  <a:srgbClr val="FFFFFF"/>
                </a:solidFill>
                <a:latin typeface="Source Sans Pro Bold"/>
              </a:rPr>
              <a:t>Lucas (20): 'Mijn ouders schrokken zich kapot toen ik vertelde dat ik homoseksuele gevoelens heb'</a:t>
            </a:r>
          </a:p>
        </p:txBody>
      </p:sp>
      <p:sp>
        <p:nvSpPr>
          <p:cNvPr id="12" name="TextBox 12"/>
          <p:cNvSpPr txBox="1"/>
          <p:nvPr/>
        </p:nvSpPr>
        <p:spPr>
          <a:xfrm>
            <a:off x="566332" y="2627881"/>
            <a:ext cx="8299890" cy="3412780"/>
          </a:xfrm>
          <a:prstGeom prst="rect">
            <a:avLst/>
          </a:prstGeom>
        </p:spPr>
        <p:txBody>
          <a:bodyPr lIns="0" tIns="0" rIns="0" bIns="0" rtlCol="0" anchor="t">
            <a:spAutoFit/>
          </a:bodyPr>
          <a:lstStyle/>
          <a:p>
            <a:pPr marL="699195" lvl="1" indent="-349597">
              <a:lnSpc>
                <a:spcPts val="4533"/>
              </a:lnSpc>
              <a:buFont typeface="Arial"/>
              <a:buChar char="•"/>
            </a:pPr>
            <a:r>
              <a:rPr lang="en-US" sz="3238" dirty="0" err="1">
                <a:solidFill>
                  <a:srgbClr val="FFFFFF"/>
                </a:solidFill>
                <a:latin typeface="Source Sans Pro"/>
              </a:rPr>
              <a:t>Welke</a:t>
            </a:r>
            <a:r>
              <a:rPr lang="en-US" sz="3238" dirty="0">
                <a:solidFill>
                  <a:srgbClr val="FFFFFF"/>
                </a:solidFill>
                <a:latin typeface="Source Sans Pro"/>
              </a:rPr>
              <a:t> </a:t>
            </a:r>
            <a:r>
              <a:rPr lang="en-US" sz="3238" dirty="0" err="1">
                <a:solidFill>
                  <a:srgbClr val="FFFFFF"/>
                </a:solidFill>
                <a:latin typeface="Source Sans Pro"/>
              </a:rPr>
              <a:t>overeenkomsten</a:t>
            </a:r>
            <a:r>
              <a:rPr lang="en-US" sz="3238" dirty="0">
                <a:solidFill>
                  <a:srgbClr val="FFFFFF"/>
                </a:solidFill>
                <a:latin typeface="Source Sans Pro"/>
              </a:rPr>
              <a:t> </a:t>
            </a:r>
            <a:r>
              <a:rPr lang="en-US" sz="3238" dirty="0" err="1">
                <a:solidFill>
                  <a:srgbClr val="FFFFFF"/>
                </a:solidFill>
                <a:latin typeface="Source Sans Pro"/>
              </a:rPr>
              <a:t>en</a:t>
            </a:r>
            <a:r>
              <a:rPr lang="en-US" sz="3238" dirty="0">
                <a:solidFill>
                  <a:srgbClr val="FFFFFF"/>
                </a:solidFill>
                <a:latin typeface="Source Sans Pro"/>
              </a:rPr>
              <a:t> </a:t>
            </a:r>
            <a:r>
              <a:rPr lang="en-US" sz="3238" dirty="0" err="1">
                <a:solidFill>
                  <a:srgbClr val="FFFFFF"/>
                </a:solidFill>
                <a:latin typeface="Source Sans Pro"/>
              </a:rPr>
              <a:t>verschillen</a:t>
            </a:r>
            <a:r>
              <a:rPr lang="en-US" sz="3238" dirty="0">
                <a:solidFill>
                  <a:srgbClr val="FFFFFF"/>
                </a:solidFill>
                <a:latin typeface="Source Sans Pro"/>
              </a:rPr>
              <a:t> </a:t>
            </a:r>
            <a:r>
              <a:rPr lang="en-US" sz="3238" dirty="0" err="1">
                <a:solidFill>
                  <a:srgbClr val="FFFFFF"/>
                </a:solidFill>
                <a:latin typeface="Source Sans Pro"/>
              </a:rPr>
              <a:t>zie</a:t>
            </a:r>
            <a:r>
              <a:rPr lang="en-US" sz="3238" dirty="0">
                <a:solidFill>
                  <a:srgbClr val="FFFFFF"/>
                </a:solidFill>
                <a:latin typeface="Source Sans Pro"/>
              </a:rPr>
              <a:t> je </a:t>
            </a:r>
            <a:r>
              <a:rPr lang="en-US" sz="3238" dirty="0" err="1">
                <a:solidFill>
                  <a:srgbClr val="FFFFFF"/>
                </a:solidFill>
                <a:latin typeface="Source Sans Pro"/>
              </a:rPr>
              <a:t>tussen</a:t>
            </a:r>
            <a:r>
              <a:rPr lang="en-US" sz="3238" dirty="0">
                <a:solidFill>
                  <a:srgbClr val="FFFFFF"/>
                </a:solidFill>
                <a:latin typeface="Source Sans Pro"/>
              </a:rPr>
              <a:t> het </a:t>
            </a:r>
            <a:r>
              <a:rPr lang="en-US" sz="3238" dirty="0" err="1">
                <a:solidFill>
                  <a:srgbClr val="FFFFFF"/>
                </a:solidFill>
                <a:latin typeface="Source Sans Pro"/>
              </a:rPr>
              <a:t>verhaal</a:t>
            </a:r>
            <a:r>
              <a:rPr lang="en-US" sz="3238" dirty="0">
                <a:solidFill>
                  <a:srgbClr val="FFFFFF"/>
                </a:solidFill>
                <a:latin typeface="Source Sans Pro"/>
              </a:rPr>
              <a:t> van Jamila </a:t>
            </a:r>
            <a:r>
              <a:rPr lang="en-US" sz="3238" dirty="0" err="1">
                <a:solidFill>
                  <a:srgbClr val="FFFFFF"/>
                </a:solidFill>
                <a:latin typeface="Source Sans Pro"/>
              </a:rPr>
              <a:t>en</a:t>
            </a:r>
            <a:r>
              <a:rPr lang="en-US" sz="3238" dirty="0">
                <a:solidFill>
                  <a:srgbClr val="FFFFFF"/>
                </a:solidFill>
                <a:latin typeface="Source Sans Pro"/>
              </a:rPr>
              <a:t> Lucas?</a:t>
            </a:r>
          </a:p>
          <a:p>
            <a:pPr>
              <a:lnSpc>
                <a:spcPts val="4533"/>
              </a:lnSpc>
              <a:spcBef>
                <a:spcPct val="0"/>
              </a:spcBef>
            </a:pPr>
            <a:endParaRPr lang="en-US" sz="3238" dirty="0">
              <a:solidFill>
                <a:srgbClr val="FFFFFF"/>
              </a:solidFill>
              <a:latin typeface="Source Sans Pro"/>
            </a:endParaRPr>
          </a:p>
          <a:p>
            <a:pPr marL="699195" lvl="1" indent="-349597">
              <a:lnSpc>
                <a:spcPts val="4533"/>
              </a:lnSpc>
              <a:buFont typeface="Arial"/>
              <a:buChar char="•"/>
            </a:pPr>
            <a:r>
              <a:rPr lang="en-US" sz="3238" dirty="0">
                <a:solidFill>
                  <a:srgbClr val="FFFFFF"/>
                </a:solidFill>
                <a:latin typeface="Source Sans Pro"/>
              </a:rPr>
              <a:t>Op </a:t>
            </a:r>
            <a:r>
              <a:rPr lang="en-US" sz="3238" dirty="0" err="1">
                <a:solidFill>
                  <a:srgbClr val="FFFFFF"/>
                </a:solidFill>
                <a:latin typeface="Source Sans Pro"/>
              </a:rPr>
              <a:t>welke</a:t>
            </a:r>
            <a:r>
              <a:rPr lang="en-US" sz="3238" dirty="0">
                <a:solidFill>
                  <a:srgbClr val="FFFFFF"/>
                </a:solidFill>
                <a:latin typeface="Source Sans Pro"/>
              </a:rPr>
              <a:t> </a:t>
            </a:r>
            <a:r>
              <a:rPr lang="en-US" sz="3238" dirty="0" err="1">
                <a:solidFill>
                  <a:srgbClr val="FFFFFF"/>
                </a:solidFill>
                <a:latin typeface="Source Sans Pro"/>
              </a:rPr>
              <a:t>manier</a:t>
            </a:r>
            <a:r>
              <a:rPr lang="en-US" sz="3238" dirty="0">
                <a:solidFill>
                  <a:srgbClr val="FFFFFF"/>
                </a:solidFill>
                <a:latin typeface="Source Sans Pro"/>
              </a:rPr>
              <a:t> is er </a:t>
            </a:r>
            <a:r>
              <a:rPr lang="en-US" sz="3238" dirty="0" err="1">
                <a:solidFill>
                  <a:srgbClr val="FFFFFF"/>
                </a:solidFill>
                <a:latin typeface="Source Sans Pro"/>
              </a:rPr>
              <a:t>bij</a:t>
            </a:r>
            <a:r>
              <a:rPr lang="en-US" sz="3238" dirty="0">
                <a:solidFill>
                  <a:srgbClr val="FFFFFF"/>
                </a:solidFill>
                <a:latin typeface="Source Sans Pro"/>
              </a:rPr>
              <a:t> Lucas </a:t>
            </a:r>
            <a:r>
              <a:rPr lang="en-US" sz="3238" dirty="0" err="1">
                <a:solidFill>
                  <a:srgbClr val="FFFFFF"/>
                </a:solidFill>
                <a:latin typeface="Source Sans Pro"/>
              </a:rPr>
              <a:t>sprake</a:t>
            </a:r>
            <a:r>
              <a:rPr lang="en-US" sz="3238" dirty="0">
                <a:solidFill>
                  <a:srgbClr val="FFFFFF"/>
                </a:solidFill>
                <a:latin typeface="Source Sans Pro"/>
              </a:rPr>
              <a:t> van </a:t>
            </a:r>
            <a:r>
              <a:rPr lang="en-US" sz="3238" dirty="0" err="1">
                <a:solidFill>
                  <a:srgbClr val="FFFFFF"/>
                </a:solidFill>
                <a:latin typeface="Source Sans Pro"/>
              </a:rPr>
              <a:t>schadelijke</a:t>
            </a:r>
            <a:r>
              <a:rPr lang="en-US" sz="3238" dirty="0">
                <a:solidFill>
                  <a:srgbClr val="FFFFFF"/>
                </a:solidFill>
                <a:latin typeface="Source Sans Pro"/>
              </a:rPr>
              <a:t> </a:t>
            </a:r>
            <a:r>
              <a:rPr lang="en-US" sz="3238" dirty="0" err="1">
                <a:solidFill>
                  <a:srgbClr val="FFFFFF"/>
                </a:solidFill>
                <a:latin typeface="Source Sans Pro"/>
              </a:rPr>
              <a:t>praktijken</a:t>
            </a:r>
            <a:r>
              <a:rPr lang="en-US" sz="3238" dirty="0">
                <a:solidFill>
                  <a:srgbClr val="FFFFFF"/>
                </a:solidFill>
                <a:latin typeface="Source Sans Pro"/>
              </a:rPr>
              <a:t>? Van </a:t>
            </a:r>
            <a:r>
              <a:rPr lang="en-US" sz="3238" dirty="0" err="1">
                <a:solidFill>
                  <a:srgbClr val="FFFFFF"/>
                </a:solidFill>
                <a:latin typeface="Source Sans Pro"/>
              </a:rPr>
              <a:t>welke</a:t>
            </a:r>
            <a:r>
              <a:rPr lang="en-US" sz="3238" dirty="0">
                <a:solidFill>
                  <a:srgbClr val="FFFFFF"/>
                </a:solidFill>
                <a:latin typeface="Source Sans Pro"/>
              </a:rPr>
              <a:t> </a:t>
            </a:r>
            <a:r>
              <a:rPr lang="en-US" sz="3238" dirty="0" err="1">
                <a:solidFill>
                  <a:srgbClr val="FFFFFF"/>
                </a:solidFill>
                <a:latin typeface="Source Sans Pro"/>
              </a:rPr>
              <a:t>vrijheidsbeperkingen</a:t>
            </a:r>
            <a:r>
              <a:rPr lang="en-US" sz="3238" dirty="0">
                <a:solidFill>
                  <a:srgbClr val="FFFFFF"/>
                </a:solidFill>
                <a:latin typeface="Source Sans Pro"/>
              </a:rPr>
              <a:t> is er </a:t>
            </a:r>
            <a:r>
              <a:rPr lang="en-US" sz="3238" dirty="0" err="1">
                <a:solidFill>
                  <a:srgbClr val="FFFFFF"/>
                </a:solidFill>
                <a:latin typeface="Source Sans Pro"/>
              </a:rPr>
              <a:t>sprake</a:t>
            </a:r>
            <a:r>
              <a:rPr lang="en-US" sz="3238" dirty="0">
                <a:solidFill>
                  <a:srgbClr val="FFFFFF"/>
                </a:solidFill>
                <a:latin typeface="Source Sans Pro"/>
              </a:rPr>
              <a:t>?</a:t>
            </a:r>
          </a:p>
        </p:txBody>
      </p:sp>
      <p:pic>
        <p:nvPicPr>
          <p:cNvPr id="13" name="Afbeelding 12" descr="Afbeelding met symbool&#10;&#10;Automatisch gegenereerde beschrijving">
            <a:extLst>
              <a:ext uri="{FF2B5EF4-FFF2-40B4-BE49-F238E27FC236}">
                <a16:creationId xmlns:a16="http://schemas.microsoft.com/office/drawing/2014/main" id="{8764541D-473B-753C-FB51-49DCDF0354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68760"/>
            <a:ext cx="911193" cy="911193"/>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2137" y="611851"/>
            <a:ext cx="16347163" cy="1465811"/>
            <a:chOff x="0" y="0"/>
            <a:chExt cx="4305426" cy="386057"/>
          </a:xfrm>
        </p:grpSpPr>
        <p:sp>
          <p:nvSpPr>
            <p:cNvPr id="3" name="Freeform 3"/>
            <p:cNvSpPr/>
            <p:nvPr/>
          </p:nvSpPr>
          <p:spPr>
            <a:xfrm>
              <a:off x="0" y="0"/>
              <a:ext cx="4305426" cy="386057"/>
            </a:xfrm>
            <a:custGeom>
              <a:avLst/>
              <a:gdLst/>
              <a:ahLst/>
              <a:cxnLst/>
              <a:rect l="l" t="t" r="r" b="b"/>
              <a:pathLst>
                <a:path w="4305426" h="386057">
                  <a:moveTo>
                    <a:pt x="0" y="0"/>
                  </a:moveTo>
                  <a:lnTo>
                    <a:pt x="4305426" y="0"/>
                  </a:lnTo>
                  <a:lnTo>
                    <a:pt x="4305426" y="386057"/>
                  </a:lnTo>
                  <a:lnTo>
                    <a:pt x="0" y="386057"/>
                  </a:lnTo>
                  <a:close/>
                </a:path>
              </a:pathLst>
            </a:custGeom>
            <a:solidFill>
              <a:srgbClr val="000000">
                <a:alpha val="0"/>
              </a:srgbClr>
            </a:solidFill>
            <a:ln w="19050" cap="sq">
              <a:solidFill>
                <a:srgbClr val="DCCDFF"/>
              </a:solidFill>
              <a:prstDash val="solid"/>
              <a:miter/>
            </a:ln>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819148" y="521364"/>
            <a:ext cx="16343175" cy="1470660"/>
            <a:chOff x="0" y="0"/>
            <a:chExt cx="4304375" cy="387334"/>
          </a:xfrm>
        </p:grpSpPr>
        <p:sp>
          <p:nvSpPr>
            <p:cNvPr id="6" name="Freeform 6"/>
            <p:cNvSpPr/>
            <p:nvPr/>
          </p:nvSpPr>
          <p:spPr>
            <a:xfrm>
              <a:off x="0" y="0"/>
              <a:ext cx="4304375" cy="387334"/>
            </a:xfrm>
            <a:custGeom>
              <a:avLst/>
              <a:gdLst/>
              <a:ahLst/>
              <a:cxnLst/>
              <a:rect l="l" t="t" r="r" b="b"/>
              <a:pathLst>
                <a:path w="4304375" h="387334">
                  <a:moveTo>
                    <a:pt x="0" y="0"/>
                  </a:moveTo>
                  <a:lnTo>
                    <a:pt x="4304375" y="0"/>
                  </a:lnTo>
                  <a:lnTo>
                    <a:pt x="4304375" y="387334"/>
                  </a:lnTo>
                  <a:lnTo>
                    <a:pt x="0" y="387334"/>
                  </a:lnTo>
                  <a:close/>
                </a:path>
              </a:pathLst>
            </a:custGeom>
            <a:solidFill>
              <a:srgbClr val="000000">
                <a:alpha val="0"/>
              </a:srgbClr>
            </a:solidFill>
            <a:ln w="19050" cap="sq">
              <a:solidFill>
                <a:srgbClr val="000000"/>
              </a:solidFill>
              <a:prstDash val="solid"/>
              <a:miter/>
            </a:ln>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195329" y="-198934"/>
            <a:ext cx="18686724" cy="10687590"/>
            <a:chOff x="0" y="0"/>
            <a:chExt cx="4921606" cy="2814838"/>
          </a:xfrm>
        </p:grpSpPr>
        <p:sp>
          <p:nvSpPr>
            <p:cNvPr id="9" name="Freeform 9"/>
            <p:cNvSpPr/>
            <p:nvPr/>
          </p:nvSpPr>
          <p:spPr>
            <a:xfrm>
              <a:off x="0" y="0"/>
              <a:ext cx="4921607" cy="2814838"/>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11" name="Group 11"/>
          <p:cNvGrpSpPr/>
          <p:nvPr/>
        </p:nvGrpSpPr>
        <p:grpSpPr>
          <a:xfrm>
            <a:off x="11831365" y="2750712"/>
            <a:ext cx="5330958" cy="5789345"/>
            <a:chOff x="0" y="0"/>
            <a:chExt cx="980972" cy="1065321"/>
          </a:xfrm>
        </p:grpSpPr>
        <p:sp>
          <p:nvSpPr>
            <p:cNvPr id="12" name="Freeform 12"/>
            <p:cNvSpPr/>
            <p:nvPr/>
          </p:nvSpPr>
          <p:spPr>
            <a:xfrm>
              <a:off x="0" y="0"/>
              <a:ext cx="980972" cy="1065321"/>
            </a:xfrm>
            <a:custGeom>
              <a:avLst/>
              <a:gdLst/>
              <a:ahLst/>
              <a:cxnLst/>
              <a:rect l="l" t="t" r="r" b="b"/>
              <a:pathLst>
                <a:path w="980972" h="1065321">
                  <a:moveTo>
                    <a:pt x="0" y="0"/>
                  </a:moveTo>
                  <a:lnTo>
                    <a:pt x="980972" y="0"/>
                  </a:lnTo>
                  <a:lnTo>
                    <a:pt x="980972" y="1065321"/>
                  </a:lnTo>
                  <a:lnTo>
                    <a:pt x="0" y="1065321"/>
                  </a:lnTo>
                  <a:close/>
                </a:path>
              </a:pathLst>
            </a:custGeom>
            <a:solidFill>
              <a:srgbClr val="6D61A8"/>
            </a:solidFill>
          </p:spPr>
          <p:txBody>
            <a:bodyPr/>
            <a:lstStyle/>
            <a:p>
              <a:endParaRPr lang="nl-NL"/>
            </a:p>
          </p:txBody>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14" name="Freeform 14"/>
          <p:cNvSpPr/>
          <p:nvPr/>
        </p:nvSpPr>
        <p:spPr>
          <a:xfrm>
            <a:off x="12374019" y="3710143"/>
            <a:ext cx="4245651" cy="4206700"/>
          </a:xfrm>
          <a:custGeom>
            <a:avLst/>
            <a:gdLst/>
            <a:ahLst/>
            <a:cxnLst/>
            <a:rect l="l" t="t" r="r" b="b"/>
            <a:pathLst>
              <a:path w="4245651" h="4206700">
                <a:moveTo>
                  <a:pt x="0" y="0"/>
                </a:moveTo>
                <a:lnTo>
                  <a:pt x="4245650" y="0"/>
                </a:lnTo>
                <a:lnTo>
                  <a:pt x="4245650" y="4206699"/>
                </a:lnTo>
                <a:lnTo>
                  <a:pt x="0" y="4206699"/>
                </a:lnTo>
                <a:lnTo>
                  <a:pt x="0" y="0"/>
                </a:lnTo>
                <a:close/>
              </a:path>
            </a:pathLst>
          </a:custGeom>
          <a:blipFill>
            <a:blip r:embed="rId2"/>
            <a:stretch>
              <a:fillRect l="-16744" t="-14940" r="-18773" b="-15494"/>
            </a:stretch>
          </a:blipFill>
        </p:spPr>
        <p:txBody>
          <a:bodyPr/>
          <a:lstStyle/>
          <a:p>
            <a:endParaRPr lang="nl-NL"/>
          </a:p>
        </p:txBody>
      </p:sp>
      <p:sp>
        <p:nvSpPr>
          <p:cNvPr id="15" name="TextBox 15"/>
          <p:cNvSpPr txBox="1"/>
          <p:nvPr/>
        </p:nvSpPr>
        <p:spPr>
          <a:xfrm>
            <a:off x="912137" y="2536794"/>
            <a:ext cx="10564814" cy="9183192"/>
          </a:xfrm>
          <a:prstGeom prst="rect">
            <a:avLst/>
          </a:prstGeom>
        </p:spPr>
        <p:txBody>
          <a:bodyPr lIns="0" tIns="0" rIns="0" bIns="0" rtlCol="0" anchor="t">
            <a:spAutoFit/>
          </a:bodyPr>
          <a:lstStyle/>
          <a:p>
            <a:pPr>
              <a:lnSpc>
                <a:spcPts val="3499"/>
              </a:lnSpc>
            </a:pPr>
            <a:r>
              <a:rPr lang="en-US" sz="2499">
                <a:solidFill>
                  <a:srgbClr val="000000"/>
                </a:solidFill>
                <a:latin typeface="Source Sans Pro"/>
              </a:rPr>
              <a:t>Een meldcode is een stappenplan waarin beschreven staat hoe om te gaan met het signaleren en het melden van slachtoffers van geweld. Zo is er een meldcode voor huiselijk geweld en kindermishandeling.</a:t>
            </a:r>
          </a:p>
          <a:p>
            <a:pPr>
              <a:lnSpc>
                <a:spcPts val="3499"/>
              </a:lnSpc>
            </a:pPr>
            <a:endParaRPr lang="en-US" sz="2499">
              <a:solidFill>
                <a:srgbClr val="000000"/>
              </a:solidFill>
              <a:latin typeface="Source Sans Pro"/>
            </a:endParaRPr>
          </a:p>
          <a:p>
            <a:pPr>
              <a:lnSpc>
                <a:spcPts val="3499"/>
              </a:lnSpc>
            </a:pPr>
            <a:r>
              <a:rPr lang="en-US" sz="2499">
                <a:solidFill>
                  <a:srgbClr val="000000"/>
                </a:solidFill>
                <a:latin typeface="Source Sans Pro"/>
              </a:rPr>
              <a:t>Er is ook een meldcode speciaal voor eergerelateerd geweld. Omdat eergerelateerd geweld een onderdeel (een vorm van geweld) is van schadelijke praktijken, worden er voor (een vermoeden van) schadelijke praktijken vaak dezelfde stappen als voor de meldcode van eergerelateerd geweld gebruikt</a:t>
            </a: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r>
              <a:rPr lang="en-US" sz="2499">
                <a:solidFill>
                  <a:srgbClr val="000000"/>
                </a:solidFill>
                <a:latin typeface="Source Sans Pro"/>
              </a:rPr>
              <a:t>Google: </a:t>
            </a:r>
            <a:r>
              <a:rPr lang="en-US" sz="2499" u="sng">
                <a:solidFill>
                  <a:srgbClr val="000000"/>
                </a:solidFill>
                <a:latin typeface="Source Sans Pro"/>
                <a:hlinkClick r:id="rId3" tooltip="https://www.movisie.nl/publicatie/meldcode-vermoedens-eergerelateerd-geweld-0"/>
              </a:rPr>
              <a:t>De Meldcode bij (vermoedens van) eergerelateerd geweld | Movisie</a:t>
            </a:r>
            <a:r>
              <a:rPr lang="en-US" sz="2499">
                <a:solidFill>
                  <a:srgbClr val="000000"/>
                </a:solidFill>
                <a:latin typeface="Source Sans Pro"/>
              </a:rPr>
              <a:t> of scan de QR-code.</a:t>
            </a: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spcBef>
                <a:spcPct val="0"/>
              </a:spcBef>
            </a:pPr>
            <a:endParaRPr lang="en-US" sz="2499">
              <a:solidFill>
                <a:srgbClr val="000000"/>
              </a:solidFill>
              <a:latin typeface="Source Sans Pro"/>
            </a:endParaRPr>
          </a:p>
        </p:txBody>
      </p:sp>
      <p:sp>
        <p:nvSpPr>
          <p:cNvPr id="16" name="Freeform 16"/>
          <p:cNvSpPr/>
          <p:nvPr/>
        </p:nvSpPr>
        <p:spPr>
          <a:xfrm rot="-4453014">
            <a:off x="9504885" y="7417864"/>
            <a:ext cx="959343" cy="2867601"/>
          </a:xfrm>
          <a:custGeom>
            <a:avLst/>
            <a:gdLst/>
            <a:ahLst/>
            <a:cxnLst/>
            <a:rect l="l" t="t" r="r" b="b"/>
            <a:pathLst>
              <a:path w="959343" h="2867601">
                <a:moveTo>
                  <a:pt x="0" y="0"/>
                </a:moveTo>
                <a:lnTo>
                  <a:pt x="959343" y="0"/>
                </a:lnTo>
                <a:lnTo>
                  <a:pt x="959343" y="2867601"/>
                </a:lnTo>
                <a:lnTo>
                  <a:pt x="0" y="2867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grpSp>
        <p:nvGrpSpPr>
          <p:cNvPr id="17" name="Group 17"/>
          <p:cNvGrpSpPr/>
          <p:nvPr/>
        </p:nvGrpSpPr>
        <p:grpSpPr>
          <a:xfrm>
            <a:off x="12611578" y="6356097"/>
            <a:ext cx="109251" cy="435157"/>
            <a:chOff x="0" y="0"/>
            <a:chExt cx="28774" cy="114609"/>
          </a:xfrm>
        </p:grpSpPr>
        <p:sp>
          <p:nvSpPr>
            <p:cNvPr id="18" name="Freeform 18"/>
            <p:cNvSpPr/>
            <p:nvPr/>
          </p:nvSpPr>
          <p:spPr>
            <a:xfrm>
              <a:off x="0" y="0"/>
              <a:ext cx="28774" cy="114609"/>
            </a:xfrm>
            <a:custGeom>
              <a:avLst/>
              <a:gdLst/>
              <a:ahLst/>
              <a:cxnLst/>
              <a:rect l="l" t="t" r="r" b="b"/>
              <a:pathLst>
                <a:path w="28774" h="114609">
                  <a:moveTo>
                    <a:pt x="0" y="0"/>
                  </a:moveTo>
                  <a:lnTo>
                    <a:pt x="28774" y="0"/>
                  </a:lnTo>
                  <a:lnTo>
                    <a:pt x="28774" y="114609"/>
                  </a:lnTo>
                  <a:lnTo>
                    <a:pt x="0" y="114609"/>
                  </a:lnTo>
                  <a:close/>
                </a:path>
              </a:pathLst>
            </a:custGeom>
            <a:solidFill>
              <a:srgbClr val="6D61A8"/>
            </a:solidFill>
          </p:spPr>
          <p:txBody>
            <a:bodyPr/>
            <a:lstStyle/>
            <a:p>
              <a:endParaRPr lang="nl-NL"/>
            </a:p>
          </p:txBody>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20" name="Group 20"/>
          <p:cNvGrpSpPr/>
          <p:nvPr/>
        </p:nvGrpSpPr>
        <p:grpSpPr>
          <a:xfrm>
            <a:off x="12524142" y="6329473"/>
            <a:ext cx="87436" cy="435157"/>
            <a:chOff x="0" y="0"/>
            <a:chExt cx="23028" cy="114609"/>
          </a:xfrm>
        </p:grpSpPr>
        <p:sp>
          <p:nvSpPr>
            <p:cNvPr id="21" name="Freeform 21"/>
            <p:cNvSpPr/>
            <p:nvPr/>
          </p:nvSpPr>
          <p:spPr>
            <a:xfrm>
              <a:off x="0" y="0"/>
              <a:ext cx="23028" cy="114609"/>
            </a:xfrm>
            <a:custGeom>
              <a:avLst/>
              <a:gdLst/>
              <a:ahLst/>
              <a:cxnLst/>
              <a:rect l="l" t="t" r="r" b="b"/>
              <a:pathLst>
                <a:path w="23028" h="114609">
                  <a:moveTo>
                    <a:pt x="0" y="0"/>
                  </a:moveTo>
                  <a:lnTo>
                    <a:pt x="23028" y="0"/>
                  </a:lnTo>
                  <a:lnTo>
                    <a:pt x="23028" y="114609"/>
                  </a:lnTo>
                  <a:lnTo>
                    <a:pt x="0" y="114609"/>
                  </a:lnTo>
                  <a:close/>
                </a:path>
              </a:pathLst>
            </a:custGeom>
            <a:solidFill>
              <a:srgbClr val="FFFFFF"/>
            </a:solidFill>
          </p:spPr>
          <p:txBody>
            <a:bodyPr/>
            <a:lstStyle/>
            <a:p>
              <a:endParaRPr lang="nl-NL"/>
            </a:p>
          </p:txBody>
        </p:sp>
        <p:sp>
          <p:nvSpPr>
            <p:cNvPr id="22" name="TextBox 22"/>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23" name="TextBox 23"/>
          <p:cNvSpPr txBox="1"/>
          <p:nvPr/>
        </p:nvSpPr>
        <p:spPr>
          <a:xfrm>
            <a:off x="1155187" y="871996"/>
            <a:ext cx="16162348" cy="752345"/>
          </a:xfrm>
          <a:prstGeom prst="rect">
            <a:avLst/>
          </a:prstGeom>
        </p:spPr>
        <p:txBody>
          <a:bodyPr lIns="0" tIns="0" rIns="0" bIns="0" rtlCol="0" anchor="t">
            <a:spAutoFit/>
          </a:bodyPr>
          <a:lstStyle/>
          <a:p>
            <a:pPr algn="ctr">
              <a:lnSpc>
                <a:spcPts val="6299"/>
              </a:lnSpc>
              <a:spcBef>
                <a:spcPct val="0"/>
              </a:spcBef>
            </a:pPr>
            <a:r>
              <a:rPr lang="en-US" sz="4499">
                <a:solidFill>
                  <a:srgbClr val="DCCDFF"/>
                </a:solidFill>
                <a:latin typeface="Source Sans Pro Bold"/>
              </a:rPr>
              <a:t>Meldcode Eergerelateerd geweld (en schadelijke praktijken)</a:t>
            </a:r>
          </a:p>
        </p:txBody>
      </p:sp>
      <p:sp>
        <p:nvSpPr>
          <p:cNvPr id="24" name="TextBox 24"/>
          <p:cNvSpPr txBox="1"/>
          <p:nvPr/>
        </p:nvSpPr>
        <p:spPr>
          <a:xfrm>
            <a:off x="1130622" y="842421"/>
            <a:ext cx="16162348" cy="752345"/>
          </a:xfrm>
          <a:prstGeom prst="rect">
            <a:avLst/>
          </a:prstGeom>
        </p:spPr>
        <p:txBody>
          <a:bodyPr lIns="0" tIns="0" rIns="0" bIns="0" rtlCol="0" anchor="t">
            <a:spAutoFit/>
          </a:bodyPr>
          <a:lstStyle/>
          <a:p>
            <a:pPr algn="ctr">
              <a:lnSpc>
                <a:spcPts val="6299"/>
              </a:lnSpc>
              <a:spcBef>
                <a:spcPct val="0"/>
              </a:spcBef>
            </a:pPr>
            <a:r>
              <a:rPr lang="en-US" sz="4499">
                <a:solidFill>
                  <a:srgbClr val="CEFFE8"/>
                </a:solidFill>
                <a:latin typeface="Source Sans Pro Bold"/>
              </a:rPr>
              <a:t>Meldcode Eergerelateerd geweld (en schadelijke praktijken)</a:t>
            </a:r>
          </a:p>
        </p:txBody>
      </p:sp>
      <p:sp>
        <p:nvSpPr>
          <p:cNvPr id="25" name="TextBox 25"/>
          <p:cNvSpPr txBox="1"/>
          <p:nvPr/>
        </p:nvSpPr>
        <p:spPr>
          <a:xfrm>
            <a:off x="1096952" y="842421"/>
            <a:ext cx="16162348" cy="752345"/>
          </a:xfrm>
          <a:prstGeom prst="rect">
            <a:avLst/>
          </a:prstGeom>
        </p:spPr>
        <p:txBody>
          <a:bodyPr lIns="0" tIns="0" rIns="0" bIns="0" rtlCol="0" anchor="t">
            <a:spAutoFit/>
          </a:bodyPr>
          <a:lstStyle/>
          <a:p>
            <a:pPr algn="ctr">
              <a:lnSpc>
                <a:spcPts val="6299"/>
              </a:lnSpc>
              <a:spcBef>
                <a:spcPct val="0"/>
              </a:spcBef>
            </a:pPr>
            <a:r>
              <a:rPr lang="en-US" sz="4499">
                <a:solidFill>
                  <a:srgbClr val="000000"/>
                </a:solidFill>
                <a:latin typeface="Source Sans Pro Bold"/>
              </a:rPr>
              <a:t>Meldcode Eergerelateerd geweld (en schadelijke praktijken)</a:t>
            </a:r>
          </a:p>
        </p:txBody>
      </p:sp>
      <p:sp>
        <p:nvSpPr>
          <p:cNvPr id="26" name="Freeform 10">
            <a:extLst>
              <a:ext uri="{FF2B5EF4-FFF2-40B4-BE49-F238E27FC236}">
                <a16:creationId xmlns:a16="http://schemas.microsoft.com/office/drawing/2014/main" id="{6D9B3D17-D3B7-BB02-741F-D3C700818B2C}"/>
              </a:ext>
            </a:extLst>
          </p:cNvPr>
          <p:cNvSpPr/>
          <p:nvPr/>
        </p:nvSpPr>
        <p:spPr>
          <a:xfrm>
            <a:off x="76201" y="114299"/>
            <a:ext cx="18135604" cy="10058401"/>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6D61A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647047"/>
            <a:ext cx="16062060" cy="2946321"/>
            <a:chOff x="0" y="0"/>
            <a:chExt cx="7800614" cy="1430895"/>
          </a:xfrm>
        </p:grpSpPr>
        <p:sp>
          <p:nvSpPr>
            <p:cNvPr id="3" name="Freeform 3"/>
            <p:cNvSpPr/>
            <p:nvPr/>
          </p:nvSpPr>
          <p:spPr>
            <a:xfrm>
              <a:off x="0" y="0"/>
              <a:ext cx="7800614" cy="1430895"/>
            </a:xfrm>
            <a:custGeom>
              <a:avLst/>
              <a:gdLst/>
              <a:ahLst/>
              <a:cxnLst/>
              <a:rect l="l" t="t" r="r" b="b"/>
              <a:pathLst>
                <a:path w="7800614" h="1430895">
                  <a:moveTo>
                    <a:pt x="0" y="0"/>
                  </a:moveTo>
                  <a:lnTo>
                    <a:pt x="7800614" y="0"/>
                  </a:lnTo>
                  <a:lnTo>
                    <a:pt x="7800614" y="1430895"/>
                  </a:lnTo>
                  <a:lnTo>
                    <a:pt x="0" y="1430895"/>
                  </a:lnTo>
                  <a:close/>
                </a:path>
              </a:pathLst>
            </a:custGeom>
            <a:solidFill>
              <a:srgbClr val="DCCD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240302" y="823031"/>
            <a:ext cx="16018998" cy="2924313"/>
            <a:chOff x="0" y="0"/>
            <a:chExt cx="7779701" cy="1420206"/>
          </a:xfrm>
        </p:grpSpPr>
        <p:sp>
          <p:nvSpPr>
            <p:cNvPr id="6" name="Freeform 6"/>
            <p:cNvSpPr/>
            <p:nvPr/>
          </p:nvSpPr>
          <p:spPr>
            <a:xfrm>
              <a:off x="0" y="0"/>
              <a:ext cx="7779700" cy="1420206"/>
            </a:xfrm>
            <a:custGeom>
              <a:avLst/>
              <a:gdLst/>
              <a:ahLst/>
              <a:cxnLst/>
              <a:rect l="l" t="t" r="r" b="b"/>
              <a:pathLst>
                <a:path w="7779700" h="1420206">
                  <a:moveTo>
                    <a:pt x="0" y="0"/>
                  </a:moveTo>
                  <a:lnTo>
                    <a:pt x="7779700" y="0"/>
                  </a:lnTo>
                  <a:lnTo>
                    <a:pt x="7779700" y="1420206"/>
                  </a:lnTo>
                  <a:lnTo>
                    <a:pt x="0" y="1420206"/>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8" name="Freeform 8"/>
          <p:cNvSpPr/>
          <p:nvPr/>
        </p:nvSpPr>
        <p:spPr>
          <a:xfrm>
            <a:off x="11829288" y="5510453"/>
            <a:ext cx="4833833" cy="4114800"/>
          </a:xfrm>
          <a:custGeom>
            <a:avLst/>
            <a:gdLst/>
            <a:ahLst/>
            <a:cxnLst/>
            <a:rect l="l" t="t" r="r" b="b"/>
            <a:pathLst>
              <a:path w="4833833" h="4114800">
                <a:moveTo>
                  <a:pt x="0" y="0"/>
                </a:moveTo>
                <a:lnTo>
                  <a:pt x="4833833" y="0"/>
                </a:lnTo>
                <a:lnTo>
                  <a:pt x="483383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9" name="Freeform 9"/>
          <p:cNvSpPr/>
          <p:nvPr/>
        </p:nvSpPr>
        <p:spPr>
          <a:xfrm>
            <a:off x="11971671" y="5510453"/>
            <a:ext cx="4833833" cy="4114800"/>
          </a:xfrm>
          <a:custGeom>
            <a:avLst/>
            <a:gdLst/>
            <a:ahLst/>
            <a:cxnLst/>
            <a:rect l="l" t="t" r="r" b="b"/>
            <a:pathLst>
              <a:path w="4833833" h="4114800">
                <a:moveTo>
                  <a:pt x="0" y="0"/>
                </a:moveTo>
                <a:lnTo>
                  <a:pt x="4833832" y="0"/>
                </a:lnTo>
                <a:lnTo>
                  <a:pt x="483383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0" name="TextBox 10"/>
          <p:cNvSpPr txBox="1"/>
          <p:nvPr/>
        </p:nvSpPr>
        <p:spPr>
          <a:xfrm>
            <a:off x="1704482" y="727781"/>
            <a:ext cx="14483647" cy="2755063"/>
          </a:xfrm>
          <a:prstGeom prst="rect">
            <a:avLst/>
          </a:prstGeom>
        </p:spPr>
        <p:txBody>
          <a:bodyPr lIns="0" tIns="0" rIns="0" bIns="0" rtlCol="0" anchor="t">
            <a:spAutoFit/>
          </a:bodyPr>
          <a:lstStyle/>
          <a:p>
            <a:pPr algn="ctr">
              <a:lnSpc>
                <a:spcPts val="7404"/>
              </a:lnSpc>
              <a:spcBef>
                <a:spcPct val="0"/>
              </a:spcBef>
            </a:pPr>
            <a:r>
              <a:rPr lang="en-US" sz="5289">
                <a:solidFill>
                  <a:srgbClr val="FFFFFF"/>
                </a:solidFill>
                <a:latin typeface="Source Sans Pro Bold"/>
              </a:rPr>
              <a:t>Optionele opdracht: Stappen van de meldcode bij (vermoedens van) eergerelateerd geweld en schadelijke praktijken</a:t>
            </a:r>
          </a:p>
        </p:txBody>
      </p:sp>
      <p:sp>
        <p:nvSpPr>
          <p:cNvPr id="11" name="TextBox 11"/>
          <p:cNvSpPr txBox="1"/>
          <p:nvPr/>
        </p:nvSpPr>
        <p:spPr>
          <a:xfrm>
            <a:off x="912766" y="4010060"/>
            <a:ext cx="10098692" cy="3713578"/>
          </a:xfrm>
          <a:prstGeom prst="rect">
            <a:avLst/>
          </a:prstGeom>
        </p:spPr>
        <p:txBody>
          <a:bodyPr lIns="0" tIns="0" rIns="0" bIns="0" rtlCol="0" anchor="t">
            <a:spAutoFit/>
          </a:bodyPr>
          <a:lstStyle/>
          <a:p>
            <a:pPr marL="651756" lvl="1" indent="-325878">
              <a:lnSpc>
                <a:spcPts val="4226"/>
              </a:lnSpc>
              <a:buFont typeface="Arial"/>
              <a:buChar char="•"/>
            </a:pPr>
            <a:r>
              <a:rPr lang="en-US" sz="3018" dirty="0">
                <a:solidFill>
                  <a:srgbClr val="FFFFFF"/>
                </a:solidFill>
                <a:latin typeface="Source Sans Pro"/>
              </a:rPr>
              <a:t>Neem </a:t>
            </a:r>
            <a:r>
              <a:rPr lang="en-US" sz="3018" dirty="0" err="1">
                <a:solidFill>
                  <a:srgbClr val="FFFFFF"/>
                </a:solidFill>
                <a:latin typeface="Source Sans Pro"/>
              </a:rPr>
              <a:t>samen</a:t>
            </a:r>
            <a:r>
              <a:rPr lang="en-US" sz="3018" dirty="0">
                <a:solidFill>
                  <a:srgbClr val="FFFFFF"/>
                </a:solidFill>
                <a:latin typeface="Source Sans Pro"/>
              </a:rPr>
              <a:t> met </a:t>
            </a:r>
            <a:r>
              <a:rPr lang="en-US" sz="3018" dirty="0" err="1">
                <a:solidFill>
                  <a:srgbClr val="FFFFFF"/>
                </a:solidFill>
                <a:latin typeface="Source Sans Pro"/>
              </a:rPr>
              <a:t>elkaar</a:t>
            </a:r>
            <a:r>
              <a:rPr lang="en-US" sz="3018" dirty="0">
                <a:solidFill>
                  <a:srgbClr val="FFFFFF"/>
                </a:solidFill>
                <a:latin typeface="Source Sans Pro"/>
              </a:rPr>
              <a:t> de 5 </a:t>
            </a:r>
            <a:r>
              <a:rPr lang="en-US" sz="3018" dirty="0" err="1">
                <a:solidFill>
                  <a:srgbClr val="FFFFFF"/>
                </a:solidFill>
                <a:latin typeface="Source Sans Pro"/>
              </a:rPr>
              <a:t>stappen</a:t>
            </a:r>
            <a:r>
              <a:rPr lang="en-US" sz="3018" dirty="0">
                <a:solidFill>
                  <a:srgbClr val="FFFFFF"/>
                </a:solidFill>
                <a:latin typeface="Source Sans Pro"/>
              </a:rPr>
              <a:t> van de </a:t>
            </a:r>
            <a:r>
              <a:rPr lang="en-US" sz="3018" dirty="0" err="1">
                <a:solidFill>
                  <a:srgbClr val="FFFFFF"/>
                </a:solidFill>
                <a:latin typeface="Source Sans Pro"/>
              </a:rPr>
              <a:t>meldcode</a:t>
            </a:r>
            <a:r>
              <a:rPr lang="en-US" sz="3018" dirty="0">
                <a:solidFill>
                  <a:srgbClr val="FFFFFF"/>
                </a:solidFill>
                <a:latin typeface="Source Sans Pro"/>
              </a:rPr>
              <a:t> door [</a:t>
            </a:r>
            <a:r>
              <a:rPr lang="en-US" sz="3018" dirty="0" err="1">
                <a:solidFill>
                  <a:srgbClr val="FFFFFF"/>
                </a:solidFill>
                <a:latin typeface="Source Sans Pro"/>
              </a:rPr>
              <a:t>zie</a:t>
            </a:r>
            <a:r>
              <a:rPr lang="en-US" sz="3018" dirty="0">
                <a:solidFill>
                  <a:srgbClr val="FFFFFF"/>
                </a:solidFill>
                <a:latin typeface="Source Sans Pro"/>
              </a:rPr>
              <a:t> </a:t>
            </a:r>
            <a:r>
              <a:rPr lang="en-US" sz="3018" dirty="0" err="1">
                <a:solidFill>
                  <a:srgbClr val="FFFFFF"/>
                </a:solidFill>
                <a:latin typeface="Source Sans Pro"/>
              </a:rPr>
              <a:t>volgende</a:t>
            </a:r>
            <a:r>
              <a:rPr lang="en-US" sz="3018" dirty="0">
                <a:solidFill>
                  <a:srgbClr val="FFFFFF"/>
                </a:solidFill>
                <a:latin typeface="Source Sans Pro"/>
              </a:rPr>
              <a:t> slides]. </a:t>
            </a:r>
          </a:p>
          <a:p>
            <a:pPr>
              <a:lnSpc>
                <a:spcPts val="4226"/>
              </a:lnSpc>
            </a:pPr>
            <a:endParaRPr lang="en-US" sz="3018" dirty="0">
              <a:solidFill>
                <a:srgbClr val="FFFFFF"/>
              </a:solidFill>
              <a:latin typeface="Source Sans Pro"/>
            </a:endParaRPr>
          </a:p>
          <a:p>
            <a:pPr marL="651756" lvl="1" indent="-325878">
              <a:lnSpc>
                <a:spcPts val="4226"/>
              </a:lnSpc>
              <a:buFont typeface="Arial"/>
              <a:buChar char="•"/>
            </a:pPr>
            <a:r>
              <a:rPr lang="en-US" sz="3018" dirty="0">
                <a:solidFill>
                  <a:srgbClr val="FFFFFF"/>
                </a:solidFill>
                <a:latin typeface="Source Sans Pro Bold"/>
              </a:rPr>
              <a:t>Let op! </a:t>
            </a:r>
            <a:r>
              <a:rPr lang="en-US" sz="3018" dirty="0" err="1">
                <a:solidFill>
                  <a:srgbClr val="FFFFFF"/>
                </a:solidFill>
                <a:latin typeface="Source Sans Pro Bold"/>
              </a:rPr>
              <a:t>Dit</a:t>
            </a:r>
            <a:r>
              <a:rPr lang="en-US" sz="3018" dirty="0">
                <a:solidFill>
                  <a:srgbClr val="FFFFFF"/>
                </a:solidFill>
                <a:latin typeface="Source Sans Pro Bold"/>
              </a:rPr>
              <a:t> is </a:t>
            </a:r>
            <a:r>
              <a:rPr lang="en-US" sz="3018" dirty="0" err="1">
                <a:solidFill>
                  <a:srgbClr val="FFFFFF"/>
                </a:solidFill>
                <a:latin typeface="Source Sans Pro Bold"/>
              </a:rPr>
              <a:t>een</a:t>
            </a:r>
            <a:r>
              <a:rPr lang="en-US" sz="3018" dirty="0">
                <a:solidFill>
                  <a:srgbClr val="FFFFFF"/>
                </a:solidFill>
                <a:latin typeface="Source Sans Pro Bold"/>
              </a:rPr>
              <a:t> </a:t>
            </a:r>
            <a:r>
              <a:rPr lang="en-US" sz="3018" dirty="0" err="1">
                <a:solidFill>
                  <a:srgbClr val="FFFFFF"/>
                </a:solidFill>
                <a:latin typeface="Source Sans Pro Bold"/>
              </a:rPr>
              <a:t>verkorte</a:t>
            </a:r>
            <a:r>
              <a:rPr lang="en-US" sz="3018" dirty="0">
                <a:solidFill>
                  <a:srgbClr val="FFFFFF"/>
                </a:solidFill>
                <a:latin typeface="Source Sans Pro Bold"/>
              </a:rPr>
              <a:t> </a:t>
            </a:r>
            <a:r>
              <a:rPr lang="en-US" sz="3018" dirty="0" err="1">
                <a:solidFill>
                  <a:srgbClr val="FFFFFF"/>
                </a:solidFill>
                <a:latin typeface="Source Sans Pro Bold"/>
              </a:rPr>
              <a:t>versie</a:t>
            </a:r>
            <a:r>
              <a:rPr lang="en-US" sz="3018" dirty="0">
                <a:solidFill>
                  <a:srgbClr val="FFFFFF"/>
                </a:solidFill>
                <a:latin typeface="Source Sans Pro Bold"/>
              </a:rPr>
              <a:t>. Ben </a:t>
            </a:r>
            <a:r>
              <a:rPr lang="en-US" sz="3018" dirty="0" err="1">
                <a:solidFill>
                  <a:srgbClr val="FFFFFF"/>
                </a:solidFill>
                <a:latin typeface="Source Sans Pro Bold"/>
              </a:rPr>
              <a:t>jij</a:t>
            </a:r>
            <a:r>
              <a:rPr lang="en-US" sz="3018" dirty="0">
                <a:solidFill>
                  <a:srgbClr val="FFFFFF"/>
                </a:solidFill>
                <a:latin typeface="Source Sans Pro Bold"/>
              </a:rPr>
              <a:t> in contact met </a:t>
            </a:r>
            <a:r>
              <a:rPr lang="en-US" sz="3018" dirty="0" err="1">
                <a:solidFill>
                  <a:srgbClr val="FFFFFF"/>
                </a:solidFill>
                <a:latin typeface="Source Sans Pro Bold"/>
              </a:rPr>
              <a:t>een</a:t>
            </a:r>
            <a:r>
              <a:rPr lang="en-US" sz="3018" dirty="0">
                <a:solidFill>
                  <a:srgbClr val="FFFFFF"/>
                </a:solidFill>
                <a:latin typeface="Source Sans Pro Bold"/>
              </a:rPr>
              <a:t> (</a:t>
            </a:r>
            <a:r>
              <a:rPr lang="en-US" sz="3018" dirty="0" err="1">
                <a:solidFill>
                  <a:srgbClr val="FFFFFF"/>
                </a:solidFill>
                <a:latin typeface="Source Sans Pro Bold"/>
              </a:rPr>
              <a:t>vermoedelijk</a:t>
            </a:r>
            <a:r>
              <a:rPr lang="en-US" sz="3018" dirty="0">
                <a:solidFill>
                  <a:srgbClr val="FFFFFF"/>
                </a:solidFill>
                <a:latin typeface="Source Sans Pro Bold"/>
              </a:rPr>
              <a:t>) </a:t>
            </a:r>
            <a:r>
              <a:rPr lang="en-US" sz="3018" dirty="0" err="1">
                <a:solidFill>
                  <a:srgbClr val="FFFFFF"/>
                </a:solidFill>
                <a:latin typeface="Source Sans Pro Bold"/>
              </a:rPr>
              <a:t>slachtoffer</a:t>
            </a:r>
            <a:r>
              <a:rPr lang="en-US" sz="3018" dirty="0">
                <a:solidFill>
                  <a:srgbClr val="FFFFFF"/>
                </a:solidFill>
                <a:latin typeface="Source Sans Pro Bold"/>
              </a:rPr>
              <a:t>? </a:t>
            </a:r>
            <a:r>
              <a:rPr lang="en-US" sz="3018" dirty="0" err="1">
                <a:solidFill>
                  <a:srgbClr val="FFFFFF"/>
                </a:solidFill>
                <a:latin typeface="Source Sans Pro Bold"/>
              </a:rPr>
              <a:t>Zoek</a:t>
            </a:r>
            <a:r>
              <a:rPr lang="en-US" sz="3018" dirty="0">
                <a:solidFill>
                  <a:srgbClr val="FFFFFF"/>
                </a:solidFill>
                <a:latin typeface="Source Sans Pro Bold"/>
              </a:rPr>
              <a:t> dan de </a:t>
            </a:r>
            <a:r>
              <a:rPr lang="en-US" sz="3018" dirty="0" err="1">
                <a:solidFill>
                  <a:srgbClr val="FFFFFF"/>
                </a:solidFill>
                <a:latin typeface="Source Sans Pro Bold"/>
              </a:rPr>
              <a:t>stappen</a:t>
            </a:r>
            <a:r>
              <a:rPr lang="en-US" sz="3018" dirty="0">
                <a:solidFill>
                  <a:srgbClr val="FFFFFF"/>
                </a:solidFill>
                <a:latin typeface="Source Sans Pro Bold"/>
              </a:rPr>
              <a:t> in de </a:t>
            </a:r>
            <a:r>
              <a:rPr lang="en-US" sz="3018" dirty="0" err="1">
                <a:solidFill>
                  <a:srgbClr val="FFFFFF"/>
                </a:solidFill>
                <a:latin typeface="Source Sans Pro Bold"/>
              </a:rPr>
              <a:t>officiële</a:t>
            </a:r>
            <a:r>
              <a:rPr lang="en-US" sz="3018" dirty="0">
                <a:solidFill>
                  <a:srgbClr val="FFFFFF"/>
                </a:solidFill>
                <a:latin typeface="Source Sans Pro Bold"/>
              </a:rPr>
              <a:t> </a:t>
            </a:r>
            <a:r>
              <a:rPr lang="en-US" sz="3018" dirty="0" err="1">
                <a:solidFill>
                  <a:srgbClr val="FFFFFF"/>
                </a:solidFill>
                <a:latin typeface="Source Sans Pro Bold"/>
              </a:rPr>
              <a:t>meldcode</a:t>
            </a:r>
            <a:r>
              <a:rPr lang="en-US" sz="3018" dirty="0">
                <a:solidFill>
                  <a:srgbClr val="FFFFFF"/>
                </a:solidFill>
                <a:latin typeface="Source Sans Pro Bold"/>
              </a:rPr>
              <a:t> op.</a:t>
            </a:r>
          </a:p>
          <a:p>
            <a:pPr>
              <a:lnSpc>
                <a:spcPts val="4226"/>
              </a:lnSpc>
              <a:spcBef>
                <a:spcPct val="0"/>
              </a:spcBef>
            </a:pPr>
            <a:endParaRPr lang="en-US" sz="3018" dirty="0">
              <a:solidFill>
                <a:srgbClr val="FFFFFF"/>
              </a:solidFill>
              <a:latin typeface="Source Sans Pro Bold"/>
            </a:endParaRPr>
          </a:p>
        </p:txBody>
      </p:sp>
      <p:pic>
        <p:nvPicPr>
          <p:cNvPr id="12" name="Afbeelding 11" descr="Afbeelding met symbool&#10;&#10;Automatisch gegenereerde beschrijving">
            <a:extLst>
              <a:ext uri="{FF2B5EF4-FFF2-40B4-BE49-F238E27FC236}">
                <a16:creationId xmlns:a16="http://schemas.microsoft.com/office/drawing/2014/main" id="{327DCC02-A1C0-AEF4-4A6C-E73FD0EB26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0069" y="2628900"/>
            <a:ext cx="855931" cy="855931"/>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CCDFF"/>
        </a:solidFill>
        <a:effectLst/>
      </p:bgPr>
    </p:bg>
    <p:spTree>
      <p:nvGrpSpPr>
        <p:cNvPr id="1" name=""/>
        <p:cNvGrpSpPr/>
        <p:nvPr/>
      </p:nvGrpSpPr>
      <p:grpSpPr>
        <a:xfrm>
          <a:off x="0" y="0"/>
          <a:ext cx="0" cy="0"/>
          <a:chOff x="0" y="0"/>
          <a:chExt cx="0" cy="0"/>
        </a:xfrm>
      </p:grpSpPr>
      <p:grpSp>
        <p:nvGrpSpPr>
          <p:cNvPr id="2" name="Group 2"/>
          <p:cNvGrpSpPr/>
          <p:nvPr/>
        </p:nvGrpSpPr>
        <p:grpSpPr>
          <a:xfrm>
            <a:off x="668307" y="670233"/>
            <a:ext cx="16951386" cy="8946533"/>
            <a:chOff x="0" y="0"/>
            <a:chExt cx="8232519" cy="4344925"/>
          </a:xfrm>
        </p:grpSpPr>
        <p:sp>
          <p:nvSpPr>
            <p:cNvPr id="3" name="Freeform 3"/>
            <p:cNvSpPr/>
            <p:nvPr/>
          </p:nvSpPr>
          <p:spPr>
            <a:xfrm>
              <a:off x="0" y="0"/>
              <a:ext cx="8232519" cy="4344925"/>
            </a:xfrm>
            <a:custGeom>
              <a:avLst/>
              <a:gdLst/>
              <a:ahLst/>
              <a:cxnLst/>
              <a:rect l="l" t="t" r="r" b="b"/>
              <a:pathLst>
                <a:path w="8232519" h="4344925">
                  <a:moveTo>
                    <a:pt x="0" y="0"/>
                  </a:moveTo>
                  <a:lnTo>
                    <a:pt x="8232519" y="0"/>
                  </a:lnTo>
                  <a:lnTo>
                    <a:pt x="8232519" y="4344925"/>
                  </a:lnTo>
                  <a:lnTo>
                    <a:pt x="0" y="4344925"/>
                  </a:lnTo>
                  <a:close/>
                </a:path>
              </a:pathLst>
            </a:custGeom>
            <a:solidFill>
              <a:srgbClr val="FFFF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550883" y="748976"/>
            <a:ext cx="16940877" cy="8997004"/>
            <a:chOff x="0" y="0"/>
            <a:chExt cx="8227415" cy="4369437"/>
          </a:xfrm>
        </p:grpSpPr>
        <p:sp>
          <p:nvSpPr>
            <p:cNvPr id="6" name="Freeform 6"/>
            <p:cNvSpPr/>
            <p:nvPr/>
          </p:nvSpPr>
          <p:spPr>
            <a:xfrm>
              <a:off x="0" y="0"/>
              <a:ext cx="8227416" cy="4369437"/>
            </a:xfrm>
            <a:custGeom>
              <a:avLst/>
              <a:gdLst/>
              <a:ahLst/>
              <a:cxnLst/>
              <a:rect l="l" t="t" r="r" b="b"/>
              <a:pathLst>
                <a:path w="8227416" h="4369437">
                  <a:moveTo>
                    <a:pt x="0" y="0"/>
                  </a:moveTo>
                  <a:lnTo>
                    <a:pt x="8227416" y="0"/>
                  </a:lnTo>
                  <a:lnTo>
                    <a:pt x="8227416" y="4369437"/>
                  </a:lnTo>
                  <a:lnTo>
                    <a:pt x="0" y="4369437"/>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8" name="Freeform 8"/>
          <p:cNvSpPr/>
          <p:nvPr/>
        </p:nvSpPr>
        <p:spPr>
          <a:xfrm>
            <a:off x="9920686" y="4932589"/>
            <a:ext cx="6787299" cy="4114800"/>
          </a:xfrm>
          <a:custGeom>
            <a:avLst/>
            <a:gdLst/>
            <a:ahLst/>
            <a:cxnLst/>
            <a:rect l="l" t="t" r="r" b="b"/>
            <a:pathLst>
              <a:path w="6787299" h="4114800">
                <a:moveTo>
                  <a:pt x="0" y="0"/>
                </a:moveTo>
                <a:lnTo>
                  <a:pt x="6787299" y="0"/>
                </a:lnTo>
                <a:lnTo>
                  <a:pt x="678729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9" name="Freeform 9"/>
          <p:cNvSpPr/>
          <p:nvPr/>
        </p:nvSpPr>
        <p:spPr>
          <a:xfrm>
            <a:off x="10071998" y="4932589"/>
            <a:ext cx="6787299" cy="4114800"/>
          </a:xfrm>
          <a:custGeom>
            <a:avLst/>
            <a:gdLst/>
            <a:ahLst/>
            <a:cxnLst/>
            <a:rect l="l" t="t" r="r" b="b"/>
            <a:pathLst>
              <a:path w="6787299" h="4114800">
                <a:moveTo>
                  <a:pt x="0" y="0"/>
                </a:moveTo>
                <a:lnTo>
                  <a:pt x="6787299" y="0"/>
                </a:lnTo>
                <a:lnTo>
                  <a:pt x="678729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0" name="TextBox 10"/>
          <p:cNvSpPr txBox="1"/>
          <p:nvPr/>
        </p:nvSpPr>
        <p:spPr>
          <a:xfrm>
            <a:off x="1196785" y="1205839"/>
            <a:ext cx="15803332" cy="1052109"/>
          </a:xfrm>
          <a:prstGeom prst="rect">
            <a:avLst/>
          </a:prstGeom>
        </p:spPr>
        <p:txBody>
          <a:bodyPr lIns="0" tIns="0" rIns="0" bIns="0" rtlCol="0" anchor="t">
            <a:spAutoFit/>
          </a:bodyPr>
          <a:lstStyle/>
          <a:p>
            <a:pPr>
              <a:lnSpc>
                <a:spcPts val="8421"/>
              </a:lnSpc>
            </a:pPr>
            <a:r>
              <a:rPr lang="en-US" sz="7017">
                <a:solidFill>
                  <a:srgbClr val="DCCDFF"/>
                </a:solidFill>
                <a:latin typeface="Source Sans Pro Bold"/>
              </a:rPr>
              <a:t>Stap 1 – In kaart brengen van signalen </a:t>
            </a:r>
          </a:p>
        </p:txBody>
      </p:sp>
      <p:sp>
        <p:nvSpPr>
          <p:cNvPr id="11" name="TextBox 11"/>
          <p:cNvSpPr txBox="1"/>
          <p:nvPr/>
        </p:nvSpPr>
        <p:spPr>
          <a:xfrm>
            <a:off x="1156255" y="1163449"/>
            <a:ext cx="15803332" cy="1052109"/>
          </a:xfrm>
          <a:prstGeom prst="rect">
            <a:avLst/>
          </a:prstGeom>
        </p:spPr>
        <p:txBody>
          <a:bodyPr lIns="0" tIns="0" rIns="0" bIns="0" rtlCol="0" anchor="t">
            <a:spAutoFit/>
          </a:bodyPr>
          <a:lstStyle/>
          <a:p>
            <a:pPr>
              <a:lnSpc>
                <a:spcPts val="8421"/>
              </a:lnSpc>
            </a:pPr>
            <a:r>
              <a:rPr lang="en-US" sz="7017">
                <a:solidFill>
                  <a:srgbClr val="CEFFE8"/>
                </a:solidFill>
                <a:latin typeface="Source Sans Pro Bold"/>
              </a:rPr>
              <a:t>Stap 1 – In kaart brengen van signalen </a:t>
            </a:r>
          </a:p>
        </p:txBody>
      </p:sp>
      <p:sp>
        <p:nvSpPr>
          <p:cNvPr id="12" name="TextBox 12"/>
          <p:cNvSpPr txBox="1"/>
          <p:nvPr/>
        </p:nvSpPr>
        <p:spPr>
          <a:xfrm>
            <a:off x="1119656" y="1163449"/>
            <a:ext cx="15803332" cy="1052109"/>
          </a:xfrm>
          <a:prstGeom prst="rect">
            <a:avLst/>
          </a:prstGeom>
        </p:spPr>
        <p:txBody>
          <a:bodyPr lIns="0" tIns="0" rIns="0" bIns="0" rtlCol="0" anchor="t">
            <a:spAutoFit/>
          </a:bodyPr>
          <a:lstStyle/>
          <a:p>
            <a:pPr>
              <a:lnSpc>
                <a:spcPts val="8421"/>
              </a:lnSpc>
            </a:pPr>
            <a:r>
              <a:rPr lang="en-US" sz="7017">
                <a:solidFill>
                  <a:srgbClr val="000000"/>
                </a:solidFill>
                <a:latin typeface="Source Sans Pro Bold"/>
              </a:rPr>
              <a:t>Stap 1 – In kaart brengen van signalen </a:t>
            </a:r>
          </a:p>
        </p:txBody>
      </p:sp>
      <p:sp>
        <p:nvSpPr>
          <p:cNvPr id="13" name="TextBox 13"/>
          <p:cNvSpPr txBox="1"/>
          <p:nvPr/>
        </p:nvSpPr>
        <p:spPr>
          <a:xfrm>
            <a:off x="1028700" y="3626866"/>
            <a:ext cx="7992622" cy="4364633"/>
          </a:xfrm>
          <a:prstGeom prst="rect">
            <a:avLst/>
          </a:prstGeom>
        </p:spPr>
        <p:txBody>
          <a:bodyPr lIns="0" tIns="0" rIns="0" bIns="0" rtlCol="0" anchor="t">
            <a:spAutoFit/>
          </a:bodyPr>
          <a:lstStyle/>
          <a:p>
            <a:pPr marL="539749" lvl="1" indent="-269875">
              <a:lnSpc>
                <a:spcPts val="3499"/>
              </a:lnSpc>
              <a:buFont typeface="Arial"/>
              <a:buChar char="•"/>
            </a:pPr>
            <a:r>
              <a:rPr lang="en-US" sz="2499">
                <a:solidFill>
                  <a:srgbClr val="000000"/>
                </a:solidFill>
                <a:latin typeface="Source Sans Pro"/>
              </a:rPr>
              <a:t>Je brengt de signalen zo feitelijk mogelijk in kaart. Je legt de signalen vast, evenals (de uitkomsten van) de gesprekken die je over de signalen voert, de stappen die je zet en de besluiten die je neemt.</a:t>
            </a:r>
          </a:p>
          <a:p>
            <a:pPr>
              <a:lnSpc>
                <a:spcPts val="3499"/>
              </a:lnSpc>
            </a:pPr>
            <a:endParaRPr lang="en-US" sz="2499">
              <a:solidFill>
                <a:srgbClr val="000000"/>
              </a:solidFill>
              <a:latin typeface="Source Sans Pro"/>
            </a:endParaRPr>
          </a:p>
          <a:p>
            <a:pPr marL="539749" lvl="1" indent="-269875">
              <a:lnSpc>
                <a:spcPts val="3499"/>
              </a:lnSpc>
              <a:buFont typeface="Arial"/>
              <a:buChar char="•"/>
            </a:pPr>
            <a:r>
              <a:rPr lang="en-US" sz="2499">
                <a:solidFill>
                  <a:srgbClr val="000000"/>
                </a:solidFill>
                <a:latin typeface="Source Sans Pro"/>
              </a:rPr>
              <a:t>Je kan – als dat veilig is – laagdrempelig een aantal gesprekjes voeren met het (vermoedelijk) slachtoffer om ook al een beetje vertrouwen op te bouwen en beter zicht te krijgen op de situatie.</a:t>
            </a:r>
          </a:p>
          <a:p>
            <a:pPr>
              <a:lnSpc>
                <a:spcPts val="3499"/>
              </a:lnSpc>
              <a:spcBef>
                <a:spcPct val="0"/>
              </a:spcBef>
            </a:pPr>
            <a:endParaRPr lang="en-US" sz="2499">
              <a:solidFill>
                <a:srgbClr val="000000"/>
              </a:solidFill>
              <a:latin typeface="Source Sans Pr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CCDFF"/>
        </a:solidFill>
        <a:effectLst/>
      </p:bgPr>
    </p:bg>
    <p:spTree>
      <p:nvGrpSpPr>
        <p:cNvPr id="1" name=""/>
        <p:cNvGrpSpPr/>
        <p:nvPr/>
      </p:nvGrpSpPr>
      <p:grpSpPr>
        <a:xfrm>
          <a:off x="0" y="0"/>
          <a:ext cx="0" cy="0"/>
          <a:chOff x="0" y="0"/>
          <a:chExt cx="0" cy="0"/>
        </a:xfrm>
      </p:grpSpPr>
      <p:grpSp>
        <p:nvGrpSpPr>
          <p:cNvPr id="2" name="Group 2"/>
          <p:cNvGrpSpPr/>
          <p:nvPr/>
        </p:nvGrpSpPr>
        <p:grpSpPr>
          <a:xfrm rot="-210533">
            <a:off x="7817736" y="3246625"/>
            <a:ext cx="9464962" cy="6473360"/>
            <a:chOff x="0" y="0"/>
            <a:chExt cx="4596703" cy="3143817"/>
          </a:xfrm>
        </p:grpSpPr>
        <p:sp>
          <p:nvSpPr>
            <p:cNvPr id="3" name="Freeform 3"/>
            <p:cNvSpPr/>
            <p:nvPr/>
          </p:nvSpPr>
          <p:spPr>
            <a:xfrm>
              <a:off x="0" y="0"/>
              <a:ext cx="4596702" cy="3143817"/>
            </a:xfrm>
            <a:custGeom>
              <a:avLst/>
              <a:gdLst/>
              <a:ahLst/>
              <a:cxnLst/>
              <a:rect l="l" t="t" r="r" b="b"/>
              <a:pathLst>
                <a:path w="4596702" h="3143817">
                  <a:moveTo>
                    <a:pt x="0" y="0"/>
                  </a:moveTo>
                  <a:lnTo>
                    <a:pt x="4596702" y="0"/>
                  </a:lnTo>
                  <a:lnTo>
                    <a:pt x="4596702" y="3143817"/>
                  </a:lnTo>
                  <a:lnTo>
                    <a:pt x="0" y="3143817"/>
                  </a:lnTo>
                  <a:close/>
                </a:path>
              </a:pathLst>
            </a:custGeom>
            <a:solidFill>
              <a:srgbClr val="CEFFE8"/>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8071808" y="3218848"/>
            <a:ext cx="8956817" cy="6473360"/>
          </a:xfrm>
          <a:custGeom>
            <a:avLst/>
            <a:gdLst/>
            <a:ahLst/>
            <a:cxnLst/>
            <a:rect l="l" t="t" r="r" b="b"/>
            <a:pathLst>
              <a:path w="8956817" h="6473360">
                <a:moveTo>
                  <a:pt x="0" y="0"/>
                </a:moveTo>
                <a:lnTo>
                  <a:pt x="8956817" y="0"/>
                </a:lnTo>
                <a:lnTo>
                  <a:pt x="8956817" y="6473360"/>
                </a:lnTo>
                <a:lnTo>
                  <a:pt x="0" y="6473360"/>
                </a:lnTo>
                <a:lnTo>
                  <a:pt x="0" y="0"/>
                </a:lnTo>
                <a:close/>
              </a:path>
            </a:pathLst>
          </a:custGeom>
          <a:blipFill>
            <a:blip r:embed="rId2"/>
            <a:stretch>
              <a:fillRect t="-60371" b="-41252"/>
            </a:stretch>
          </a:blipFill>
        </p:spPr>
        <p:txBody>
          <a:bodyPr/>
          <a:lstStyle/>
          <a:p>
            <a:endParaRPr lang="nl-NL"/>
          </a:p>
        </p:txBody>
      </p:sp>
      <p:grpSp>
        <p:nvGrpSpPr>
          <p:cNvPr id="6" name="Group 6"/>
          <p:cNvGrpSpPr/>
          <p:nvPr/>
        </p:nvGrpSpPr>
        <p:grpSpPr>
          <a:xfrm>
            <a:off x="7952635" y="3126382"/>
            <a:ext cx="9196354" cy="6713844"/>
            <a:chOff x="0" y="0"/>
            <a:chExt cx="4466252" cy="3260610"/>
          </a:xfrm>
        </p:grpSpPr>
        <p:sp>
          <p:nvSpPr>
            <p:cNvPr id="7" name="Freeform 7"/>
            <p:cNvSpPr/>
            <p:nvPr/>
          </p:nvSpPr>
          <p:spPr>
            <a:xfrm>
              <a:off x="0" y="0"/>
              <a:ext cx="4466252" cy="3260610"/>
            </a:xfrm>
            <a:custGeom>
              <a:avLst/>
              <a:gdLst/>
              <a:ahLst/>
              <a:cxnLst/>
              <a:rect l="l" t="t" r="r" b="b"/>
              <a:pathLst>
                <a:path w="4466252" h="3260610">
                  <a:moveTo>
                    <a:pt x="0" y="0"/>
                  </a:moveTo>
                  <a:lnTo>
                    <a:pt x="4466252" y="0"/>
                  </a:lnTo>
                  <a:lnTo>
                    <a:pt x="4466252" y="3260610"/>
                  </a:lnTo>
                  <a:lnTo>
                    <a:pt x="0" y="3260610"/>
                  </a:lnTo>
                  <a:close/>
                </a:path>
              </a:pathLst>
            </a:custGeom>
            <a:solidFill>
              <a:srgbClr val="000000">
                <a:alpha val="0"/>
              </a:srgbClr>
            </a:solidFill>
            <a:ln w="28575" cap="sq">
              <a:solidFill>
                <a:srgbClr val="000000"/>
              </a:solidFill>
              <a:prstDash val="solid"/>
              <a:miter/>
            </a:ln>
          </p:spPr>
          <p:txBody>
            <a:bodyPr/>
            <a:lstStyle/>
            <a:p>
              <a:endParaRPr lang="nl-NL"/>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9" name="Group 9"/>
          <p:cNvGrpSpPr/>
          <p:nvPr/>
        </p:nvGrpSpPr>
        <p:grpSpPr>
          <a:xfrm>
            <a:off x="8213050" y="3305468"/>
            <a:ext cx="8694241" cy="6258587"/>
            <a:chOff x="0" y="0"/>
            <a:chExt cx="4222398" cy="3039512"/>
          </a:xfrm>
        </p:grpSpPr>
        <p:sp>
          <p:nvSpPr>
            <p:cNvPr id="10" name="Freeform 10"/>
            <p:cNvSpPr/>
            <p:nvPr/>
          </p:nvSpPr>
          <p:spPr>
            <a:xfrm>
              <a:off x="0" y="0"/>
              <a:ext cx="4222398" cy="3039512"/>
            </a:xfrm>
            <a:custGeom>
              <a:avLst/>
              <a:gdLst/>
              <a:ahLst/>
              <a:cxnLst/>
              <a:rect l="l" t="t" r="r" b="b"/>
              <a:pathLst>
                <a:path w="4222398" h="3039512">
                  <a:moveTo>
                    <a:pt x="0" y="0"/>
                  </a:moveTo>
                  <a:lnTo>
                    <a:pt x="4222398" y="0"/>
                  </a:lnTo>
                  <a:lnTo>
                    <a:pt x="4222398" y="3039512"/>
                  </a:lnTo>
                  <a:lnTo>
                    <a:pt x="0" y="3039512"/>
                  </a:lnTo>
                  <a:close/>
                </a:path>
              </a:pathLst>
            </a:custGeom>
            <a:solidFill>
              <a:srgbClr val="000000">
                <a:alpha val="0"/>
              </a:srgbClr>
            </a:solidFill>
            <a:ln w="28575" cap="sq">
              <a:solidFill>
                <a:srgbClr val="000000"/>
              </a:solidFill>
              <a:prstDash val="solid"/>
              <a:miter/>
            </a:ln>
          </p:spPr>
          <p:txBody>
            <a:bodyPr/>
            <a:lstStyle/>
            <a:p>
              <a:endParaRPr lang="nl-NL"/>
            </a:p>
          </p:txBody>
        </p:sp>
        <p:sp>
          <p:nvSpPr>
            <p:cNvPr id="11" name="TextBox 11"/>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12" name="TextBox 12"/>
          <p:cNvSpPr txBox="1"/>
          <p:nvPr/>
        </p:nvSpPr>
        <p:spPr>
          <a:xfrm>
            <a:off x="997526" y="789069"/>
            <a:ext cx="16713967" cy="2071750"/>
          </a:xfrm>
          <a:prstGeom prst="rect">
            <a:avLst/>
          </a:prstGeom>
        </p:spPr>
        <p:txBody>
          <a:bodyPr lIns="0" tIns="0" rIns="0" bIns="0" rtlCol="0" anchor="t">
            <a:spAutoFit/>
          </a:bodyPr>
          <a:lstStyle/>
          <a:p>
            <a:pPr>
              <a:lnSpc>
                <a:spcPts val="8158"/>
              </a:lnSpc>
            </a:pPr>
            <a:r>
              <a:rPr lang="en-US" sz="6799">
                <a:solidFill>
                  <a:srgbClr val="DCCDFF"/>
                </a:solidFill>
                <a:latin typeface="Source Sans Pro Bold"/>
              </a:rPr>
              <a:t>Brainstorm: eigen keuze, wat houdt dat eigenlijk in?</a:t>
            </a:r>
          </a:p>
        </p:txBody>
      </p:sp>
      <p:sp>
        <p:nvSpPr>
          <p:cNvPr id="13" name="TextBox 13"/>
          <p:cNvSpPr txBox="1"/>
          <p:nvPr/>
        </p:nvSpPr>
        <p:spPr>
          <a:xfrm>
            <a:off x="958333" y="749876"/>
            <a:ext cx="16713967" cy="2071750"/>
          </a:xfrm>
          <a:prstGeom prst="rect">
            <a:avLst/>
          </a:prstGeom>
        </p:spPr>
        <p:txBody>
          <a:bodyPr lIns="0" tIns="0" rIns="0" bIns="0" rtlCol="0" anchor="t">
            <a:spAutoFit/>
          </a:bodyPr>
          <a:lstStyle/>
          <a:p>
            <a:pPr>
              <a:lnSpc>
                <a:spcPts val="8158"/>
              </a:lnSpc>
            </a:pPr>
            <a:r>
              <a:rPr lang="en-US" sz="6799">
                <a:solidFill>
                  <a:srgbClr val="CEFFE8"/>
                </a:solidFill>
                <a:latin typeface="Source Sans Pro Bold"/>
              </a:rPr>
              <a:t>Brainstorm: eigen keuze, wat houdt dat eigenlijk in?</a:t>
            </a:r>
          </a:p>
        </p:txBody>
      </p:sp>
      <p:sp>
        <p:nvSpPr>
          <p:cNvPr id="14" name="TextBox 14"/>
          <p:cNvSpPr txBox="1"/>
          <p:nvPr/>
        </p:nvSpPr>
        <p:spPr>
          <a:xfrm>
            <a:off x="912137" y="749876"/>
            <a:ext cx="16713967" cy="2071750"/>
          </a:xfrm>
          <a:prstGeom prst="rect">
            <a:avLst/>
          </a:prstGeom>
        </p:spPr>
        <p:txBody>
          <a:bodyPr lIns="0" tIns="0" rIns="0" bIns="0" rtlCol="0" anchor="t">
            <a:spAutoFit/>
          </a:bodyPr>
          <a:lstStyle/>
          <a:p>
            <a:pPr>
              <a:lnSpc>
                <a:spcPts val="8158"/>
              </a:lnSpc>
            </a:pPr>
            <a:r>
              <a:rPr lang="en-US" sz="6799">
                <a:solidFill>
                  <a:srgbClr val="000000"/>
                </a:solidFill>
                <a:latin typeface="Source Sans Pro Bold"/>
              </a:rPr>
              <a:t>Brainstorm: eigen keuze, wat houdt dat eigenlijk in?</a:t>
            </a:r>
          </a:p>
        </p:txBody>
      </p:sp>
      <p:sp>
        <p:nvSpPr>
          <p:cNvPr id="15" name="TextBox 15"/>
          <p:cNvSpPr txBox="1"/>
          <p:nvPr/>
        </p:nvSpPr>
        <p:spPr>
          <a:xfrm>
            <a:off x="912137" y="3171223"/>
            <a:ext cx="6050418" cy="1736725"/>
          </a:xfrm>
          <a:prstGeom prst="rect">
            <a:avLst/>
          </a:prstGeom>
        </p:spPr>
        <p:txBody>
          <a:bodyPr lIns="0" tIns="0" rIns="0" bIns="0" rtlCol="0" anchor="t">
            <a:spAutoFit/>
          </a:bodyPr>
          <a:lstStyle/>
          <a:p>
            <a:pPr>
              <a:lnSpc>
                <a:spcPts val="3499"/>
              </a:lnSpc>
            </a:pPr>
            <a:r>
              <a:rPr lang="en-US" sz="2499">
                <a:solidFill>
                  <a:srgbClr val="000000"/>
                </a:solidFill>
                <a:latin typeface="Source Sans Pro"/>
              </a:rPr>
              <a:t>Wat betekent het recht op ‘eigen keuze’ binnen Nederland (volgens de wet)? Wat mag jij als persoon doen en zeggen? </a:t>
            </a:r>
          </a:p>
          <a:p>
            <a:pPr>
              <a:lnSpc>
                <a:spcPts val="3499"/>
              </a:lnSpc>
              <a:spcBef>
                <a:spcPct val="0"/>
              </a:spcBef>
            </a:pPr>
            <a:endParaRPr lang="en-US" sz="2499">
              <a:solidFill>
                <a:srgbClr val="000000"/>
              </a:solidFill>
              <a:latin typeface="Source Sans Pro"/>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CCDFF"/>
        </a:solidFill>
        <a:effectLst/>
      </p:bgPr>
    </p:bg>
    <p:spTree>
      <p:nvGrpSpPr>
        <p:cNvPr id="1" name=""/>
        <p:cNvGrpSpPr/>
        <p:nvPr/>
      </p:nvGrpSpPr>
      <p:grpSpPr>
        <a:xfrm>
          <a:off x="0" y="0"/>
          <a:ext cx="0" cy="0"/>
          <a:chOff x="0" y="0"/>
          <a:chExt cx="0" cy="0"/>
        </a:xfrm>
      </p:grpSpPr>
      <p:grpSp>
        <p:nvGrpSpPr>
          <p:cNvPr id="2" name="Group 2"/>
          <p:cNvGrpSpPr/>
          <p:nvPr/>
        </p:nvGrpSpPr>
        <p:grpSpPr>
          <a:xfrm>
            <a:off x="668307" y="670233"/>
            <a:ext cx="16951386" cy="8946533"/>
            <a:chOff x="0" y="0"/>
            <a:chExt cx="8232519" cy="4344925"/>
          </a:xfrm>
        </p:grpSpPr>
        <p:sp>
          <p:nvSpPr>
            <p:cNvPr id="3" name="Freeform 3"/>
            <p:cNvSpPr/>
            <p:nvPr/>
          </p:nvSpPr>
          <p:spPr>
            <a:xfrm>
              <a:off x="0" y="0"/>
              <a:ext cx="8232519" cy="4344925"/>
            </a:xfrm>
            <a:custGeom>
              <a:avLst/>
              <a:gdLst/>
              <a:ahLst/>
              <a:cxnLst/>
              <a:rect l="l" t="t" r="r" b="b"/>
              <a:pathLst>
                <a:path w="8232519" h="4344925">
                  <a:moveTo>
                    <a:pt x="0" y="0"/>
                  </a:moveTo>
                  <a:lnTo>
                    <a:pt x="8232519" y="0"/>
                  </a:lnTo>
                  <a:lnTo>
                    <a:pt x="8232519" y="4344925"/>
                  </a:lnTo>
                  <a:lnTo>
                    <a:pt x="0" y="4344925"/>
                  </a:lnTo>
                  <a:close/>
                </a:path>
              </a:pathLst>
            </a:custGeom>
            <a:solidFill>
              <a:srgbClr val="FFFF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550883" y="748976"/>
            <a:ext cx="16940877" cy="8997004"/>
            <a:chOff x="0" y="0"/>
            <a:chExt cx="8227415" cy="4369437"/>
          </a:xfrm>
        </p:grpSpPr>
        <p:sp>
          <p:nvSpPr>
            <p:cNvPr id="6" name="Freeform 6"/>
            <p:cNvSpPr/>
            <p:nvPr/>
          </p:nvSpPr>
          <p:spPr>
            <a:xfrm>
              <a:off x="0" y="0"/>
              <a:ext cx="8227416" cy="4369437"/>
            </a:xfrm>
            <a:custGeom>
              <a:avLst/>
              <a:gdLst/>
              <a:ahLst/>
              <a:cxnLst/>
              <a:rect l="l" t="t" r="r" b="b"/>
              <a:pathLst>
                <a:path w="8227416" h="4369437">
                  <a:moveTo>
                    <a:pt x="0" y="0"/>
                  </a:moveTo>
                  <a:lnTo>
                    <a:pt x="8227416" y="0"/>
                  </a:lnTo>
                  <a:lnTo>
                    <a:pt x="8227416" y="4369437"/>
                  </a:lnTo>
                  <a:lnTo>
                    <a:pt x="0" y="4369437"/>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8" name="Freeform 8"/>
          <p:cNvSpPr/>
          <p:nvPr/>
        </p:nvSpPr>
        <p:spPr>
          <a:xfrm>
            <a:off x="11356696" y="4762156"/>
            <a:ext cx="5048834" cy="4114800"/>
          </a:xfrm>
          <a:custGeom>
            <a:avLst/>
            <a:gdLst/>
            <a:ahLst/>
            <a:cxnLst/>
            <a:rect l="l" t="t" r="r" b="b"/>
            <a:pathLst>
              <a:path w="5048834" h="4114800">
                <a:moveTo>
                  <a:pt x="0" y="0"/>
                </a:moveTo>
                <a:lnTo>
                  <a:pt x="5048834" y="0"/>
                </a:lnTo>
                <a:lnTo>
                  <a:pt x="504883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9" name="TextBox 9"/>
          <p:cNvSpPr txBox="1"/>
          <p:nvPr/>
        </p:nvSpPr>
        <p:spPr>
          <a:xfrm>
            <a:off x="1360306" y="1221253"/>
            <a:ext cx="15803332" cy="2124009"/>
          </a:xfrm>
          <a:prstGeom prst="rect">
            <a:avLst/>
          </a:prstGeom>
        </p:spPr>
        <p:txBody>
          <a:bodyPr lIns="0" tIns="0" rIns="0" bIns="0" rtlCol="0" anchor="t">
            <a:spAutoFit/>
          </a:bodyPr>
          <a:lstStyle/>
          <a:p>
            <a:pPr>
              <a:lnSpc>
                <a:spcPts val="8421"/>
              </a:lnSpc>
            </a:pPr>
            <a:r>
              <a:rPr lang="en-US" sz="7017">
                <a:solidFill>
                  <a:srgbClr val="DCCDFF"/>
                </a:solidFill>
                <a:latin typeface="Source Sans Pro Bold"/>
              </a:rPr>
              <a:t>Stap 2 – Overleg met een collega en raadpleeg een expert</a:t>
            </a:r>
          </a:p>
        </p:txBody>
      </p:sp>
      <p:sp>
        <p:nvSpPr>
          <p:cNvPr id="10" name="TextBox 10"/>
          <p:cNvSpPr txBox="1"/>
          <p:nvPr/>
        </p:nvSpPr>
        <p:spPr>
          <a:xfrm>
            <a:off x="1318993" y="1179022"/>
            <a:ext cx="15803332" cy="2124009"/>
          </a:xfrm>
          <a:prstGeom prst="rect">
            <a:avLst/>
          </a:prstGeom>
        </p:spPr>
        <p:txBody>
          <a:bodyPr lIns="0" tIns="0" rIns="0" bIns="0" rtlCol="0" anchor="t">
            <a:spAutoFit/>
          </a:bodyPr>
          <a:lstStyle/>
          <a:p>
            <a:pPr>
              <a:lnSpc>
                <a:spcPts val="8421"/>
              </a:lnSpc>
            </a:pPr>
            <a:r>
              <a:rPr lang="en-US" sz="7017">
                <a:solidFill>
                  <a:srgbClr val="CEFFE8"/>
                </a:solidFill>
                <a:latin typeface="Source Sans Pro Bold"/>
              </a:rPr>
              <a:t>Stap 2 – Overleg met een collega en raadpleeg een expert</a:t>
            </a:r>
          </a:p>
        </p:txBody>
      </p:sp>
      <p:sp>
        <p:nvSpPr>
          <p:cNvPr id="11" name="TextBox 11"/>
          <p:cNvSpPr txBox="1"/>
          <p:nvPr/>
        </p:nvSpPr>
        <p:spPr>
          <a:xfrm>
            <a:off x="1242334" y="1179022"/>
            <a:ext cx="15803332" cy="2124009"/>
          </a:xfrm>
          <a:prstGeom prst="rect">
            <a:avLst/>
          </a:prstGeom>
        </p:spPr>
        <p:txBody>
          <a:bodyPr lIns="0" tIns="0" rIns="0" bIns="0" rtlCol="0" anchor="t">
            <a:spAutoFit/>
          </a:bodyPr>
          <a:lstStyle/>
          <a:p>
            <a:pPr>
              <a:lnSpc>
                <a:spcPts val="8421"/>
              </a:lnSpc>
            </a:pPr>
            <a:r>
              <a:rPr lang="en-US" sz="7017">
                <a:solidFill>
                  <a:srgbClr val="000000"/>
                </a:solidFill>
                <a:latin typeface="Source Sans Pro Bold"/>
              </a:rPr>
              <a:t>Stap 2 – Overleg met een collega en raadpleeg een expert</a:t>
            </a:r>
          </a:p>
        </p:txBody>
      </p:sp>
      <p:sp>
        <p:nvSpPr>
          <p:cNvPr id="12" name="TextBox 12"/>
          <p:cNvSpPr txBox="1"/>
          <p:nvPr/>
        </p:nvSpPr>
        <p:spPr>
          <a:xfrm>
            <a:off x="1028700" y="3626866"/>
            <a:ext cx="7992622" cy="2612430"/>
          </a:xfrm>
          <a:prstGeom prst="rect">
            <a:avLst/>
          </a:prstGeom>
        </p:spPr>
        <p:txBody>
          <a:bodyPr lIns="0" tIns="0" rIns="0" bIns="0" rtlCol="0" anchor="t">
            <a:spAutoFit/>
          </a:bodyPr>
          <a:lstStyle/>
          <a:p>
            <a:pPr marL="539749" lvl="1" indent="-269875">
              <a:lnSpc>
                <a:spcPts val="3499"/>
              </a:lnSpc>
              <a:buFont typeface="Arial"/>
              <a:buChar char="•"/>
            </a:pPr>
            <a:r>
              <a:rPr lang="en-US" sz="2499">
                <a:solidFill>
                  <a:srgbClr val="000000"/>
                </a:solidFill>
                <a:latin typeface="Source Sans Pro"/>
              </a:rPr>
              <a:t>Vermoed je eergerelateerd geweld / schadelijke praktijken of denk je dat daar eventueel sprake van zou kunnen zijn, dan raadpleeg je altijd een expert. Dit kan anoniem, dus zonder vermelding van jouw naam en/of van het (vermoedelijke) slachtoffer.</a:t>
            </a:r>
          </a:p>
          <a:p>
            <a:pPr>
              <a:lnSpc>
                <a:spcPts val="3499"/>
              </a:lnSpc>
              <a:spcBef>
                <a:spcPct val="0"/>
              </a:spcBef>
            </a:pPr>
            <a:endParaRPr lang="en-US" sz="2499">
              <a:solidFill>
                <a:srgbClr val="000000"/>
              </a:solidFill>
              <a:latin typeface="Source Sans Pro"/>
            </a:endParaRPr>
          </a:p>
        </p:txBody>
      </p:sp>
      <p:sp>
        <p:nvSpPr>
          <p:cNvPr id="13" name="Freeform 13"/>
          <p:cNvSpPr/>
          <p:nvPr/>
        </p:nvSpPr>
        <p:spPr>
          <a:xfrm>
            <a:off x="11536638" y="4859471"/>
            <a:ext cx="5048834" cy="4114800"/>
          </a:xfrm>
          <a:custGeom>
            <a:avLst/>
            <a:gdLst/>
            <a:ahLst/>
            <a:cxnLst/>
            <a:rect l="l" t="t" r="r" b="b"/>
            <a:pathLst>
              <a:path w="5048834" h="4114800">
                <a:moveTo>
                  <a:pt x="0" y="0"/>
                </a:moveTo>
                <a:lnTo>
                  <a:pt x="5048835" y="0"/>
                </a:lnTo>
                <a:lnTo>
                  <a:pt x="504883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CCDFF"/>
        </a:solidFill>
        <a:effectLst/>
      </p:bgPr>
    </p:bg>
    <p:spTree>
      <p:nvGrpSpPr>
        <p:cNvPr id="1" name=""/>
        <p:cNvGrpSpPr/>
        <p:nvPr/>
      </p:nvGrpSpPr>
      <p:grpSpPr>
        <a:xfrm>
          <a:off x="0" y="0"/>
          <a:ext cx="0" cy="0"/>
          <a:chOff x="0" y="0"/>
          <a:chExt cx="0" cy="0"/>
        </a:xfrm>
      </p:grpSpPr>
      <p:grpSp>
        <p:nvGrpSpPr>
          <p:cNvPr id="2" name="Group 2"/>
          <p:cNvGrpSpPr/>
          <p:nvPr/>
        </p:nvGrpSpPr>
        <p:grpSpPr>
          <a:xfrm>
            <a:off x="668307" y="670233"/>
            <a:ext cx="16951386" cy="8946533"/>
            <a:chOff x="0" y="0"/>
            <a:chExt cx="8232519" cy="4344925"/>
          </a:xfrm>
        </p:grpSpPr>
        <p:sp>
          <p:nvSpPr>
            <p:cNvPr id="3" name="Freeform 3"/>
            <p:cNvSpPr/>
            <p:nvPr/>
          </p:nvSpPr>
          <p:spPr>
            <a:xfrm>
              <a:off x="0" y="0"/>
              <a:ext cx="8232519" cy="4344925"/>
            </a:xfrm>
            <a:custGeom>
              <a:avLst/>
              <a:gdLst/>
              <a:ahLst/>
              <a:cxnLst/>
              <a:rect l="l" t="t" r="r" b="b"/>
              <a:pathLst>
                <a:path w="8232519" h="4344925">
                  <a:moveTo>
                    <a:pt x="0" y="0"/>
                  </a:moveTo>
                  <a:lnTo>
                    <a:pt x="8232519" y="0"/>
                  </a:lnTo>
                  <a:lnTo>
                    <a:pt x="8232519" y="4344925"/>
                  </a:lnTo>
                  <a:lnTo>
                    <a:pt x="0" y="4344925"/>
                  </a:lnTo>
                  <a:close/>
                </a:path>
              </a:pathLst>
            </a:custGeom>
            <a:solidFill>
              <a:srgbClr val="FFFF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550883" y="748976"/>
            <a:ext cx="16940877" cy="8997004"/>
            <a:chOff x="0" y="0"/>
            <a:chExt cx="8227415" cy="4369437"/>
          </a:xfrm>
        </p:grpSpPr>
        <p:sp>
          <p:nvSpPr>
            <p:cNvPr id="6" name="Freeform 6"/>
            <p:cNvSpPr/>
            <p:nvPr/>
          </p:nvSpPr>
          <p:spPr>
            <a:xfrm>
              <a:off x="0" y="0"/>
              <a:ext cx="8227416" cy="4369437"/>
            </a:xfrm>
            <a:custGeom>
              <a:avLst/>
              <a:gdLst/>
              <a:ahLst/>
              <a:cxnLst/>
              <a:rect l="l" t="t" r="r" b="b"/>
              <a:pathLst>
                <a:path w="8227416" h="4369437">
                  <a:moveTo>
                    <a:pt x="0" y="0"/>
                  </a:moveTo>
                  <a:lnTo>
                    <a:pt x="8227416" y="0"/>
                  </a:lnTo>
                  <a:lnTo>
                    <a:pt x="8227416" y="4369437"/>
                  </a:lnTo>
                  <a:lnTo>
                    <a:pt x="0" y="4369437"/>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8" name="Freeform 8"/>
          <p:cNvSpPr/>
          <p:nvPr/>
        </p:nvSpPr>
        <p:spPr>
          <a:xfrm>
            <a:off x="10102620" y="5300012"/>
            <a:ext cx="6258811" cy="4005639"/>
          </a:xfrm>
          <a:custGeom>
            <a:avLst/>
            <a:gdLst/>
            <a:ahLst/>
            <a:cxnLst/>
            <a:rect l="l" t="t" r="r" b="b"/>
            <a:pathLst>
              <a:path w="6258811" h="4005639">
                <a:moveTo>
                  <a:pt x="0" y="0"/>
                </a:moveTo>
                <a:lnTo>
                  <a:pt x="6258812" y="0"/>
                </a:lnTo>
                <a:lnTo>
                  <a:pt x="6258812" y="4005639"/>
                </a:lnTo>
                <a:lnTo>
                  <a:pt x="0" y="40056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9" name="Freeform 9"/>
          <p:cNvSpPr/>
          <p:nvPr/>
        </p:nvSpPr>
        <p:spPr>
          <a:xfrm>
            <a:off x="10222877" y="5143500"/>
            <a:ext cx="6258811" cy="4005639"/>
          </a:xfrm>
          <a:custGeom>
            <a:avLst/>
            <a:gdLst/>
            <a:ahLst/>
            <a:cxnLst/>
            <a:rect l="l" t="t" r="r" b="b"/>
            <a:pathLst>
              <a:path w="6258811" h="4005639">
                <a:moveTo>
                  <a:pt x="0" y="0"/>
                </a:moveTo>
                <a:lnTo>
                  <a:pt x="6258811" y="0"/>
                </a:lnTo>
                <a:lnTo>
                  <a:pt x="6258811" y="4005639"/>
                </a:lnTo>
                <a:lnTo>
                  <a:pt x="0" y="40056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0" name="TextBox 10"/>
          <p:cNvSpPr txBox="1"/>
          <p:nvPr/>
        </p:nvSpPr>
        <p:spPr>
          <a:xfrm>
            <a:off x="1196785" y="1205839"/>
            <a:ext cx="15803332" cy="2113743"/>
          </a:xfrm>
          <a:prstGeom prst="rect">
            <a:avLst/>
          </a:prstGeom>
        </p:spPr>
        <p:txBody>
          <a:bodyPr lIns="0" tIns="0" rIns="0" bIns="0" rtlCol="0" anchor="t">
            <a:spAutoFit/>
          </a:bodyPr>
          <a:lstStyle/>
          <a:p>
            <a:pPr>
              <a:lnSpc>
                <a:spcPts val="8421"/>
              </a:lnSpc>
            </a:pPr>
            <a:r>
              <a:rPr lang="en-US" sz="7017">
                <a:solidFill>
                  <a:srgbClr val="DCCDFF"/>
                </a:solidFill>
                <a:latin typeface="Source Sans Pro Bold"/>
              </a:rPr>
              <a:t>Stap 3 – Gesprek met het (vermoedelijk) slachtoffer</a:t>
            </a:r>
          </a:p>
        </p:txBody>
      </p:sp>
      <p:sp>
        <p:nvSpPr>
          <p:cNvPr id="11" name="TextBox 11"/>
          <p:cNvSpPr txBox="1"/>
          <p:nvPr/>
        </p:nvSpPr>
        <p:spPr>
          <a:xfrm>
            <a:off x="1196785" y="1162909"/>
            <a:ext cx="15803332" cy="2113743"/>
          </a:xfrm>
          <a:prstGeom prst="rect">
            <a:avLst/>
          </a:prstGeom>
        </p:spPr>
        <p:txBody>
          <a:bodyPr lIns="0" tIns="0" rIns="0" bIns="0" rtlCol="0" anchor="t">
            <a:spAutoFit/>
          </a:bodyPr>
          <a:lstStyle/>
          <a:p>
            <a:pPr>
              <a:lnSpc>
                <a:spcPts val="8421"/>
              </a:lnSpc>
            </a:pPr>
            <a:r>
              <a:rPr lang="en-US" sz="7017">
                <a:solidFill>
                  <a:srgbClr val="CEFFE8"/>
                </a:solidFill>
                <a:latin typeface="Source Sans Pro Bold"/>
              </a:rPr>
              <a:t>Stap 3 – Gesprek met het (vermoedelijk) slachtoffer</a:t>
            </a:r>
          </a:p>
        </p:txBody>
      </p:sp>
      <p:sp>
        <p:nvSpPr>
          <p:cNvPr id="12" name="TextBox 12"/>
          <p:cNvSpPr txBox="1"/>
          <p:nvPr/>
        </p:nvSpPr>
        <p:spPr>
          <a:xfrm>
            <a:off x="1154886" y="1127303"/>
            <a:ext cx="15803332" cy="2113743"/>
          </a:xfrm>
          <a:prstGeom prst="rect">
            <a:avLst/>
          </a:prstGeom>
        </p:spPr>
        <p:txBody>
          <a:bodyPr lIns="0" tIns="0" rIns="0" bIns="0" rtlCol="0" anchor="t">
            <a:spAutoFit/>
          </a:bodyPr>
          <a:lstStyle/>
          <a:p>
            <a:pPr>
              <a:lnSpc>
                <a:spcPts val="8421"/>
              </a:lnSpc>
            </a:pPr>
            <a:r>
              <a:rPr lang="en-US" sz="7017">
                <a:solidFill>
                  <a:srgbClr val="000000"/>
                </a:solidFill>
                <a:latin typeface="Source Sans Pro Bold"/>
              </a:rPr>
              <a:t>Stap 3 – Gesprek met het (vermoedelijk) slachtoffer </a:t>
            </a:r>
          </a:p>
        </p:txBody>
      </p:sp>
      <p:sp>
        <p:nvSpPr>
          <p:cNvPr id="13" name="TextBox 13"/>
          <p:cNvSpPr txBox="1"/>
          <p:nvPr/>
        </p:nvSpPr>
        <p:spPr>
          <a:xfrm>
            <a:off x="1028700" y="3626866"/>
            <a:ext cx="7992622" cy="5678786"/>
          </a:xfrm>
          <a:prstGeom prst="rect">
            <a:avLst/>
          </a:prstGeom>
        </p:spPr>
        <p:txBody>
          <a:bodyPr lIns="0" tIns="0" rIns="0" bIns="0" rtlCol="0" anchor="t">
            <a:spAutoFit/>
          </a:bodyPr>
          <a:lstStyle/>
          <a:p>
            <a:pPr marL="539749" lvl="1" indent="-269875">
              <a:lnSpc>
                <a:spcPts val="3499"/>
              </a:lnSpc>
              <a:buFont typeface="Arial"/>
              <a:buChar char="•"/>
            </a:pPr>
            <a:r>
              <a:rPr lang="en-US" sz="2499">
                <a:solidFill>
                  <a:srgbClr val="000000"/>
                </a:solidFill>
                <a:latin typeface="Source Sans Pro"/>
              </a:rPr>
              <a:t>Beoordeel of het mogelijk is om veilig in gesprek te gaan met het (vermoedelijk) slachtoffer over de signalen, gelet op haar of zijn veiligheid. Bereid dit gesprek voor met een expert in stap 2. </a:t>
            </a:r>
          </a:p>
          <a:p>
            <a:pPr>
              <a:lnSpc>
                <a:spcPts val="3499"/>
              </a:lnSpc>
            </a:pPr>
            <a:endParaRPr lang="en-US" sz="2499">
              <a:solidFill>
                <a:srgbClr val="000000"/>
              </a:solidFill>
              <a:latin typeface="Source Sans Pro"/>
            </a:endParaRPr>
          </a:p>
          <a:p>
            <a:pPr marL="539749" lvl="1" indent="-269875">
              <a:lnSpc>
                <a:spcPts val="3499"/>
              </a:lnSpc>
              <a:buFont typeface="Arial"/>
              <a:buChar char="•"/>
            </a:pPr>
            <a:r>
              <a:rPr lang="en-US" sz="2499">
                <a:solidFill>
                  <a:srgbClr val="000000"/>
                </a:solidFill>
                <a:latin typeface="Source Sans Pro Bold"/>
              </a:rPr>
              <a:t>Belangrijk en anders dan in de meldcode Huiselijk geweld en kindermishandeling:</a:t>
            </a:r>
            <a:r>
              <a:rPr lang="en-US" sz="2499">
                <a:solidFill>
                  <a:srgbClr val="000000"/>
                </a:solidFill>
                <a:latin typeface="Source Sans Pro"/>
              </a:rPr>
              <a:t> Er wordt aangeraden niet te snel ouders, partner of andere familie van het (vermoedelijk) slachtoffer te betrekken. Doe dit altijd eerst in overleg met een expert en vaak pas bij stap 5. Blijf het (vermoedelijk) slachtoffer zelf de hele tijd betrekken en bespreek de stappen en overwegingen.</a:t>
            </a:r>
          </a:p>
          <a:p>
            <a:pPr>
              <a:lnSpc>
                <a:spcPts val="3499"/>
              </a:lnSpc>
              <a:spcBef>
                <a:spcPct val="0"/>
              </a:spcBef>
            </a:pPr>
            <a:endParaRPr lang="en-US" sz="2499">
              <a:solidFill>
                <a:srgbClr val="000000"/>
              </a:solidFill>
              <a:latin typeface="Source Sans Pro"/>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DCCDFF"/>
        </a:solidFill>
        <a:effectLst/>
      </p:bgPr>
    </p:bg>
    <p:spTree>
      <p:nvGrpSpPr>
        <p:cNvPr id="1" name=""/>
        <p:cNvGrpSpPr/>
        <p:nvPr/>
      </p:nvGrpSpPr>
      <p:grpSpPr>
        <a:xfrm>
          <a:off x="0" y="0"/>
          <a:ext cx="0" cy="0"/>
          <a:chOff x="0" y="0"/>
          <a:chExt cx="0" cy="0"/>
        </a:xfrm>
      </p:grpSpPr>
      <p:grpSp>
        <p:nvGrpSpPr>
          <p:cNvPr id="2" name="Group 2"/>
          <p:cNvGrpSpPr/>
          <p:nvPr/>
        </p:nvGrpSpPr>
        <p:grpSpPr>
          <a:xfrm>
            <a:off x="668307" y="670233"/>
            <a:ext cx="16951386" cy="8946533"/>
            <a:chOff x="0" y="0"/>
            <a:chExt cx="8232519" cy="4344925"/>
          </a:xfrm>
        </p:grpSpPr>
        <p:sp>
          <p:nvSpPr>
            <p:cNvPr id="3" name="Freeform 3"/>
            <p:cNvSpPr/>
            <p:nvPr/>
          </p:nvSpPr>
          <p:spPr>
            <a:xfrm>
              <a:off x="0" y="0"/>
              <a:ext cx="8232519" cy="4344925"/>
            </a:xfrm>
            <a:custGeom>
              <a:avLst/>
              <a:gdLst/>
              <a:ahLst/>
              <a:cxnLst/>
              <a:rect l="l" t="t" r="r" b="b"/>
              <a:pathLst>
                <a:path w="8232519" h="4344925">
                  <a:moveTo>
                    <a:pt x="0" y="0"/>
                  </a:moveTo>
                  <a:lnTo>
                    <a:pt x="8232519" y="0"/>
                  </a:lnTo>
                  <a:lnTo>
                    <a:pt x="8232519" y="4344925"/>
                  </a:lnTo>
                  <a:lnTo>
                    <a:pt x="0" y="4344925"/>
                  </a:lnTo>
                  <a:close/>
                </a:path>
              </a:pathLst>
            </a:custGeom>
            <a:solidFill>
              <a:srgbClr val="FFFF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550883" y="748976"/>
            <a:ext cx="16940877" cy="8997004"/>
            <a:chOff x="0" y="0"/>
            <a:chExt cx="8227415" cy="4369437"/>
          </a:xfrm>
        </p:grpSpPr>
        <p:sp>
          <p:nvSpPr>
            <p:cNvPr id="6" name="Freeform 6"/>
            <p:cNvSpPr/>
            <p:nvPr/>
          </p:nvSpPr>
          <p:spPr>
            <a:xfrm>
              <a:off x="0" y="0"/>
              <a:ext cx="8227416" cy="4369437"/>
            </a:xfrm>
            <a:custGeom>
              <a:avLst/>
              <a:gdLst/>
              <a:ahLst/>
              <a:cxnLst/>
              <a:rect l="l" t="t" r="r" b="b"/>
              <a:pathLst>
                <a:path w="8227416" h="4369437">
                  <a:moveTo>
                    <a:pt x="0" y="0"/>
                  </a:moveTo>
                  <a:lnTo>
                    <a:pt x="8227416" y="0"/>
                  </a:lnTo>
                  <a:lnTo>
                    <a:pt x="8227416" y="4369437"/>
                  </a:lnTo>
                  <a:lnTo>
                    <a:pt x="0" y="4369437"/>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8" name="Freeform 8"/>
          <p:cNvSpPr/>
          <p:nvPr/>
        </p:nvSpPr>
        <p:spPr>
          <a:xfrm>
            <a:off x="11937556" y="5000784"/>
            <a:ext cx="4152550"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9" name="Freeform 9"/>
          <p:cNvSpPr/>
          <p:nvPr/>
        </p:nvSpPr>
        <p:spPr>
          <a:xfrm>
            <a:off x="12077288" y="4898011"/>
            <a:ext cx="4152550" cy="4114800"/>
          </a:xfrm>
          <a:custGeom>
            <a:avLst/>
            <a:gdLst/>
            <a:ahLst/>
            <a:cxnLst/>
            <a:rect l="l" t="t" r="r" b="b"/>
            <a:pathLst>
              <a:path w="4152550" h="4114800">
                <a:moveTo>
                  <a:pt x="0" y="0"/>
                </a:moveTo>
                <a:lnTo>
                  <a:pt x="4152551" y="0"/>
                </a:lnTo>
                <a:lnTo>
                  <a:pt x="415255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0" name="TextBox 10"/>
          <p:cNvSpPr txBox="1"/>
          <p:nvPr/>
        </p:nvSpPr>
        <p:spPr>
          <a:xfrm>
            <a:off x="1276997" y="1309311"/>
            <a:ext cx="15803332" cy="1052109"/>
          </a:xfrm>
          <a:prstGeom prst="rect">
            <a:avLst/>
          </a:prstGeom>
        </p:spPr>
        <p:txBody>
          <a:bodyPr lIns="0" tIns="0" rIns="0" bIns="0" rtlCol="0" anchor="t">
            <a:spAutoFit/>
          </a:bodyPr>
          <a:lstStyle/>
          <a:p>
            <a:pPr>
              <a:lnSpc>
                <a:spcPts val="8421"/>
              </a:lnSpc>
            </a:pPr>
            <a:r>
              <a:rPr lang="en-US" sz="7017">
                <a:solidFill>
                  <a:srgbClr val="DCCDFF"/>
                </a:solidFill>
                <a:latin typeface="Source Sans Pro Bold"/>
              </a:rPr>
              <a:t>Stap 4 – Het wegen van het geweld </a:t>
            </a:r>
          </a:p>
        </p:txBody>
      </p:sp>
      <p:sp>
        <p:nvSpPr>
          <p:cNvPr id="11" name="TextBox 11"/>
          <p:cNvSpPr txBox="1"/>
          <p:nvPr/>
        </p:nvSpPr>
        <p:spPr>
          <a:xfrm>
            <a:off x="1237738" y="1281768"/>
            <a:ext cx="15803332" cy="1052109"/>
          </a:xfrm>
          <a:prstGeom prst="rect">
            <a:avLst/>
          </a:prstGeom>
        </p:spPr>
        <p:txBody>
          <a:bodyPr lIns="0" tIns="0" rIns="0" bIns="0" rtlCol="0" anchor="t">
            <a:spAutoFit/>
          </a:bodyPr>
          <a:lstStyle/>
          <a:p>
            <a:pPr>
              <a:lnSpc>
                <a:spcPts val="8421"/>
              </a:lnSpc>
            </a:pPr>
            <a:r>
              <a:rPr lang="en-US" sz="7017">
                <a:solidFill>
                  <a:srgbClr val="CEFFE8"/>
                </a:solidFill>
                <a:latin typeface="Source Sans Pro Bold"/>
              </a:rPr>
              <a:t>Stap 4 – Het wegen van het geweld </a:t>
            </a:r>
          </a:p>
        </p:txBody>
      </p:sp>
      <p:sp>
        <p:nvSpPr>
          <p:cNvPr id="12" name="TextBox 12"/>
          <p:cNvSpPr txBox="1"/>
          <p:nvPr/>
        </p:nvSpPr>
        <p:spPr>
          <a:xfrm>
            <a:off x="1028700" y="3626866"/>
            <a:ext cx="7992622" cy="2174379"/>
          </a:xfrm>
          <a:prstGeom prst="rect">
            <a:avLst/>
          </a:prstGeom>
        </p:spPr>
        <p:txBody>
          <a:bodyPr lIns="0" tIns="0" rIns="0" bIns="0" rtlCol="0" anchor="t">
            <a:spAutoFit/>
          </a:bodyPr>
          <a:lstStyle/>
          <a:p>
            <a:pPr marL="539749" lvl="1" indent="-269875">
              <a:lnSpc>
                <a:spcPts val="3499"/>
              </a:lnSpc>
              <a:buFont typeface="Arial"/>
              <a:buChar char="•"/>
            </a:pPr>
            <a:r>
              <a:rPr lang="en-US" sz="2499">
                <a:solidFill>
                  <a:srgbClr val="000000"/>
                </a:solidFill>
                <a:latin typeface="Source Sans Pro"/>
              </a:rPr>
              <a:t>Heb ik op basis van de stappen 1 t/m 3 een vermoeden van eergerelateerd geweld / schadelijke praktijken? Bespreek het samen met een expert om de situatie en veiligheid goed in te kunnen schatten. </a:t>
            </a:r>
          </a:p>
          <a:p>
            <a:pPr>
              <a:lnSpc>
                <a:spcPts val="3499"/>
              </a:lnSpc>
              <a:spcBef>
                <a:spcPct val="0"/>
              </a:spcBef>
            </a:pPr>
            <a:endParaRPr lang="en-US" sz="2499">
              <a:solidFill>
                <a:srgbClr val="000000"/>
              </a:solidFill>
              <a:latin typeface="Source Sans Pro"/>
            </a:endParaRPr>
          </a:p>
        </p:txBody>
      </p:sp>
      <p:sp>
        <p:nvSpPr>
          <p:cNvPr id="13" name="TextBox 13"/>
          <p:cNvSpPr txBox="1"/>
          <p:nvPr/>
        </p:nvSpPr>
        <p:spPr>
          <a:xfrm>
            <a:off x="1207671" y="1258586"/>
            <a:ext cx="15803332" cy="1052109"/>
          </a:xfrm>
          <a:prstGeom prst="rect">
            <a:avLst/>
          </a:prstGeom>
        </p:spPr>
        <p:txBody>
          <a:bodyPr lIns="0" tIns="0" rIns="0" bIns="0" rtlCol="0" anchor="t">
            <a:spAutoFit/>
          </a:bodyPr>
          <a:lstStyle/>
          <a:p>
            <a:pPr>
              <a:lnSpc>
                <a:spcPts val="8421"/>
              </a:lnSpc>
            </a:pPr>
            <a:r>
              <a:rPr lang="en-US" sz="7017">
                <a:solidFill>
                  <a:srgbClr val="000000"/>
                </a:solidFill>
                <a:latin typeface="Source Sans Pro Bold"/>
              </a:rPr>
              <a:t>Stap 4 – Het wegen van het geweld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CCDFF"/>
        </a:solidFill>
        <a:effectLst/>
      </p:bgPr>
    </p:bg>
    <p:spTree>
      <p:nvGrpSpPr>
        <p:cNvPr id="1" name=""/>
        <p:cNvGrpSpPr/>
        <p:nvPr/>
      </p:nvGrpSpPr>
      <p:grpSpPr>
        <a:xfrm>
          <a:off x="0" y="0"/>
          <a:ext cx="0" cy="0"/>
          <a:chOff x="0" y="0"/>
          <a:chExt cx="0" cy="0"/>
        </a:xfrm>
      </p:grpSpPr>
      <p:grpSp>
        <p:nvGrpSpPr>
          <p:cNvPr id="2" name="Group 2"/>
          <p:cNvGrpSpPr/>
          <p:nvPr/>
        </p:nvGrpSpPr>
        <p:grpSpPr>
          <a:xfrm>
            <a:off x="668307" y="670233"/>
            <a:ext cx="16951386" cy="8946533"/>
            <a:chOff x="0" y="0"/>
            <a:chExt cx="8232519" cy="4344925"/>
          </a:xfrm>
        </p:grpSpPr>
        <p:sp>
          <p:nvSpPr>
            <p:cNvPr id="3" name="Freeform 3"/>
            <p:cNvSpPr/>
            <p:nvPr/>
          </p:nvSpPr>
          <p:spPr>
            <a:xfrm>
              <a:off x="0" y="0"/>
              <a:ext cx="8232519" cy="4344925"/>
            </a:xfrm>
            <a:custGeom>
              <a:avLst/>
              <a:gdLst/>
              <a:ahLst/>
              <a:cxnLst/>
              <a:rect l="l" t="t" r="r" b="b"/>
              <a:pathLst>
                <a:path w="8232519" h="4344925">
                  <a:moveTo>
                    <a:pt x="0" y="0"/>
                  </a:moveTo>
                  <a:lnTo>
                    <a:pt x="8232519" y="0"/>
                  </a:lnTo>
                  <a:lnTo>
                    <a:pt x="8232519" y="4344925"/>
                  </a:lnTo>
                  <a:lnTo>
                    <a:pt x="0" y="4344925"/>
                  </a:lnTo>
                  <a:close/>
                </a:path>
              </a:pathLst>
            </a:custGeom>
            <a:solidFill>
              <a:srgbClr val="FFFF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550883" y="748976"/>
            <a:ext cx="16940877" cy="8997004"/>
            <a:chOff x="0" y="0"/>
            <a:chExt cx="8227415" cy="4369437"/>
          </a:xfrm>
        </p:grpSpPr>
        <p:sp>
          <p:nvSpPr>
            <p:cNvPr id="6" name="Freeform 6"/>
            <p:cNvSpPr/>
            <p:nvPr/>
          </p:nvSpPr>
          <p:spPr>
            <a:xfrm>
              <a:off x="0" y="0"/>
              <a:ext cx="8227416" cy="4369437"/>
            </a:xfrm>
            <a:custGeom>
              <a:avLst/>
              <a:gdLst/>
              <a:ahLst/>
              <a:cxnLst/>
              <a:rect l="l" t="t" r="r" b="b"/>
              <a:pathLst>
                <a:path w="8227416" h="4369437">
                  <a:moveTo>
                    <a:pt x="0" y="0"/>
                  </a:moveTo>
                  <a:lnTo>
                    <a:pt x="8227416" y="0"/>
                  </a:lnTo>
                  <a:lnTo>
                    <a:pt x="8227416" y="4369437"/>
                  </a:lnTo>
                  <a:lnTo>
                    <a:pt x="0" y="4369437"/>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8" name="Freeform 8"/>
          <p:cNvSpPr/>
          <p:nvPr/>
        </p:nvSpPr>
        <p:spPr>
          <a:xfrm>
            <a:off x="12672237" y="4875811"/>
            <a:ext cx="4518900" cy="4214901"/>
          </a:xfrm>
          <a:custGeom>
            <a:avLst/>
            <a:gdLst/>
            <a:ahLst/>
            <a:cxnLst/>
            <a:rect l="l" t="t" r="r" b="b"/>
            <a:pathLst>
              <a:path w="4518900" h="4214901">
                <a:moveTo>
                  <a:pt x="0" y="0"/>
                </a:moveTo>
                <a:lnTo>
                  <a:pt x="4518900" y="0"/>
                </a:lnTo>
                <a:lnTo>
                  <a:pt x="4518900" y="4214901"/>
                </a:lnTo>
                <a:lnTo>
                  <a:pt x="0" y="42149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9" name="Freeform 9"/>
          <p:cNvSpPr/>
          <p:nvPr/>
        </p:nvSpPr>
        <p:spPr>
          <a:xfrm>
            <a:off x="12740400" y="4810304"/>
            <a:ext cx="4518900" cy="4214901"/>
          </a:xfrm>
          <a:custGeom>
            <a:avLst/>
            <a:gdLst/>
            <a:ahLst/>
            <a:cxnLst/>
            <a:rect l="l" t="t" r="r" b="b"/>
            <a:pathLst>
              <a:path w="4518900" h="4214901">
                <a:moveTo>
                  <a:pt x="0" y="0"/>
                </a:moveTo>
                <a:lnTo>
                  <a:pt x="4518900" y="0"/>
                </a:lnTo>
                <a:lnTo>
                  <a:pt x="4518900" y="4214902"/>
                </a:lnTo>
                <a:lnTo>
                  <a:pt x="0" y="42149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0" name="TextBox 10"/>
          <p:cNvSpPr txBox="1"/>
          <p:nvPr/>
        </p:nvSpPr>
        <p:spPr>
          <a:xfrm>
            <a:off x="1273915" y="1344802"/>
            <a:ext cx="15803332" cy="1052109"/>
          </a:xfrm>
          <a:prstGeom prst="rect">
            <a:avLst/>
          </a:prstGeom>
        </p:spPr>
        <p:txBody>
          <a:bodyPr lIns="0" tIns="0" rIns="0" bIns="0" rtlCol="0" anchor="t">
            <a:spAutoFit/>
          </a:bodyPr>
          <a:lstStyle/>
          <a:p>
            <a:pPr>
              <a:lnSpc>
                <a:spcPts val="8421"/>
              </a:lnSpc>
            </a:pPr>
            <a:r>
              <a:rPr lang="en-US" sz="7017">
                <a:solidFill>
                  <a:srgbClr val="DCCDFF"/>
                </a:solidFill>
                <a:latin typeface="Source Sans Pro Bold"/>
              </a:rPr>
              <a:t>Stap 5 – Neem twee beslissingen </a:t>
            </a:r>
          </a:p>
        </p:txBody>
      </p:sp>
      <p:sp>
        <p:nvSpPr>
          <p:cNvPr id="11" name="TextBox 11"/>
          <p:cNvSpPr txBox="1"/>
          <p:nvPr/>
        </p:nvSpPr>
        <p:spPr>
          <a:xfrm>
            <a:off x="1237316" y="1304687"/>
            <a:ext cx="15803332" cy="1052109"/>
          </a:xfrm>
          <a:prstGeom prst="rect">
            <a:avLst/>
          </a:prstGeom>
        </p:spPr>
        <p:txBody>
          <a:bodyPr lIns="0" tIns="0" rIns="0" bIns="0" rtlCol="0" anchor="t">
            <a:spAutoFit/>
          </a:bodyPr>
          <a:lstStyle/>
          <a:p>
            <a:pPr>
              <a:lnSpc>
                <a:spcPts val="8421"/>
              </a:lnSpc>
            </a:pPr>
            <a:r>
              <a:rPr lang="en-US" sz="7017">
                <a:solidFill>
                  <a:srgbClr val="CEFFE8"/>
                </a:solidFill>
                <a:latin typeface="Source Sans Pro Bold"/>
              </a:rPr>
              <a:t>Stap 5 – Neem twee beslissingen </a:t>
            </a:r>
          </a:p>
        </p:txBody>
      </p:sp>
      <p:sp>
        <p:nvSpPr>
          <p:cNvPr id="12" name="TextBox 12"/>
          <p:cNvSpPr txBox="1"/>
          <p:nvPr/>
        </p:nvSpPr>
        <p:spPr>
          <a:xfrm>
            <a:off x="1196785" y="1259912"/>
            <a:ext cx="15803332" cy="1052109"/>
          </a:xfrm>
          <a:prstGeom prst="rect">
            <a:avLst/>
          </a:prstGeom>
        </p:spPr>
        <p:txBody>
          <a:bodyPr lIns="0" tIns="0" rIns="0" bIns="0" rtlCol="0" anchor="t">
            <a:spAutoFit/>
          </a:bodyPr>
          <a:lstStyle/>
          <a:p>
            <a:pPr>
              <a:lnSpc>
                <a:spcPts val="8421"/>
              </a:lnSpc>
            </a:pPr>
            <a:r>
              <a:rPr lang="en-US" sz="7017">
                <a:solidFill>
                  <a:srgbClr val="000000"/>
                </a:solidFill>
                <a:latin typeface="Source Sans Pro Bold"/>
              </a:rPr>
              <a:t>Stap 5 – Neem twee beslissingen </a:t>
            </a:r>
          </a:p>
        </p:txBody>
      </p:sp>
      <p:sp>
        <p:nvSpPr>
          <p:cNvPr id="13" name="TextBox 13"/>
          <p:cNvSpPr txBox="1"/>
          <p:nvPr/>
        </p:nvSpPr>
        <p:spPr>
          <a:xfrm>
            <a:off x="1196785" y="2703413"/>
            <a:ext cx="11543615" cy="6554887"/>
          </a:xfrm>
          <a:prstGeom prst="rect">
            <a:avLst/>
          </a:prstGeom>
        </p:spPr>
        <p:txBody>
          <a:bodyPr lIns="0" tIns="0" rIns="0" bIns="0" rtlCol="0" anchor="t">
            <a:spAutoFit/>
          </a:bodyPr>
          <a:lstStyle/>
          <a:p>
            <a:pPr>
              <a:lnSpc>
                <a:spcPts val="3499"/>
              </a:lnSpc>
            </a:pPr>
            <a:r>
              <a:rPr lang="en-US" sz="2499">
                <a:solidFill>
                  <a:srgbClr val="000000"/>
                </a:solidFill>
                <a:latin typeface="Source Sans Pro"/>
              </a:rPr>
              <a:t>1. Is melden noodzakelijk? Melden moet als er sprake is van acute of structurele onveiligheid. </a:t>
            </a:r>
          </a:p>
          <a:p>
            <a:pPr>
              <a:lnSpc>
                <a:spcPts val="3499"/>
              </a:lnSpc>
            </a:pPr>
            <a:endParaRPr lang="en-US" sz="2499">
              <a:solidFill>
                <a:srgbClr val="000000"/>
              </a:solidFill>
              <a:latin typeface="Source Sans Pro"/>
            </a:endParaRPr>
          </a:p>
          <a:p>
            <a:pPr>
              <a:lnSpc>
                <a:spcPts val="3499"/>
              </a:lnSpc>
            </a:pPr>
            <a:r>
              <a:rPr lang="en-US" sz="2499">
                <a:solidFill>
                  <a:srgbClr val="000000"/>
                </a:solidFill>
                <a:latin typeface="Source Sans Pro"/>
              </a:rPr>
              <a:t>2. Is hulp verlenen of organiseren voldoende mogelijk? </a:t>
            </a:r>
          </a:p>
          <a:p>
            <a:pPr>
              <a:lnSpc>
                <a:spcPts val="3499"/>
              </a:lnSpc>
            </a:pPr>
            <a:endParaRPr lang="en-US" sz="2499">
              <a:solidFill>
                <a:srgbClr val="000000"/>
              </a:solidFill>
              <a:latin typeface="Source Sans Pro"/>
            </a:endParaRPr>
          </a:p>
          <a:p>
            <a:pPr marL="539749" lvl="1" indent="-269875">
              <a:lnSpc>
                <a:spcPts val="3499"/>
              </a:lnSpc>
              <a:buFont typeface="Arial"/>
              <a:buChar char="•"/>
            </a:pPr>
            <a:r>
              <a:rPr lang="en-US" sz="2499">
                <a:solidFill>
                  <a:srgbClr val="000000"/>
                </a:solidFill>
                <a:latin typeface="Source Sans Pro"/>
              </a:rPr>
              <a:t>Kun je zelf voldoende hulp bieden of kun je hulp elders organiseren? </a:t>
            </a:r>
          </a:p>
          <a:p>
            <a:pPr>
              <a:lnSpc>
                <a:spcPts val="3499"/>
              </a:lnSpc>
            </a:pPr>
            <a:endParaRPr lang="en-US" sz="2499">
              <a:solidFill>
                <a:srgbClr val="000000"/>
              </a:solidFill>
              <a:latin typeface="Source Sans Pro"/>
            </a:endParaRPr>
          </a:p>
          <a:p>
            <a:pPr marL="539749" lvl="1" indent="-269875">
              <a:lnSpc>
                <a:spcPts val="3499"/>
              </a:lnSpc>
              <a:buFont typeface="Arial"/>
              <a:buChar char="•"/>
            </a:pPr>
            <a:r>
              <a:rPr lang="en-US" sz="2499">
                <a:solidFill>
                  <a:srgbClr val="000000"/>
                </a:solidFill>
                <a:latin typeface="Source Sans Pro"/>
              </a:rPr>
              <a:t>Werken de betrokkenen mee aan de geboden of georganiseerde hulp? </a:t>
            </a:r>
          </a:p>
          <a:p>
            <a:pPr>
              <a:lnSpc>
                <a:spcPts val="3499"/>
              </a:lnSpc>
            </a:pPr>
            <a:endParaRPr lang="en-US" sz="2499">
              <a:solidFill>
                <a:srgbClr val="000000"/>
              </a:solidFill>
              <a:latin typeface="Source Sans Pro"/>
            </a:endParaRPr>
          </a:p>
          <a:p>
            <a:pPr marL="539749" lvl="1" indent="-269875">
              <a:lnSpc>
                <a:spcPts val="3499"/>
              </a:lnSpc>
              <a:buFont typeface="Arial"/>
              <a:buChar char="•"/>
            </a:pPr>
            <a:r>
              <a:rPr lang="en-US" sz="2499">
                <a:solidFill>
                  <a:srgbClr val="000000"/>
                </a:solidFill>
                <a:latin typeface="Source Sans Pro"/>
              </a:rPr>
              <a:t>Leidt deze hulp tot (duurzame) veiligheid? </a:t>
            </a:r>
          </a:p>
          <a:p>
            <a:pPr>
              <a:lnSpc>
                <a:spcPts val="3499"/>
              </a:lnSpc>
            </a:pPr>
            <a:endParaRPr lang="en-US" sz="2499">
              <a:solidFill>
                <a:srgbClr val="000000"/>
              </a:solidFill>
              <a:latin typeface="Source Sans Pro"/>
            </a:endParaRPr>
          </a:p>
          <a:p>
            <a:pPr>
              <a:lnSpc>
                <a:spcPts val="3499"/>
              </a:lnSpc>
            </a:pPr>
            <a:r>
              <a:rPr lang="en-US" sz="2499">
                <a:solidFill>
                  <a:srgbClr val="000000"/>
                </a:solidFill>
                <a:latin typeface="Source Sans Pro"/>
              </a:rPr>
              <a:t>Bespreek dit samen met een expert en betrek ook altijd het slachtoffer zelf. Zo kom je tot een zorgvuldig plan, waar ieder achter kan staan. Bespreek of het mogelijk is om familie nu te betrekken.</a:t>
            </a:r>
          </a:p>
          <a:p>
            <a:pPr>
              <a:lnSpc>
                <a:spcPts val="3499"/>
              </a:lnSpc>
              <a:spcBef>
                <a:spcPct val="0"/>
              </a:spcBef>
            </a:pPr>
            <a:endParaRPr lang="en-US" sz="2499">
              <a:solidFill>
                <a:srgbClr val="000000"/>
              </a:solidFill>
              <a:latin typeface="Source Sans Pro"/>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2137" y="611851"/>
            <a:ext cx="16347163" cy="1465811"/>
            <a:chOff x="0" y="0"/>
            <a:chExt cx="4305426" cy="386057"/>
          </a:xfrm>
        </p:grpSpPr>
        <p:sp>
          <p:nvSpPr>
            <p:cNvPr id="3" name="Freeform 3"/>
            <p:cNvSpPr/>
            <p:nvPr/>
          </p:nvSpPr>
          <p:spPr>
            <a:xfrm>
              <a:off x="0" y="0"/>
              <a:ext cx="4305426" cy="386057"/>
            </a:xfrm>
            <a:custGeom>
              <a:avLst/>
              <a:gdLst/>
              <a:ahLst/>
              <a:cxnLst/>
              <a:rect l="l" t="t" r="r" b="b"/>
              <a:pathLst>
                <a:path w="4305426" h="386057">
                  <a:moveTo>
                    <a:pt x="0" y="0"/>
                  </a:moveTo>
                  <a:lnTo>
                    <a:pt x="4305426" y="0"/>
                  </a:lnTo>
                  <a:lnTo>
                    <a:pt x="4305426" y="386057"/>
                  </a:lnTo>
                  <a:lnTo>
                    <a:pt x="0" y="386057"/>
                  </a:lnTo>
                  <a:close/>
                </a:path>
              </a:pathLst>
            </a:custGeom>
            <a:solidFill>
              <a:srgbClr val="000000">
                <a:alpha val="0"/>
              </a:srgbClr>
            </a:solidFill>
            <a:ln w="19050" cap="sq">
              <a:solidFill>
                <a:srgbClr val="DCCDFF"/>
              </a:solidFill>
              <a:prstDash val="solid"/>
              <a:miter/>
            </a:ln>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819148" y="521364"/>
            <a:ext cx="16343175" cy="1470660"/>
            <a:chOff x="0" y="0"/>
            <a:chExt cx="4304375" cy="387334"/>
          </a:xfrm>
        </p:grpSpPr>
        <p:sp>
          <p:nvSpPr>
            <p:cNvPr id="6" name="Freeform 6"/>
            <p:cNvSpPr/>
            <p:nvPr/>
          </p:nvSpPr>
          <p:spPr>
            <a:xfrm>
              <a:off x="0" y="0"/>
              <a:ext cx="4304375" cy="387334"/>
            </a:xfrm>
            <a:custGeom>
              <a:avLst/>
              <a:gdLst/>
              <a:ahLst/>
              <a:cxnLst/>
              <a:rect l="l" t="t" r="r" b="b"/>
              <a:pathLst>
                <a:path w="4304375" h="387334">
                  <a:moveTo>
                    <a:pt x="0" y="0"/>
                  </a:moveTo>
                  <a:lnTo>
                    <a:pt x="4304375" y="0"/>
                  </a:lnTo>
                  <a:lnTo>
                    <a:pt x="4304375" y="387334"/>
                  </a:lnTo>
                  <a:lnTo>
                    <a:pt x="0" y="387334"/>
                  </a:lnTo>
                  <a:close/>
                </a:path>
              </a:pathLst>
            </a:custGeom>
            <a:solidFill>
              <a:srgbClr val="000000">
                <a:alpha val="0"/>
              </a:srgbClr>
            </a:solidFill>
            <a:ln w="19050" cap="sq">
              <a:solidFill>
                <a:srgbClr val="000000"/>
              </a:solidFill>
              <a:prstDash val="solid"/>
              <a:miter/>
            </a:ln>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195329" y="-198934"/>
            <a:ext cx="18686724" cy="10687590"/>
            <a:chOff x="0" y="0"/>
            <a:chExt cx="4921606" cy="2814838"/>
          </a:xfrm>
        </p:grpSpPr>
        <p:sp>
          <p:nvSpPr>
            <p:cNvPr id="9" name="Freeform 9"/>
            <p:cNvSpPr/>
            <p:nvPr/>
          </p:nvSpPr>
          <p:spPr>
            <a:xfrm>
              <a:off x="0" y="0"/>
              <a:ext cx="4921607" cy="2814838"/>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11" name="TextBox 11"/>
          <p:cNvSpPr txBox="1"/>
          <p:nvPr/>
        </p:nvSpPr>
        <p:spPr>
          <a:xfrm>
            <a:off x="6597509" y="2761514"/>
            <a:ext cx="10564814" cy="5240734"/>
          </a:xfrm>
          <a:prstGeom prst="rect">
            <a:avLst/>
          </a:prstGeom>
        </p:spPr>
        <p:txBody>
          <a:bodyPr lIns="0" tIns="0" rIns="0" bIns="0" rtlCol="0" anchor="t">
            <a:spAutoFit/>
          </a:bodyPr>
          <a:lstStyle/>
          <a:p>
            <a:pPr algn="r">
              <a:lnSpc>
                <a:spcPts val="3499"/>
              </a:lnSpc>
            </a:pPr>
            <a:r>
              <a:rPr lang="en-US" sz="2499">
                <a:solidFill>
                  <a:srgbClr val="000000"/>
                </a:solidFill>
                <a:latin typeface="Source Sans Pro"/>
              </a:rPr>
              <a:t>Net hebben we verschillende signalen opgezocht. Signalen zijn handig om te weten, maar het is belangrijk om te onthouden dat signalen a-specifiek zijn. Dit betekent dat de signalen ook iets anders kunnen betekenen. </a:t>
            </a:r>
          </a:p>
          <a:p>
            <a:pPr algn="r">
              <a:lnSpc>
                <a:spcPts val="3499"/>
              </a:lnSpc>
            </a:pPr>
            <a:endParaRPr lang="en-US" sz="2499">
              <a:solidFill>
                <a:srgbClr val="000000"/>
              </a:solidFill>
              <a:latin typeface="Source Sans Pro"/>
            </a:endParaRPr>
          </a:p>
          <a:p>
            <a:pPr algn="r">
              <a:lnSpc>
                <a:spcPts val="3499"/>
              </a:lnSpc>
            </a:pPr>
            <a:r>
              <a:rPr lang="en-US" sz="2499">
                <a:solidFill>
                  <a:srgbClr val="000000"/>
                </a:solidFill>
                <a:latin typeface="Source Sans Pro Italics"/>
              </a:rPr>
              <a:t>Voorbeeld: </a:t>
            </a:r>
            <a:r>
              <a:rPr lang="en-US" sz="2499">
                <a:solidFill>
                  <a:srgbClr val="000000"/>
                </a:solidFill>
                <a:latin typeface="Source Sans Pro"/>
              </a:rPr>
              <a:t>een signaal van huwelijksdwang kan zijn: ‘’minder tijd doorbrengen met vrienden of vriendinnen’’. Maar dit kan ook betekenen dat het huiselijk geweld meemaakt of dat het kind misschien even geen zin meer heeft om met vriendjes af te spreken. </a:t>
            </a:r>
          </a:p>
          <a:p>
            <a:pPr algn="r">
              <a:lnSpc>
                <a:spcPts val="3499"/>
              </a:lnSpc>
            </a:pPr>
            <a:endParaRPr lang="en-US" sz="2499">
              <a:solidFill>
                <a:srgbClr val="000000"/>
              </a:solidFill>
              <a:latin typeface="Source Sans Pro"/>
            </a:endParaRPr>
          </a:p>
          <a:p>
            <a:pPr algn="r">
              <a:lnSpc>
                <a:spcPts val="3499"/>
              </a:lnSpc>
            </a:pPr>
            <a:r>
              <a:rPr lang="en-US" sz="2499">
                <a:solidFill>
                  <a:srgbClr val="000000"/>
                </a:solidFill>
                <a:latin typeface="Source Sans Pro"/>
              </a:rPr>
              <a:t>Daarom is het vooral belangrijk om te letten op (gedrags)verandering bij een persoon en hierover het gesprek aan te gaan. </a:t>
            </a:r>
          </a:p>
          <a:p>
            <a:pPr algn="r">
              <a:lnSpc>
                <a:spcPts val="3499"/>
              </a:lnSpc>
              <a:spcBef>
                <a:spcPct val="0"/>
              </a:spcBef>
            </a:pPr>
            <a:endParaRPr lang="en-US" sz="2499">
              <a:solidFill>
                <a:srgbClr val="000000"/>
              </a:solidFill>
              <a:latin typeface="Source Sans Pro"/>
            </a:endParaRPr>
          </a:p>
        </p:txBody>
      </p:sp>
      <p:sp>
        <p:nvSpPr>
          <p:cNvPr id="12" name="TextBox 12"/>
          <p:cNvSpPr txBox="1"/>
          <p:nvPr/>
        </p:nvSpPr>
        <p:spPr>
          <a:xfrm>
            <a:off x="1446441" y="567115"/>
            <a:ext cx="15278556" cy="1236282"/>
          </a:xfrm>
          <a:prstGeom prst="rect">
            <a:avLst/>
          </a:prstGeom>
        </p:spPr>
        <p:txBody>
          <a:bodyPr lIns="0" tIns="0" rIns="0" bIns="0" rtlCol="0" anchor="t">
            <a:spAutoFit/>
          </a:bodyPr>
          <a:lstStyle/>
          <a:p>
            <a:pPr algn="ctr">
              <a:lnSpc>
                <a:spcPts val="10079"/>
              </a:lnSpc>
              <a:spcBef>
                <a:spcPct val="0"/>
              </a:spcBef>
            </a:pPr>
            <a:r>
              <a:rPr lang="en-US" sz="7199">
                <a:solidFill>
                  <a:srgbClr val="DCCDFF"/>
                </a:solidFill>
                <a:latin typeface="Source Sans Pro Bold"/>
              </a:rPr>
              <a:t>Signalen vs. gesprek aangaan</a:t>
            </a:r>
          </a:p>
        </p:txBody>
      </p:sp>
      <p:sp>
        <p:nvSpPr>
          <p:cNvPr id="13" name="TextBox 13"/>
          <p:cNvSpPr txBox="1"/>
          <p:nvPr/>
        </p:nvSpPr>
        <p:spPr>
          <a:xfrm>
            <a:off x="1678044" y="532375"/>
            <a:ext cx="14734289" cy="1236282"/>
          </a:xfrm>
          <a:prstGeom prst="rect">
            <a:avLst/>
          </a:prstGeom>
        </p:spPr>
        <p:txBody>
          <a:bodyPr lIns="0" tIns="0" rIns="0" bIns="0" rtlCol="0" anchor="t">
            <a:spAutoFit/>
          </a:bodyPr>
          <a:lstStyle/>
          <a:p>
            <a:pPr algn="ctr">
              <a:lnSpc>
                <a:spcPts val="10079"/>
              </a:lnSpc>
              <a:spcBef>
                <a:spcPct val="0"/>
              </a:spcBef>
            </a:pPr>
            <a:r>
              <a:rPr lang="en-US" sz="7199">
                <a:solidFill>
                  <a:srgbClr val="CEFFE8"/>
                </a:solidFill>
                <a:latin typeface="Source Sans Pro Bold"/>
              </a:rPr>
              <a:t>Signalen vs. gesprek aangaan</a:t>
            </a:r>
          </a:p>
        </p:txBody>
      </p:sp>
      <p:sp>
        <p:nvSpPr>
          <p:cNvPr id="14" name="TextBox 14"/>
          <p:cNvSpPr txBox="1"/>
          <p:nvPr/>
        </p:nvSpPr>
        <p:spPr>
          <a:xfrm>
            <a:off x="2140457" y="500821"/>
            <a:ext cx="13758457" cy="1236282"/>
          </a:xfrm>
          <a:prstGeom prst="rect">
            <a:avLst/>
          </a:prstGeom>
        </p:spPr>
        <p:txBody>
          <a:bodyPr lIns="0" tIns="0" rIns="0" bIns="0" rtlCol="0" anchor="t">
            <a:spAutoFit/>
          </a:bodyPr>
          <a:lstStyle/>
          <a:p>
            <a:pPr algn="ctr">
              <a:lnSpc>
                <a:spcPts val="10079"/>
              </a:lnSpc>
              <a:spcBef>
                <a:spcPct val="0"/>
              </a:spcBef>
            </a:pPr>
            <a:r>
              <a:rPr lang="en-US" sz="7199">
                <a:solidFill>
                  <a:srgbClr val="000000"/>
                </a:solidFill>
                <a:latin typeface="Source Sans Pro Bold"/>
              </a:rPr>
              <a:t>Signalen vs. gesprek aangaan</a:t>
            </a:r>
          </a:p>
        </p:txBody>
      </p:sp>
      <p:sp>
        <p:nvSpPr>
          <p:cNvPr id="15" name="Freeform 15"/>
          <p:cNvSpPr/>
          <p:nvPr/>
        </p:nvSpPr>
        <p:spPr>
          <a:xfrm>
            <a:off x="1183918" y="5063358"/>
            <a:ext cx="5023410" cy="4457135"/>
          </a:xfrm>
          <a:custGeom>
            <a:avLst/>
            <a:gdLst/>
            <a:ahLst/>
            <a:cxnLst/>
            <a:rect l="l" t="t" r="r" b="b"/>
            <a:pathLst>
              <a:path w="5023410" h="4457135">
                <a:moveTo>
                  <a:pt x="0" y="0"/>
                </a:moveTo>
                <a:lnTo>
                  <a:pt x="5023410" y="0"/>
                </a:lnTo>
                <a:lnTo>
                  <a:pt x="5023410" y="4457135"/>
                </a:lnTo>
                <a:lnTo>
                  <a:pt x="0" y="44571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16" name="Freeform 16"/>
          <p:cNvSpPr/>
          <p:nvPr/>
        </p:nvSpPr>
        <p:spPr>
          <a:xfrm>
            <a:off x="1326580" y="4962580"/>
            <a:ext cx="5023410" cy="4457135"/>
          </a:xfrm>
          <a:custGeom>
            <a:avLst/>
            <a:gdLst/>
            <a:ahLst/>
            <a:cxnLst/>
            <a:rect l="l" t="t" r="r" b="b"/>
            <a:pathLst>
              <a:path w="5023410" h="4457135">
                <a:moveTo>
                  <a:pt x="0" y="0"/>
                </a:moveTo>
                <a:lnTo>
                  <a:pt x="5023410" y="0"/>
                </a:lnTo>
                <a:lnTo>
                  <a:pt x="5023410" y="4457135"/>
                </a:lnTo>
                <a:lnTo>
                  <a:pt x="0" y="44571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7" name="Freeform 10">
            <a:extLst>
              <a:ext uri="{FF2B5EF4-FFF2-40B4-BE49-F238E27FC236}">
                <a16:creationId xmlns:a16="http://schemas.microsoft.com/office/drawing/2014/main" id="{D5E5B4CA-0694-4742-42C2-2563934B44A8}"/>
              </a:ext>
            </a:extLst>
          </p:cNvPr>
          <p:cNvSpPr/>
          <p:nvPr/>
        </p:nvSpPr>
        <p:spPr>
          <a:xfrm>
            <a:off x="76201" y="114299"/>
            <a:ext cx="18135604" cy="10058401"/>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6D61A8"/>
        </a:solidFill>
        <a:effectLst/>
      </p:bgPr>
    </p:bg>
    <p:spTree>
      <p:nvGrpSpPr>
        <p:cNvPr id="1" name=""/>
        <p:cNvGrpSpPr/>
        <p:nvPr/>
      </p:nvGrpSpPr>
      <p:grpSpPr>
        <a:xfrm>
          <a:off x="0" y="0"/>
          <a:ext cx="0" cy="0"/>
          <a:chOff x="0" y="0"/>
          <a:chExt cx="0" cy="0"/>
        </a:xfrm>
      </p:grpSpPr>
      <p:grpSp>
        <p:nvGrpSpPr>
          <p:cNvPr id="2" name="Group 2"/>
          <p:cNvGrpSpPr/>
          <p:nvPr/>
        </p:nvGrpSpPr>
        <p:grpSpPr>
          <a:xfrm>
            <a:off x="3012695" y="1624403"/>
            <a:ext cx="12305198" cy="6580328"/>
            <a:chOff x="0" y="0"/>
            <a:chExt cx="5976077" cy="3195767"/>
          </a:xfrm>
        </p:grpSpPr>
        <p:sp>
          <p:nvSpPr>
            <p:cNvPr id="3" name="Freeform 3"/>
            <p:cNvSpPr/>
            <p:nvPr/>
          </p:nvSpPr>
          <p:spPr>
            <a:xfrm>
              <a:off x="0" y="0"/>
              <a:ext cx="5976077" cy="3195767"/>
            </a:xfrm>
            <a:custGeom>
              <a:avLst/>
              <a:gdLst/>
              <a:ahLst/>
              <a:cxnLst/>
              <a:rect l="l" t="t" r="r" b="b"/>
              <a:pathLst>
                <a:path w="5976077" h="3195767">
                  <a:moveTo>
                    <a:pt x="0" y="0"/>
                  </a:moveTo>
                  <a:lnTo>
                    <a:pt x="5976077" y="0"/>
                  </a:lnTo>
                  <a:lnTo>
                    <a:pt x="5976077" y="3195767"/>
                  </a:lnTo>
                  <a:lnTo>
                    <a:pt x="0" y="3195767"/>
                  </a:lnTo>
                  <a:close/>
                </a:path>
              </a:pathLst>
            </a:custGeom>
            <a:solidFill>
              <a:srgbClr val="DCCD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6" name="TextBox 6"/>
          <p:cNvSpPr txBox="1"/>
          <p:nvPr/>
        </p:nvSpPr>
        <p:spPr>
          <a:xfrm>
            <a:off x="8338426" y="4848609"/>
            <a:ext cx="1611147" cy="396173"/>
          </a:xfrm>
          <a:prstGeom prst="rect">
            <a:avLst/>
          </a:prstGeom>
        </p:spPr>
        <p:txBody>
          <a:bodyPr lIns="0" tIns="0" rIns="0" bIns="0" rtlCol="0" anchor="t">
            <a:spAutoFit/>
          </a:bodyPr>
          <a:lstStyle/>
          <a:p>
            <a:pPr algn="ctr">
              <a:lnSpc>
                <a:spcPts val="3360"/>
              </a:lnSpc>
            </a:pPr>
            <a:r>
              <a:rPr lang="en-US" sz="2400">
                <a:solidFill>
                  <a:srgbClr val="000000"/>
                </a:solidFill>
                <a:latin typeface="Open Sans"/>
              </a:rPr>
              <a:t>[video hier]</a:t>
            </a:r>
          </a:p>
        </p:txBody>
      </p:sp>
      <p:pic>
        <p:nvPicPr>
          <p:cNvPr id="7" name="Onlinemedia 3" title="Promovideo e-learning Schadelijke praktijken | Pharos, expertisecentrum gezondheidsverschillen">
            <a:hlinkClick r:id="" action="ppaction://media"/>
            <a:extLst>
              <a:ext uri="{FF2B5EF4-FFF2-40B4-BE49-F238E27FC236}">
                <a16:creationId xmlns:a16="http://schemas.microsoft.com/office/drawing/2014/main" id="{0ED94C2D-BD3D-A8E6-FAD0-C34CAEA326ED}"/>
              </a:ext>
            </a:extLst>
          </p:cNvPr>
          <p:cNvPicPr>
            <a:picLocks noRot="1" noChangeAspect="1"/>
          </p:cNvPicPr>
          <p:nvPr>
            <a:videoFile r:link="rId1"/>
          </p:nvPr>
        </p:nvPicPr>
        <p:blipFill>
          <a:blip r:embed="rId4"/>
          <a:stretch>
            <a:fillRect/>
          </a:stretch>
        </p:blipFill>
        <p:spPr>
          <a:xfrm>
            <a:off x="2030288" y="950988"/>
            <a:ext cx="13721062" cy="7752400"/>
          </a:xfrm>
          <a:prstGeom prst="rect">
            <a:avLst/>
          </a:prstGeom>
        </p:spPr>
      </p:pic>
      <p:pic>
        <p:nvPicPr>
          <p:cNvPr id="8" name="Afbeelding 7" descr="Afbeelding met symbool&#10;&#10;Automatisch gegenereerde beschrijving">
            <a:extLst>
              <a:ext uri="{FF2B5EF4-FFF2-40B4-BE49-F238E27FC236}">
                <a16:creationId xmlns:a16="http://schemas.microsoft.com/office/drawing/2014/main" id="{ED7A2AEC-9C60-071C-88F6-70657A6AFE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523022"/>
            <a:ext cx="855931" cy="8559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6D61A8"/>
        </a:solidFill>
        <a:effectLst/>
      </p:bgPr>
    </p:bg>
    <p:spTree>
      <p:nvGrpSpPr>
        <p:cNvPr id="1" name=""/>
        <p:cNvGrpSpPr/>
        <p:nvPr/>
      </p:nvGrpSpPr>
      <p:grpSpPr>
        <a:xfrm>
          <a:off x="0" y="0"/>
          <a:ext cx="0" cy="0"/>
          <a:chOff x="0" y="0"/>
          <a:chExt cx="0" cy="0"/>
        </a:xfrm>
      </p:grpSpPr>
      <p:grpSp>
        <p:nvGrpSpPr>
          <p:cNvPr id="2" name="Group 2"/>
          <p:cNvGrpSpPr/>
          <p:nvPr/>
        </p:nvGrpSpPr>
        <p:grpSpPr>
          <a:xfrm>
            <a:off x="4551257" y="2831882"/>
            <a:ext cx="8819091" cy="4496453"/>
            <a:chOff x="0" y="0"/>
            <a:chExt cx="4283032" cy="2183723"/>
          </a:xfrm>
        </p:grpSpPr>
        <p:sp>
          <p:nvSpPr>
            <p:cNvPr id="3" name="Freeform 3"/>
            <p:cNvSpPr/>
            <p:nvPr/>
          </p:nvSpPr>
          <p:spPr>
            <a:xfrm>
              <a:off x="0" y="0"/>
              <a:ext cx="4283032" cy="2183723"/>
            </a:xfrm>
            <a:custGeom>
              <a:avLst/>
              <a:gdLst/>
              <a:ahLst/>
              <a:cxnLst/>
              <a:rect l="l" t="t" r="r" b="b"/>
              <a:pathLst>
                <a:path w="4283032" h="2183723">
                  <a:moveTo>
                    <a:pt x="0" y="0"/>
                  </a:moveTo>
                  <a:lnTo>
                    <a:pt x="4283032" y="0"/>
                  </a:lnTo>
                  <a:lnTo>
                    <a:pt x="4283032" y="2183723"/>
                  </a:lnTo>
                  <a:lnTo>
                    <a:pt x="0" y="2183723"/>
                  </a:lnTo>
                  <a:close/>
                </a:path>
              </a:pathLst>
            </a:custGeom>
            <a:solidFill>
              <a:srgbClr val="DCCD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4720313" y="2973140"/>
            <a:ext cx="8847374" cy="4516444"/>
            <a:chOff x="0" y="0"/>
            <a:chExt cx="4296768" cy="2193432"/>
          </a:xfrm>
        </p:grpSpPr>
        <p:sp>
          <p:nvSpPr>
            <p:cNvPr id="6" name="Freeform 6"/>
            <p:cNvSpPr/>
            <p:nvPr/>
          </p:nvSpPr>
          <p:spPr>
            <a:xfrm>
              <a:off x="0" y="0"/>
              <a:ext cx="4296768" cy="2193432"/>
            </a:xfrm>
            <a:custGeom>
              <a:avLst/>
              <a:gdLst/>
              <a:ahLst/>
              <a:cxnLst/>
              <a:rect l="l" t="t" r="r" b="b"/>
              <a:pathLst>
                <a:path w="4296768" h="2193432">
                  <a:moveTo>
                    <a:pt x="0" y="0"/>
                  </a:moveTo>
                  <a:lnTo>
                    <a:pt x="4296768" y="0"/>
                  </a:lnTo>
                  <a:lnTo>
                    <a:pt x="4296768" y="2193432"/>
                  </a:lnTo>
                  <a:lnTo>
                    <a:pt x="0" y="2193432"/>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8" name="TextBox 8"/>
          <p:cNvSpPr txBox="1"/>
          <p:nvPr/>
        </p:nvSpPr>
        <p:spPr>
          <a:xfrm>
            <a:off x="5067814" y="3816708"/>
            <a:ext cx="7785976" cy="2734057"/>
          </a:xfrm>
          <a:prstGeom prst="rect">
            <a:avLst/>
          </a:prstGeom>
        </p:spPr>
        <p:txBody>
          <a:bodyPr lIns="0" tIns="0" rIns="0" bIns="0" rtlCol="0" anchor="t">
            <a:spAutoFit/>
          </a:bodyPr>
          <a:lstStyle/>
          <a:p>
            <a:pPr algn="ctr">
              <a:lnSpc>
                <a:spcPts val="7323"/>
              </a:lnSpc>
              <a:spcBef>
                <a:spcPct val="0"/>
              </a:spcBef>
            </a:pPr>
            <a:r>
              <a:rPr lang="en-US" sz="5231">
                <a:solidFill>
                  <a:srgbClr val="FFFFFF"/>
                </a:solidFill>
                <a:latin typeface="Source Sans Pro Bold"/>
              </a:rPr>
              <a:t>Stellingen – Jouw eigen gevoel van bekwaamheid: ‘’ik kan en durf dit’’</a:t>
            </a:r>
          </a:p>
        </p:txBody>
      </p:sp>
      <p:pic>
        <p:nvPicPr>
          <p:cNvPr id="11" name="Afbeelding 10" descr="Afbeelding met symbool&#10;&#10;Automatisch gegenereerde beschrijving">
            <a:extLst>
              <a:ext uri="{FF2B5EF4-FFF2-40B4-BE49-F238E27FC236}">
                <a16:creationId xmlns:a16="http://schemas.microsoft.com/office/drawing/2014/main" id="{0BE3F692-31D5-98E1-6527-8C0BBE8C25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876300"/>
            <a:ext cx="855931" cy="855931"/>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DCCDFF">
            <a:alpha val="0"/>
          </a:srgbClr>
        </a:solidFill>
        <a:effectLst/>
      </p:bgPr>
    </p:bg>
    <p:spTree>
      <p:nvGrpSpPr>
        <p:cNvPr id="1" name=""/>
        <p:cNvGrpSpPr/>
        <p:nvPr/>
      </p:nvGrpSpPr>
      <p:grpSpPr>
        <a:xfrm>
          <a:off x="0" y="0"/>
          <a:ext cx="0" cy="0"/>
          <a:chOff x="0" y="0"/>
          <a:chExt cx="0" cy="0"/>
        </a:xfrm>
      </p:grpSpPr>
      <p:sp>
        <p:nvSpPr>
          <p:cNvPr id="30" name="TextBox 30"/>
          <p:cNvSpPr txBox="1"/>
          <p:nvPr/>
        </p:nvSpPr>
        <p:spPr>
          <a:xfrm>
            <a:off x="994009" y="1021583"/>
            <a:ext cx="16150991" cy="1538883"/>
          </a:xfrm>
          <a:prstGeom prst="rect">
            <a:avLst/>
          </a:prstGeom>
        </p:spPr>
        <p:txBody>
          <a:bodyPr wrap="square" lIns="0" tIns="0" rIns="0" bIns="0" rtlCol="0" anchor="t">
            <a:spAutoFit/>
          </a:bodyPr>
          <a:lstStyle/>
          <a:p>
            <a:pPr>
              <a:lnSpc>
                <a:spcPts val="5998"/>
              </a:lnSpc>
            </a:pPr>
            <a:r>
              <a:rPr lang="en-US" sz="5400" b="1" dirty="0" err="1">
                <a:solidFill>
                  <a:srgbClr val="CEFFE8"/>
                </a:solidFill>
                <a:latin typeface="Source Sans Pro" panose="020B0503030403020204" pitchFamily="34" charset="0"/>
                <a:ea typeface="Source Sans Pro" panose="020B0503030403020204" pitchFamily="34" charset="0"/>
              </a:rPr>
              <a:t>Opdracht</a:t>
            </a:r>
            <a:r>
              <a:rPr lang="en-US" sz="5400" b="1" dirty="0">
                <a:solidFill>
                  <a:srgbClr val="CEFFE8"/>
                </a:solidFill>
                <a:latin typeface="Source Sans Pro" panose="020B0503030403020204" pitchFamily="34" charset="0"/>
                <a:ea typeface="Source Sans Pro" panose="020B0503030403020204" pitchFamily="34" charset="0"/>
              </a:rPr>
              <a:t>: Hoe ga je het </a:t>
            </a:r>
            <a:r>
              <a:rPr lang="en-US" sz="5400" b="1" dirty="0" err="1">
                <a:solidFill>
                  <a:srgbClr val="CEFFE8"/>
                </a:solidFill>
                <a:latin typeface="Source Sans Pro" panose="020B0503030403020204" pitchFamily="34" charset="0"/>
                <a:ea typeface="Source Sans Pro" panose="020B0503030403020204" pitchFamily="34" charset="0"/>
              </a:rPr>
              <a:t>gesprek</a:t>
            </a:r>
            <a:r>
              <a:rPr lang="en-US" sz="5400" b="1" dirty="0">
                <a:solidFill>
                  <a:srgbClr val="CEFFE8"/>
                </a:solidFill>
                <a:latin typeface="Source Sans Pro" panose="020B0503030403020204" pitchFamily="34" charset="0"/>
                <a:ea typeface="Source Sans Pro" panose="020B0503030403020204" pitchFamily="34" charset="0"/>
              </a:rPr>
              <a:t> </a:t>
            </a:r>
            <a:r>
              <a:rPr lang="en-US" sz="5400" b="1" dirty="0" err="1">
                <a:solidFill>
                  <a:srgbClr val="CEFFE8"/>
                </a:solidFill>
                <a:latin typeface="Source Sans Pro" panose="020B0503030403020204" pitchFamily="34" charset="0"/>
                <a:ea typeface="Source Sans Pro" panose="020B0503030403020204" pitchFamily="34" charset="0"/>
              </a:rPr>
              <a:t>aan</a:t>
            </a:r>
            <a:r>
              <a:rPr lang="en-US" sz="5400" b="1" dirty="0">
                <a:solidFill>
                  <a:srgbClr val="CEFFE8"/>
                </a:solidFill>
                <a:latin typeface="Source Sans Pro" panose="020B0503030403020204" pitchFamily="34" charset="0"/>
                <a:ea typeface="Source Sans Pro" panose="020B0503030403020204" pitchFamily="34" charset="0"/>
              </a:rPr>
              <a:t>? </a:t>
            </a:r>
            <a:r>
              <a:rPr lang="en-US" sz="5400" b="1" dirty="0" err="1">
                <a:solidFill>
                  <a:srgbClr val="CEFFE8"/>
                </a:solidFill>
                <a:latin typeface="Source Sans Pro" panose="020B0503030403020204" pitchFamily="34" charset="0"/>
                <a:ea typeface="Source Sans Pro" panose="020B0503030403020204" pitchFamily="34" charset="0"/>
              </a:rPr>
              <a:t>Welke</a:t>
            </a:r>
            <a:r>
              <a:rPr lang="en-US" sz="5400" b="1" dirty="0">
                <a:solidFill>
                  <a:srgbClr val="CEFFE8"/>
                </a:solidFill>
                <a:latin typeface="Source Sans Pro" panose="020B0503030403020204" pitchFamily="34" charset="0"/>
                <a:ea typeface="Source Sans Pro" panose="020B0503030403020204" pitchFamily="34" charset="0"/>
              </a:rPr>
              <a:t> </a:t>
            </a:r>
            <a:r>
              <a:rPr lang="en-US" sz="5400" b="1" dirty="0" err="1">
                <a:solidFill>
                  <a:srgbClr val="CEFFE8"/>
                </a:solidFill>
                <a:latin typeface="Source Sans Pro" panose="020B0503030403020204" pitchFamily="34" charset="0"/>
                <a:ea typeface="Source Sans Pro" panose="020B0503030403020204" pitchFamily="34" charset="0"/>
              </a:rPr>
              <a:t>vragen</a:t>
            </a:r>
            <a:r>
              <a:rPr lang="en-US" sz="5400" b="1" dirty="0">
                <a:solidFill>
                  <a:srgbClr val="CEFFE8"/>
                </a:solidFill>
                <a:latin typeface="Source Sans Pro" panose="020B0503030403020204" pitchFamily="34" charset="0"/>
                <a:ea typeface="Source Sans Pro" panose="020B0503030403020204" pitchFamily="34" charset="0"/>
              </a:rPr>
              <a:t> </a:t>
            </a:r>
            <a:r>
              <a:rPr lang="en-US" sz="5400" b="1" dirty="0" err="1">
                <a:solidFill>
                  <a:srgbClr val="CEFFE8"/>
                </a:solidFill>
                <a:latin typeface="Source Sans Pro" panose="020B0503030403020204" pitchFamily="34" charset="0"/>
                <a:ea typeface="Source Sans Pro" panose="020B0503030403020204" pitchFamily="34" charset="0"/>
              </a:rPr>
              <a:t>zou</a:t>
            </a:r>
            <a:r>
              <a:rPr lang="en-US" sz="5400" b="1" dirty="0">
                <a:solidFill>
                  <a:srgbClr val="CEFFE8"/>
                </a:solidFill>
                <a:latin typeface="Source Sans Pro" panose="020B0503030403020204" pitchFamily="34" charset="0"/>
                <a:ea typeface="Source Sans Pro" panose="020B0503030403020204" pitchFamily="34" charset="0"/>
              </a:rPr>
              <a:t> </a:t>
            </a:r>
            <a:r>
              <a:rPr lang="en-US" sz="5400" b="1" dirty="0" err="1">
                <a:solidFill>
                  <a:srgbClr val="CEFFE8"/>
                </a:solidFill>
                <a:latin typeface="Source Sans Pro" panose="020B0503030403020204" pitchFamily="34" charset="0"/>
                <a:ea typeface="Source Sans Pro" panose="020B0503030403020204" pitchFamily="34" charset="0"/>
              </a:rPr>
              <a:t>jij</a:t>
            </a:r>
            <a:r>
              <a:rPr lang="en-US" sz="5400" b="1" dirty="0">
                <a:solidFill>
                  <a:srgbClr val="CEFFE8"/>
                </a:solidFill>
                <a:latin typeface="Source Sans Pro" panose="020B0503030403020204" pitchFamily="34" charset="0"/>
                <a:ea typeface="Source Sans Pro" panose="020B0503030403020204" pitchFamily="34" charset="0"/>
              </a:rPr>
              <a:t> </a:t>
            </a:r>
            <a:r>
              <a:rPr lang="en-US" sz="5400" b="1" dirty="0" err="1">
                <a:solidFill>
                  <a:srgbClr val="CEFFE8"/>
                </a:solidFill>
                <a:latin typeface="Source Sans Pro" panose="020B0503030403020204" pitchFamily="34" charset="0"/>
                <a:ea typeface="Source Sans Pro" panose="020B0503030403020204" pitchFamily="34" charset="0"/>
              </a:rPr>
              <a:t>stellen</a:t>
            </a:r>
            <a:r>
              <a:rPr lang="en-US" sz="5400" b="1" dirty="0">
                <a:solidFill>
                  <a:srgbClr val="CEFFE8"/>
                </a:solidFill>
                <a:latin typeface="Source Sans Pro" panose="020B0503030403020204" pitchFamily="34" charset="0"/>
                <a:ea typeface="Source Sans Pro" panose="020B0503030403020204" pitchFamily="34" charset="0"/>
              </a:rPr>
              <a:t>?</a:t>
            </a:r>
          </a:p>
        </p:txBody>
      </p:sp>
      <p:sp>
        <p:nvSpPr>
          <p:cNvPr id="31" name="TextBox 31"/>
          <p:cNvSpPr txBox="1"/>
          <p:nvPr/>
        </p:nvSpPr>
        <p:spPr>
          <a:xfrm>
            <a:off x="914400" y="1021582"/>
            <a:ext cx="15846191" cy="1538883"/>
          </a:xfrm>
          <a:prstGeom prst="rect">
            <a:avLst/>
          </a:prstGeom>
        </p:spPr>
        <p:txBody>
          <a:bodyPr wrap="square" lIns="0" tIns="0" rIns="0" bIns="0" rtlCol="0" anchor="t">
            <a:spAutoFit/>
          </a:bodyPr>
          <a:lstStyle/>
          <a:p>
            <a:pPr>
              <a:lnSpc>
                <a:spcPts val="5998"/>
              </a:lnSpc>
            </a:pPr>
            <a:r>
              <a:rPr lang="nl-NL" sz="5400" b="1" dirty="0">
                <a:latin typeface="Source Sans Pro Bold" panose="020B0703030403020204" charset="0"/>
                <a:ea typeface="Source Sans Pro Bold" panose="020B0703030403020204" charset="0"/>
              </a:rPr>
              <a:t>Opdracht</a:t>
            </a:r>
            <a:r>
              <a:rPr lang="nl-NL" sz="5400" b="1" dirty="0">
                <a:latin typeface="Source Sans Pro" panose="020B0503030403020204" pitchFamily="34" charset="0"/>
                <a:ea typeface="Source Sans Pro" panose="020B0503030403020204" pitchFamily="34" charset="0"/>
              </a:rPr>
              <a:t>: Hoe ga je het gesprek aan? Welke vragen zou jij stellen?</a:t>
            </a:r>
            <a:endParaRPr lang="en-US" sz="4999" b="1" dirty="0">
              <a:solidFill>
                <a:srgbClr val="000000"/>
              </a:solidFill>
              <a:latin typeface="Source Sans Pro" panose="020B0503030403020204" pitchFamily="34" charset="0"/>
              <a:ea typeface="Source Sans Pro" panose="020B0503030403020204" pitchFamily="34" charset="0"/>
            </a:endParaRPr>
          </a:p>
        </p:txBody>
      </p:sp>
      <p:sp>
        <p:nvSpPr>
          <p:cNvPr id="52" name="TextBox 51">
            <a:extLst>
              <a:ext uri="{FF2B5EF4-FFF2-40B4-BE49-F238E27FC236}">
                <a16:creationId xmlns:a16="http://schemas.microsoft.com/office/drawing/2014/main" id="{E5B4533F-8C3C-1A83-BA87-4E8FC3ADD48C}"/>
              </a:ext>
            </a:extLst>
          </p:cNvPr>
          <p:cNvSpPr txBox="1"/>
          <p:nvPr/>
        </p:nvSpPr>
        <p:spPr>
          <a:xfrm>
            <a:off x="914400" y="3162300"/>
            <a:ext cx="11049000" cy="2308324"/>
          </a:xfrm>
          <a:prstGeom prst="rect">
            <a:avLst/>
          </a:prstGeom>
          <a:noFill/>
        </p:spPr>
        <p:txBody>
          <a:bodyPr wrap="square">
            <a:spAutoFit/>
          </a:bodyPr>
          <a:lstStyle/>
          <a:p>
            <a:pPr marL="0" indent="0" algn="just">
              <a:buNone/>
            </a:pPr>
            <a:r>
              <a:rPr lang="nl-NL" sz="2400" dirty="0">
                <a:latin typeface="Source Sans Pro" panose="020B0503030403020204" pitchFamily="34" charset="0"/>
                <a:ea typeface="Source Sans Pro" panose="020B0503030403020204" pitchFamily="34" charset="0"/>
              </a:rPr>
              <a:t>Stel je komt tijdens je werk iemand tegen waarbij je een (licht) vermoeden hebt dat er iets is. Dan is het belangrijk om het gesprek aan te gaan en vragen te stellen. Ook is het belangrijk om eerst vertrouwen op te bouwen. Maar hoe pak je dat aan? Welke vragen stel je dan?</a:t>
            </a:r>
          </a:p>
          <a:p>
            <a:pPr marL="0" indent="0" algn="just">
              <a:buNone/>
            </a:pPr>
            <a:endParaRPr lang="nl-NL" sz="2400" dirty="0">
              <a:latin typeface="Source Sans Pro" panose="020B0503030403020204" pitchFamily="34" charset="0"/>
              <a:ea typeface="Source Sans Pro" panose="020B0503030403020204" pitchFamily="34" charset="0"/>
            </a:endParaRPr>
          </a:p>
          <a:p>
            <a:pPr marL="0" indent="0" algn="just">
              <a:buNone/>
            </a:pPr>
            <a:r>
              <a:rPr lang="nl-NL" sz="2400" dirty="0">
                <a:latin typeface="Source Sans Pro" panose="020B0503030403020204" pitchFamily="34" charset="0"/>
                <a:ea typeface="Source Sans Pro" panose="020B0503030403020204" pitchFamily="34" charset="0"/>
              </a:rPr>
              <a:t>Bespreek dit in tweetallen en schrijf het op. </a:t>
            </a:r>
          </a:p>
        </p:txBody>
      </p:sp>
      <p:sp>
        <p:nvSpPr>
          <p:cNvPr id="53" name="Freeform 9">
            <a:extLst>
              <a:ext uri="{FF2B5EF4-FFF2-40B4-BE49-F238E27FC236}">
                <a16:creationId xmlns:a16="http://schemas.microsoft.com/office/drawing/2014/main" id="{C2CCCE3A-5042-F7AD-9428-21EBEA62E85C}"/>
              </a:ext>
            </a:extLst>
          </p:cNvPr>
          <p:cNvSpPr/>
          <p:nvPr/>
        </p:nvSpPr>
        <p:spPr>
          <a:xfrm>
            <a:off x="11359692" y="5188717"/>
            <a:ext cx="5785308" cy="4114800"/>
          </a:xfrm>
          <a:custGeom>
            <a:avLst/>
            <a:gdLst/>
            <a:ahLst/>
            <a:cxnLst/>
            <a:rect l="l" t="t" r="r" b="b"/>
            <a:pathLst>
              <a:path w="5785308" h="4114800">
                <a:moveTo>
                  <a:pt x="0" y="0"/>
                </a:moveTo>
                <a:lnTo>
                  <a:pt x="5785307" y="0"/>
                </a:lnTo>
                <a:lnTo>
                  <a:pt x="578530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grpSp>
        <p:nvGrpSpPr>
          <p:cNvPr id="57" name="Group 9">
            <a:extLst>
              <a:ext uri="{FF2B5EF4-FFF2-40B4-BE49-F238E27FC236}">
                <a16:creationId xmlns:a16="http://schemas.microsoft.com/office/drawing/2014/main" id="{BF2DCCB1-C165-2A1A-5E8E-F50070F121E9}"/>
              </a:ext>
            </a:extLst>
          </p:cNvPr>
          <p:cNvGrpSpPr/>
          <p:nvPr/>
        </p:nvGrpSpPr>
        <p:grpSpPr>
          <a:xfrm>
            <a:off x="76201" y="114299"/>
            <a:ext cx="18135600" cy="10058401"/>
            <a:chOff x="0" y="0"/>
            <a:chExt cx="4921606" cy="2814838"/>
          </a:xfrm>
        </p:grpSpPr>
        <p:sp>
          <p:nvSpPr>
            <p:cNvPr id="58" name="Freeform 10">
              <a:extLst>
                <a:ext uri="{FF2B5EF4-FFF2-40B4-BE49-F238E27FC236}">
                  <a16:creationId xmlns:a16="http://schemas.microsoft.com/office/drawing/2014/main" id="{04CD8250-27A7-E0C8-8233-C5DC83D6B8F9}"/>
                </a:ext>
              </a:extLst>
            </p:cNvPr>
            <p:cNvSpPr/>
            <p:nvPr/>
          </p:nvSpPr>
          <p:spPr>
            <a:xfrm>
              <a:off x="0" y="0"/>
              <a:ext cx="4921607" cy="2814838"/>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
          <p:nvSpPr>
            <p:cNvPr id="59" name="TextBox 11">
              <a:extLst>
                <a:ext uri="{FF2B5EF4-FFF2-40B4-BE49-F238E27FC236}">
                  <a16:creationId xmlns:a16="http://schemas.microsoft.com/office/drawing/2014/main" id="{50E38C26-DCB9-BBEF-E5D8-3FA848925B9B}"/>
                </a:ext>
              </a:extLst>
            </p:cNvPr>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Tree>
    <p:extLst>
      <p:ext uri="{BB962C8B-B14F-4D97-AF65-F5344CB8AC3E}">
        <p14:creationId xmlns:p14="http://schemas.microsoft.com/office/powerpoint/2010/main" val="41573300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2137" y="781628"/>
            <a:ext cx="16347163" cy="1465811"/>
            <a:chOff x="0" y="0"/>
            <a:chExt cx="4305426" cy="386057"/>
          </a:xfrm>
        </p:grpSpPr>
        <p:sp>
          <p:nvSpPr>
            <p:cNvPr id="3" name="Freeform 3"/>
            <p:cNvSpPr/>
            <p:nvPr/>
          </p:nvSpPr>
          <p:spPr>
            <a:xfrm>
              <a:off x="0" y="0"/>
              <a:ext cx="4305426" cy="386057"/>
            </a:xfrm>
            <a:custGeom>
              <a:avLst/>
              <a:gdLst/>
              <a:ahLst/>
              <a:cxnLst/>
              <a:rect l="l" t="t" r="r" b="b"/>
              <a:pathLst>
                <a:path w="4305426" h="386057">
                  <a:moveTo>
                    <a:pt x="0" y="0"/>
                  </a:moveTo>
                  <a:lnTo>
                    <a:pt x="4305426" y="0"/>
                  </a:lnTo>
                  <a:lnTo>
                    <a:pt x="4305426" y="386057"/>
                  </a:lnTo>
                  <a:lnTo>
                    <a:pt x="0" y="386057"/>
                  </a:lnTo>
                  <a:close/>
                </a:path>
              </a:pathLst>
            </a:custGeom>
            <a:solidFill>
              <a:srgbClr val="000000">
                <a:alpha val="0"/>
              </a:srgbClr>
            </a:solidFill>
            <a:ln w="19050" cap="sq">
              <a:solidFill>
                <a:srgbClr val="DCCDFF"/>
              </a:solidFill>
              <a:prstDash val="solid"/>
              <a:miter/>
            </a:ln>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819148" y="691140"/>
            <a:ext cx="16343175" cy="1470660"/>
            <a:chOff x="0" y="0"/>
            <a:chExt cx="4304375" cy="387334"/>
          </a:xfrm>
        </p:grpSpPr>
        <p:sp>
          <p:nvSpPr>
            <p:cNvPr id="6" name="Freeform 6"/>
            <p:cNvSpPr/>
            <p:nvPr/>
          </p:nvSpPr>
          <p:spPr>
            <a:xfrm>
              <a:off x="0" y="0"/>
              <a:ext cx="4304375" cy="387334"/>
            </a:xfrm>
            <a:custGeom>
              <a:avLst/>
              <a:gdLst/>
              <a:ahLst/>
              <a:cxnLst/>
              <a:rect l="l" t="t" r="r" b="b"/>
              <a:pathLst>
                <a:path w="4304375" h="387334">
                  <a:moveTo>
                    <a:pt x="0" y="0"/>
                  </a:moveTo>
                  <a:lnTo>
                    <a:pt x="4304375" y="0"/>
                  </a:lnTo>
                  <a:lnTo>
                    <a:pt x="4304375" y="387334"/>
                  </a:lnTo>
                  <a:lnTo>
                    <a:pt x="0" y="387334"/>
                  </a:lnTo>
                  <a:close/>
                </a:path>
              </a:pathLst>
            </a:custGeom>
            <a:solidFill>
              <a:srgbClr val="000000">
                <a:alpha val="0"/>
              </a:srgbClr>
            </a:solidFill>
            <a:ln w="19050" cap="sq">
              <a:solidFill>
                <a:srgbClr val="000000"/>
              </a:solidFill>
              <a:prstDash val="solid"/>
              <a:miter/>
            </a:ln>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195329" y="-307430"/>
            <a:ext cx="18686728" cy="10796085"/>
            <a:chOff x="0" y="-28575"/>
            <a:chExt cx="4921607" cy="2843413"/>
          </a:xfrm>
        </p:grpSpPr>
        <p:sp>
          <p:nvSpPr>
            <p:cNvPr id="9" name="Freeform 9"/>
            <p:cNvSpPr/>
            <p:nvPr/>
          </p:nvSpPr>
          <p:spPr>
            <a:xfrm>
              <a:off x="0" y="0"/>
              <a:ext cx="4921607" cy="2814838"/>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11" name="Freeform 11"/>
          <p:cNvSpPr/>
          <p:nvPr/>
        </p:nvSpPr>
        <p:spPr>
          <a:xfrm>
            <a:off x="11872614" y="5132593"/>
            <a:ext cx="4534215" cy="4114800"/>
          </a:xfrm>
          <a:custGeom>
            <a:avLst/>
            <a:gdLst/>
            <a:ahLst/>
            <a:cxnLst/>
            <a:rect l="l" t="t" r="r" b="b"/>
            <a:pathLst>
              <a:path w="4534215" h="4114800">
                <a:moveTo>
                  <a:pt x="0" y="0"/>
                </a:moveTo>
                <a:lnTo>
                  <a:pt x="4534215" y="0"/>
                </a:lnTo>
                <a:lnTo>
                  <a:pt x="453421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12" name="TextBox 12"/>
          <p:cNvSpPr txBox="1"/>
          <p:nvPr/>
        </p:nvSpPr>
        <p:spPr>
          <a:xfrm>
            <a:off x="-2457965" y="657852"/>
            <a:ext cx="23087367" cy="1384836"/>
          </a:xfrm>
          <a:prstGeom prst="rect">
            <a:avLst/>
          </a:prstGeom>
        </p:spPr>
        <p:txBody>
          <a:bodyPr lIns="0" tIns="0" rIns="0" bIns="0" rtlCol="0" anchor="t">
            <a:spAutoFit/>
          </a:bodyPr>
          <a:lstStyle/>
          <a:p>
            <a:pPr algn="ctr">
              <a:lnSpc>
                <a:spcPts val="11340"/>
              </a:lnSpc>
              <a:spcBef>
                <a:spcPct val="0"/>
              </a:spcBef>
            </a:pPr>
            <a:r>
              <a:rPr lang="en-US" sz="8100">
                <a:solidFill>
                  <a:srgbClr val="DCCDFF"/>
                </a:solidFill>
                <a:latin typeface="Source Sans Pro Bold"/>
              </a:rPr>
              <a:t>Nabespreken</a:t>
            </a:r>
          </a:p>
        </p:txBody>
      </p:sp>
      <p:sp>
        <p:nvSpPr>
          <p:cNvPr id="13" name="TextBox 13"/>
          <p:cNvSpPr txBox="1"/>
          <p:nvPr/>
        </p:nvSpPr>
        <p:spPr>
          <a:xfrm>
            <a:off x="-2498979" y="657852"/>
            <a:ext cx="23087367" cy="1384836"/>
          </a:xfrm>
          <a:prstGeom prst="rect">
            <a:avLst/>
          </a:prstGeom>
        </p:spPr>
        <p:txBody>
          <a:bodyPr lIns="0" tIns="0" rIns="0" bIns="0" rtlCol="0" anchor="t">
            <a:spAutoFit/>
          </a:bodyPr>
          <a:lstStyle/>
          <a:p>
            <a:pPr algn="ctr">
              <a:lnSpc>
                <a:spcPts val="11340"/>
              </a:lnSpc>
              <a:spcBef>
                <a:spcPct val="0"/>
              </a:spcBef>
            </a:pPr>
            <a:r>
              <a:rPr lang="en-US" sz="8100">
                <a:solidFill>
                  <a:srgbClr val="CEFFE8"/>
                </a:solidFill>
                <a:latin typeface="Source Sans Pro Bold"/>
              </a:rPr>
              <a:t>Nabespreken</a:t>
            </a:r>
          </a:p>
        </p:txBody>
      </p:sp>
      <p:sp>
        <p:nvSpPr>
          <p:cNvPr id="14" name="TextBox 14"/>
          <p:cNvSpPr txBox="1"/>
          <p:nvPr/>
        </p:nvSpPr>
        <p:spPr>
          <a:xfrm>
            <a:off x="-2552948" y="629228"/>
            <a:ext cx="23087367" cy="1384836"/>
          </a:xfrm>
          <a:prstGeom prst="rect">
            <a:avLst/>
          </a:prstGeom>
        </p:spPr>
        <p:txBody>
          <a:bodyPr lIns="0" tIns="0" rIns="0" bIns="0" rtlCol="0" anchor="t">
            <a:spAutoFit/>
          </a:bodyPr>
          <a:lstStyle/>
          <a:p>
            <a:pPr algn="ctr">
              <a:lnSpc>
                <a:spcPts val="11340"/>
              </a:lnSpc>
              <a:spcBef>
                <a:spcPct val="0"/>
              </a:spcBef>
            </a:pPr>
            <a:r>
              <a:rPr lang="en-US" sz="8100">
                <a:solidFill>
                  <a:srgbClr val="000000"/>
                </a:solidFill>
                <a:latin typeface="Source Sans Pro Bold"/>
              </a:rPr>
              <a:t>Nabespreken</a:t>
            </a:r>
          </a:p>
        </p:txBody>
      </p:sp>
      <p:sp>
        <p:nvSpPr>
          <p:cNvPr id="15" name="TextBox 15"/>
          <p:cNvSpPr txBox="1"/>
          <p:nvPr/>
        </p:nvSpPr>
        <p:spPr>
          <a:xfrm>
            <a:off x="819148" y="2775329"/>
            <a:ext cx="8433264" cy="5240734"/>
          </a:xfrm>
          <a:prstGeom prst="rect">
            <a:avLst/>
          </a:prstGeom>
        </p:spPr>
        <p:txBody>
          <a:bodyPr lIns="0" tIns="0" rIns="0" bIns="0" rtlCol="0" anchor="t">
            <a:spAutoFit/>
          </a:bodyPr>
          <a:lstStyle/>
          <a:p>
            <a:pPr>
              <a:lnSpc>
                <a:spcPts val="3499"/>
              </a:lnSpc>
            </a:pPr>
            <a:r>
              <a:rPr lang="en-US" sz="2499">
                <a:solidFill>
                  <a:srgbClr val="000000"/>
                </a:solidFill>
                <a:latin typeface="Source Sans Pro"/>
              </a:rPr>
              <a:t>Wat heeft iedereen opgeschreven? Probeer de soorten vragen die gesteld worden te ordenen op het soort type vragen. </a:t>
            </a:r>
          </a:p>
          <a:p>
            <a:pPr>
              <a:lnSpc>
                <a:spcPts val="3499"/>
              </a:lnSpc>
            </a:pPr>
            <a:endParaRPr lang="en-US" sz="2499">
              <a:solidFill>
                <a:srgbClr val="000000"/>
              </a:solidFill>
              <a:latin typeface="Source Sans Pro"/>
            </a:endParaRPr>
          </a:p>
          <a:p>
            <a:pPr>
              <a:lnSpc>
                <a:spcPts val="3499"/>
              </a:lnSpc>
            </a:pPr>
            <a:r>
              <a:rPr lang="en-US" sz="2499">
                <a:solidFill>
                  <a:srgbClr val="000000"/>
                </a:solidFill>
                <a:latin typeface="Source Sans Pro"/>
              </a:rPr>
              <a:t>Denk bijvoorbeeld aan: zijn het…</a:t>
            </a:r>
          </a:p>
          <a:p>
            <a:pPr>
              <a:lnSpc>
                <a:spcPts val="3499"/>
              </a:lnSpc>
            </a:pPr>
            <a:endParaRPr lang="en-US" sz="2499">
              <a:solidFill>
                <a:srgbClr val="000000"/>
              </a:solidFill>
              <a:latin typeface="Source Sans Pro"/>
            </a:endParaRPr>
          </a:p>
          <a:p>
            <a:pPr marL="539749" lvl="1" indent="-269875">
              <a:lnSpc>
                <a:spcPts val="3499"/>
              </a:lnSpc>
              <a:buFont typeface="Arial"/>
              <a:buChar char="•"/>
            </a:pPr>
            <a:r>
              <a:rPr lang="en-US" sz="2499">
                <a:solidFill>
                  <a:srgbClr val="000000"/>
                </a:solidFill>
                <a:latin typeface="Source Sans Pro"/>
              </a:rPr>
              <a:t>Gesloten of open vragen</a:t>
            </a:r>
          </a:p>
          <a:p>
            <a:pPr marL="539749" lvl="1" indent="-269875">
              <a:lnSpc>
                <a:spcPts val="3499"/>
              </a:lnSpc>
              <a:buFont typeface="Arial"/>
              <a:buChar char="•"/>
            </a:pPr>
            <a:r>
              <a:rPr lang="en-US" sz="2499">
                <a:solidFill>
                  <a:srgbClr val="000000"/>
                </a:solidFill>
                <a:latin typeface="Source Sans Pro"/>
              </a:rPr>
              <a:t>Open of suggestieve vragen [dat betekent: het antwoord wordt al een beetje gestuurd in de vraag]</a:t>
            </a:r>
          </a:p>
          <a:p>
            <a:pPr marL="539749" lvl="1" indent="-269875">
              <a:lnSpc>
                <a:spcPts val="3499"/>
              </a:lnSpc>
              <a:buFont typeface="Arial"/>
              <a:buChar char="•"/>
            </a:pPr>
            <a:r>
              <a:rPr lang="en-US" sz="2499">
                <a:solidFill>
                  <a:srgbClr val="000000"/>
                </a:solidFill>
                <a:latin typeface="Source Sans Pro"/>
              </a:rPr>
              <a:t>Kennismakingsvragen, vragen die zich richten op de achtergrond / het leven van de persoon juist heel directe vragen</a:t>
            </a:r>
          </a:p>
          <a:p>
            <a:pPr>
              <a:lnSpc>
                <a:spcPts val="3499"/>
              </a:lnSpc>
              <a:spcBef>
                <a:spcPct val="0"/>
              </a:spcBef>
            </a:pPr>
            <a:endParaRPr lang="en-US" sz="2499">
              <a:solidFill>
                <a:srgbClr val="000000"/>
              </a:solidFill>
              <a:latin typeface="Source Sans Pro"/>
            </a:endParaRPr>
          </a:p>
        </p:txBody>
      </p:sp>
      <p:sp>
        <p:nvSpPr>
          <p:cNvPr id="16" name="Freeform 16"/>
          <p:cNvSpPr/>
          <p:nvPr/>
        </p:nvSpPr>
        <p:spPr>
          <a:xfrm>
            <a:off x="11966588" y="5070765"/>
            <a:ext cx="4534215" cy="4114800"/>
          </a:xfrm>
          <a:custGeom>
            <a:avLst/>
            <a:gdLst/>
            <a:ahLst/>
            <a:cxnLst/>
            <a:rect l="l" t="t" r="r" b="b"/>
            <a:pathLst>
              <a:path w="4534215" h="4114800">
                <a:moveTo>
                  <a:pt x="0" y="0"/>
                </a:moveTo>
                <a:lnTo>
                  <a:pt x="4534215" y="0"/>
                </a:lnTo>
                <a:lnTo>
                  <a:pt x="453421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7" name="Freeform 10">
            <a:extLst>
              <a:ext uri="{FF2B5EF4-FFF2-40B4-BE49-F238E27FC236}">
                <a16:creationId xmlns:a16="http://schemas.microsoft.com/office/drawing/2014/main" id="{3B43465A-2F4D-B215-A009-5DBFD313892F}"/>
              </a:ext>
            </a:extLst>
          </p:cNvPr>
          <p:cNvSpPr/>
          <p:nvPr/>
        </p:nvSpPr>
        <p:spPr>
          <a:xfrm>
            <a:off x="76201" y="114299"/>
            <a:ext cx="18135604" cy="10058401"/>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2137" y="781628"/>
            <a:ext cx="16347163" cy="1465811"/>
            <a:chOff x="0" y="0"/>
            <a:chExt cx="4305426" cy="386057"/>
          </a:xfrm>
        </p:grpSpPr>
        <p:sp>
          <p:nvSpPr>
            <p:cNvPr id="3" name="Freeform 3"/>
            <p:cNvSpPr/>
            <p:nvPr/>
          </p:nvSpPr>
          <p:spPr>
            <a:xfrm>
              <a:off x="0" y="0"/>
              <a:ext cx="4305426" cy="386057"/>
            </a:xfrm>
            <a:custGeom>
              <a:avLst/>
              <a:gdLst/>
              <a:ahLst/>
              <a:cxnLst/>
              <a:rect l="l" t="t" r="r" b="b"/>
              <a:pathLst>
                <a:path w="4305426" h="386057">
                  <a:moveTo>
                    <a:pt x="0" y="0"/>
                  </a:moveTo>
                  <a:lnTo>
                    <a:pt x="4305426" y="0"/>
                  </a:lnTo>
                  <a:lnTo>
                    <a:pt x="4305426" y="386057"/>
                  </a:lnTo>
                  <a:lnTo>
                    <a:pt x="0" y="386057"/>
                  </a:lnTo>
                  <a:close/>
                </a:path>
              </a:pathLst>
            </a:custGeom>
            <a:solidFill>
              <a:srgbClr val="000000">
                <a:alpha val="0"/>
              </a:srgbClr>
            </a:solidFill>
            <a:ln w="19050" cap="sq">
              <a:solidFill>
                <a:srgbClr val="DCCDFF"/>
              </a:solidFill>
              <a:prstDash val="solid"/>
              <a:miter/>
            </a:ln>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819148" y="691140"/>
            <a:ext cx="16343175" cy="1470660"/>
            <a:chOff x="0" y="0"/>
            <a:chExt cx="4304375" cy="387334"/>
          </a:xfrm>
        </p:grpSpPr>
        <p:sp>
          <p:nvSpPr>
            <p:cNvPr id="6" name="Freeform 6"/>
            <p:cNvSpPr/>
            <p:nvPr/>
          </p:nvSpPr>
          <p:spPr>
            <a:xfrm>
              <a:off x="0" y="0"/>
              <a:ext cx="4304375" cy="387334"/>
            </a:xfrm>
            <a:custGeom>
              <a:avLst/>
              <a:gdLst/>
              <a:ahLst/>
              <a:cxnLst/>
              <a:rect l="l" t="t" r="r" b="b"/>
              <a:pathLst>
                <a:path w="4304375" h="387334">
                  <a:moveTo>
                    <a:pt x="0" y="0"/>
                  </a:moveTo>
                  <a:lnTo>
                    <a:pt x="4304375" y="0"/>
                  </a:lnTo>
                  <a:lnTo>
                    <a:pt x="4304375" y="387334"/>
                  </a:lnTo>
                  <a:lnTo>
                    <a:pt x="0" y="387334"/>
                  </a:lnTo>
                  <a:close/>
                </a:path>
              </a:pathLst>
            </a:custGeom>
            <a:solidFill>
              <a:srgbClr val="000000">
                <a:alpha val="0"/>
              </a:srgbClr>
            </a:solidFill>
            <a:ln w="19050" cap="sq">
              <a:solidFill>
                <a:srgbClr val="000000"/>
              </a:solidFill>
              <a:prstDash val="solid"/>
              <a:miter/>
            </a:ln>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8" name="TextBox 8"/>
          <p:cNvSpPr txBox="1"/>
          <p:nvPr/>
        </p:nvSpPr>
        <p:spPr>
          <a:xfrm>
            <a:off x="1713360" y="673806"/>
            <a:ext cx="14241702" cy="1451750"/>
          </a:xfrm>
          <a:prstGeom prst="rect">
            <a:avLst/>
          </a:prstGeom>
        </p:spPr>
        <p:txBody>
          <a:bodyPr lIns="0" tIns="0" rIns="0" bIns="0" rtlCol="0" anchor="t">
            <a:spAutoFit/>
          </a:bodyPr>
          <a:lstStyle/>
          <a:p>
            <a:pPr algn="ctr">
              <a:lnSpc>
                <a:spcPts val="5800"/>
              </a:lnSpc>
              <a:spcBef>
                <a:spcPct val="0"/>
              </a:spcBef>
            </a:pPr>
            <a:r>
              <a:rPr lang="en-US" sz="4143">
                <a:solidFill>
                  <a:srgbClr val="DCCDFF"/>
                </a:solidFill>
                <a:latin typeface="Source Sans Pro Bold"/>
              </a:rPr>
              <a:t>Het voeren van een laagdrempelig gesprek met een (vermoedelijk) slachtoffer</a:t>
            </a:r>
          </a:p>
        </p:txBody>
      </p:sp>
      <p:grpSp>
        <p:nvGrpSpPr>
          <p:cNvPr id="9" name="Group 9"/>
          <p:cNvGrpSpPr/>
          <p:nvPr/>
        </p:nvGrpSpPr>
        <p:grpSpPr>
          <a:xfrm>
            <a:off x="-195329" y="-198934"/>
            <a:ext cx="18686724" cy="10687590"/>
            <a:chOff x="0" y="0"/>
            <a:chExt cx="4921606" cy="2814838"/>
          </a:xfrm>
        </p:grpSpPr>
        <p:sp>
          <p:nvSpPr>
            <p:cNvPr id="10" name="Freeform 10"/>
            <p:cNvSpPr/>
            <p:nvPr/>
          </p:nvSpPr>
          <p:spPr>
            <a:xfrm>
              <a:off x="0" y="0"/>
              <a:ext cx="4921607" cy="2814838"/>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
          <p:nvSpPr>
            <p:cNvPr id="11" name="TextBox 11"/>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12" name="Freeform 12"/>
          <p:cNvSpPr/>
          <p:nvPr/>
        </p:nvSpPr>
        <p:spPr>
          <a:xfrm>
            <a:off x="-467411" y="5021227"/>
            <a:ext cx="8678459" cy="5467429"/>
          </a:xfrm>
          <a:custGeom>
            <a:avLst/>
            <a:gdLst/>
            <a:ahLst/>
            <a:cxnLst/>
            <a:rect l="l" t="t" r="r" b="b"/>
            <a:pathLst>
              <a:path w="8678459" h="5467429">
                <a:moveTo>
                  <a:pt x="0" y="0"/>
                </a:moveTo>
                <a:lnTo>
                  <a:pt x="8678458" y="0"/>
                </a:lnTo>
                <a:lnTo>
                  <a:pt x="8678458" y="5467429"/>
                </a:lnTo>
                <a:lnTo>
                  <a:pt x="0" y="54674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13" name="Freeform 13"/>
          <p:cNvSpPr/>
          <p:nvPr/>
        </p:nvSpPr>
        <p:spPr>
          <a:xfrm>
            <a:off x="-367827" y="4933139"/>
            <a:ext cx="8678459" cy="5467429"/>
          </a:xfrm>
          <a:custGeom>
            <a:avLst/>
            <a:gdLst/>
            <a:ahLst/>
            <a:cxnLst/>
            <a:rect l="l" t="t" r="r" b="b"/>
            <a:pathLst>
              <a:path w="8678459" h="5467429">
                <a:moveTo>
                  <a:pt x="0" y="0"/>
                </a:moveTo>
                <a:lnTo>
                  <a:pt x="8678459" y="0"/>
                </a:lnTo>
                <a:lnTo>
                  <a:pt x="8678459" y="5467429"/>
                </a:lnTo>
                <a:lnTo>
                  <a:pt x="0" y="54674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4" name="TextBox 14"/>
          <p:cNvSpPr txBox="1"/>
          <p:nvPr/>
        </p:nvSpPr>
        <p:spPr>
          <a:xfrm>
            <a:off x="6664260" y="2771430"/>
            <a:ext cx="10595040" cy="6116836"/>
          </a:xfrm>
          <a:prstGeom prst="rect">
            <a:avLst/>
          </a:prstGeom>
        </p:spPr>
        <p:txBody>
          <a:bodyPr lIns="0" tIns="0" rIns="0" bIns="0" rtlCol="0" anchor="t">
            <a:spAutoFit/>
          </a:bodyPr>
          <a:lstStyle/>
          <a:p>
            <a:pPr algn="r">
              <a:lnSpc>
                <a:spcPts val="3499"/>
              </a:lnSpc>
            </a:pPr>
            <a:r>
              <a:rPr lang="en-US" sz="2499">
                <a:solidFill>
                  <a:srgbClr val="000000"/>
                </a:solidFill>
                <a:latin typeface="Source Sans Pro"/>
              </a:rPr>
              <a:t>Soms heb je al een vermoeden dat iemand geweld meemaakt en ga je daarom een gesprekje aan. Soms voer je een gesprek en valt je dan pas iets op. In alle gevallen is praten met de persoon het allerbelangrijkst.</a:t>
            </a:r>
          </a:p>
          <a:p>
            <a:pPr algn="r">
              <a:lnSpc>
                <a:spcPts val="3499"/>
              </a:lnSpc>
            </a:pPr>
            <a:endParaRPr lang="en-US" sz="2499">
              <a:solidFill>
                <a:srgbClr val="000000"/>
              </a:solidFill>
              <a:latin typeface="Source Sans Pro"/>
            </a:endParaRPr>
          </a:p>
          <a:p>
            <a:pPr algn="r">
              <a:lnSpc>
                <a:spcPts val="3499"/>
              </a:lnSpc>
            </a:pPr>
            <a:r>
              <a:rPr lang="en-US" sz="2499">
                <a:solidFill>
                  <a:srgbClr val="000000"/>
                </a:solidFill>
                <a:latin typeface="Source Sans Pro"/>
              </a:rPr>
              <a:t>Uit het onderzoek (M)eer Zien kwam naar voren dat slachtoffers van schadelijke praktijken het soms heel erg hebben gemist dat iemand met hen het gesprek aanging of hen een vraag stelde. Vaak werden er stappen richting hulpverlening gezet, zonder dat er eerst met hen werd gepraat of overlegd.</a:t>
            </a:r>
          </a:p>
          <a:p>
            <a:pPr algn="r">
              <a:lnSpc>
                <a:spcPts val="3499"/>
              </a:lnSpc>
            </a:pPr>
            <a:endParaRPr lang="en-US" sz="2499">
              <a:solidFill>
                <a:srgbClr val="000000"/>
              </a:solidFill>
              <a:latin typeface="Source Sans Pro"/>
            </a:endParaRPr>
          </a:p>
          <a:p>
            <a:pPr algn="r">
              <a:lnSpc>
                <a:spcPts val="3499"/>
              </a:lnSpc>
            </a:pPr>
            <a:r>
              <a:rPr lang="en-US" sz="2499">
                <a:solidFill>
                  <a:srgbClr val="000000"/>
                </a:solidFill>
                <a:latin typeface="Source Sans Pro"/>
              </a:rPr>
              <a:t>Om bij te dragen aan de juiste aanpak van hulp, hebben slachtoffers tips en vragen opgesteld die hen hadden kunnen helpen om te vertellen wat ze op dat moment meemaakten. </a:t>
            </a:r>
          </a:p>
          <a:p>
            <a:pPr algn="r">
              <a:lnSpc>
                <a:spcPts val="3499"/>
              </a:lnSpc>
            </a:pPr>
            <a:endParaRPr lang="en-US" sz="2499">
              <a:solidFill>
                <a:srgbClr val="000000"/>
              </a:solidFill>
              <a:latin typeface="Source Sans Pro"/>
            </a:endParaRPr>
          </a:p>
          <a:p>
            <a:pPr algn="r">
              <a:lnSpc>
                <a:spcPts val="3499"/>
              </a:lnSpc>
              <a:spcBef>
                <a:spcPct val="0"/>
              </a:spcBef>
            </a:pPr>
            <a:endParaRPr lang="en-US" sz="2499">
              <a:solidFill>
                <a:srgbClr val="000000"/>
              </a:solidFill>
              <a:latin typeface="Source Sans Pro"/>
            </a:endParaRPr>
          </a:p>
        </p:txBody>
      </p:sp>
      <p:sp>
        <p:nvSpPr>
          <p:cNvPr id="15" name="TextBox 15"/>
          <p:cNvSpPr txBox="1"/>
          <p:nvPr/>
        </p:nvSpPr>
        <p:spPr>
          <a:xfrm>
            <a:off x="1698754" y="673806"/>
            <a:ext cx="14241702" cy="1451750"/>
          </a:xfrm>
          <a:prstGeom prst="rect">
            <a:avLst/>
          </a:prstGeom>
        </p:spPr>
        <p:txBody>
          <a:bodyPr lIns="0" tIns="0" rIns="0" bIns="0" rtlCol="0" anchor="t">
            <a:spAutoFit/>
          </a:bodyPr>
          <a:lstStyle/>
          <a:p>
            <a:pPr algn="ctr">
              <a:lnSpc>
                <a:spcPts val="5800"/>
              </a:lnSpc>
              <a:spcBef>
                <a:spcPct val="0"/>
              </a:spcBef>
            </a:pPr>
            <a:r>
              <a:rPr lang="en-US" sz="4143">
                <a:solidFill>
                  <a:srgbClr val="CEFFE8"/>
                </a:solidFill>
                <a:latin typeface="Source Sans Pro Bold"/>
              </a:rPr>
              <a:t>Het voeren van een laagdrempelig gesprek met een (vermoedelijk) slachtoffer</a:t>
            </a:r>
          </a:p>
        </p:txBody>
      </p:sp>
      <p:sp>
        <p:nvSpPr>
          <p:cNvPr id="16" name="TextBox 16"/>
          <p:cNvSpPr txBox="1"/>
          <p:nvPr/>
        </p:nvSpPr>
        <p:spPr>
          <a:xfrm>
            <a:off x="1682681" y="657733"/>
            <a:ext cx="14241702" cy="1451750"/>
          </a:xfrm>
          <a:prstGeom prst="rect">
            <a:avLst/>
          </a:prstGeom>
        </p:spPr>
        <p:txBody>
          <a:bodyPr lIns="0" tIns="0" rIns="0" bIns="0" rtlCol="0" anchor="t">
            <a:spAutoFit/>
          </a:bodyPr>
          <a:lstStyle/>
          <a:p>
            <a:pPr algn="ctr">
              <a:lnSpc>
                <a:spcPts val="5800"/>
              </a:lnSpc>
              <a:spcBef>
                <a:spcPct val="0"/>
              </a:spcBef>
            </a:pPr>
            <a:r>
              <a:rPr lang="en-US" sz="4143">
                <a:solidFill>
                  <a:srgbClr val="000000"/>
                </a:solidFill>
                <a:latin typeface="Source Sans Pro Bold"/>
              </a:rPr>
              <a:t>Het voeren van een laagdrempelig gesprek met een (vermoedelijk) slachtoffer</a:t>
            </a:r>
          </a:p>
        </p:txBody>
      </p:sp>
      <p:sp>
        <p:nvSpPr>
          <p:cNvPr id="17" name="Freeform 10">
            <a:extLst>
              <a:ext uri="{FF2B5EF4-FFF2-40B4-BE49-F238E27FC236}">
                <a16:creationId xmlns:a16="http://schemas.microsoft.com/office/drawing/2014/main" id="{E50E8726-08A6-71F0-36A9-14C5349E0F8C}"/>
              </a:ext>
            </a:extLst>
          </p:cNvPr>
          <p:cNvSpPr/>
          <p:nvPr/>
        </p:nvSpPr>
        <p:spPr>
          <a:xfrm>
            <a:off x="76201" y="114299"/>
            <a:ext cx="18135604" cy="10058401"/>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
        <p:nvSpPr>
          <p:cNvPr id="18" name="Freeform 10">
            <a:extLst>
              <a:ext uri="{FF2B5EF4-FFF2-40B4-BE49-F238E27FC236}">
                <a16:creationId xmlns:a16="http://schemas.microsoft.com/office/drawing/2014/main" id="{C039808B-AD0F-4B02-D4ED-B3DEA1060FEB}"/>
              </a:ext>
            </a:extLst>
          </p:cNvPr>
          <p:cNvSpPr/>
          <p:nvPr/>
        </p:nvSpPr>
        <p:spPr>
          <a:xfrm>
            <a:off x="228601" y="266699"/>
            <a:ext cx="18135604" cy="10058401"/>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5329" y="-198934"/>
            <a:ext cx="18686724" cy="10687590"/>
            <a:chOff x="0" y="0"/>
            <a:chExt cx="4921606" cy="2814838"/>
          </a:xfrm>
        </p:grpSpPr>
        <p:sp>
          <p:nvSpPr>
            <p:cNvPr id="3" name="Freeform 3"/>
            <p:cNvSpPr/>
            <p:nvPr/>
          </p:nvSpPr>
          <p:spPr>
            <a:xfrm>
              <a:off x="0" y="0"/>
              <a:ext cx="4921607" cy="2814838"/>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5" name="TextBox 5"/>
          <p:cNvSpPr txBox="1"/>
          <p:nvPr/>
        </p:nvSpPr>
        <p:spPr>
          <a:xfrm>
            <a:off x="4661152" y="1069111"/>
            <a:ext cx="16713967" cy="1035875"/>
          </a:xfrm>
          <a:prstGeom prst="rect">
            <a:avLst/>
          </a:prstGeom>
        </p:spPr>
        <p:txBody>
          <a:bodyPr lIns="0" tIns="0" rIns="0" bIns="0" rtlCol="0" anchor="t">
            <a:spAutoFit/>
          </a:bodyPr>
          <a:lstStyle/>
          <a:p>
            <a:pPr>
              <a:lnSpc>
                <a:spcPts val="8158"/>
              </a:lnSpc>
            </a:pPr>
            <a:r>
              <a:rPr lang="en-US" sz="6799">
                <a:solidFill>
                  <a:srgbClr val="DCCDFF"/>
                </a:solidFill>
                <a:latin typeface="Source Sans Pro Bold"/>
              </a:rPr>
              <a:t>Wat is keuzevrijheid? </a:t>
            </a:r>
          </a:p>
        </p:txBody>
      </p:sp>
      <p:grpSp>
        <p:nvGrpSpPr>
          <p:cNvPr id="6" name="Group 6"/>
          <p:cNvGrpSpPr/>
          <p:nvPr/>
        </p:nvGrpSpPr>
        <p:grpSpPr>
          <a:xfrm>
            <a:off x="762794" y="631549"/>
            <a:ext cx="17127249" cy="1950591"/>
            <a:chOff x="0" y="0"/>
            <a:chExt cx="3389791" cy="386057"/>
          </a:xfrm>
        </p:grpSpPr>
        <p:sp>
          <p:nvSpPr>
            <p:cNvPr id="7" name="Freeform 7"/>
            <p:cNvSpPr/>
            <p:nvPr/>
          </p:nvSpPr>
          <p:spPr>
            <a:xfrm>
              <a:off x="0" y="0"/>
              <a:ext cx="3389791" cy="386057"/>
            </a:xfrm>
            <a:custGeom>
              <a:avLst/>
              <a:gdLst/>
              <a:ahLst/>
              <a:cxnLst/>
              <a:rect l="l" t="t" r="r" b="b"/>
              <a:pathLst>
                <a:path w="3389791" h="386057">
                  <a:moveTo>
                    <a:pt x="0" y="0"/>
                  </a:moveTo>
                  <a:lnTo>
                    <a:pt x="3389791" y="0"/>
                  </a:lnTo>
                  <a:lnTo>
                    <a:pt x="3389791" y="386057"/>
                  </a:lnTo>
                  <a:lnTo>
                    <a:pt x="0" y="386057"/>
                  </a:lnTo>
                  <a:close/>
                </a:path>
              </a:pathLst>
            </a:custGeom>
            <a:solidFill>
              <a:srgbClr val="000000">
                <a:alpha val="0"/>
              </a:srgbClr>
            </a:solidFill>
            <a:ln w="19050" cap="sq">
              <a:solidFill>
                <a:srgbClr val="DCCDFF"/>
              </a:solidFill>
              <a:prstDash val="solid"/>
              <a:miter/>
            </a:ln>
          </p:spPr>
          <p:txBody>
            <a:bodyPr/>
            <a:lstStyle/>
            <a:p>
              <a:endParaRPr lang="nl-NL"/>
            </a:p>
          </p:txBody>
        </p:sp>
        <p:sp>
          <p:nvSpPr>
            <p:cNvPr id="8" name="TextBox 8"/>
            <p:cNvSpPr txBox="1"/>
            <p:nvPr/>
          </p:nvSpPr>
          <p:spPr>
            <a:xfrm>
              <a:off x="0" y="-28575"/>
              <a:ext cx="812800" cy="841375"/>
            </a:xfrm>
            <a:prstGeom prst="rect">
              <a:avLst/>
            </a:prstGeom>
          </p:spPr>
          <p:txBody>
            <a:bodyPr lIns="43178" tIns="43178" rIns="43178" bIns="43178" rtlCol="0" anchor="ctr"/>
            <a:lstStyle/>
            <a:p>
              <a:pPr algn="ctr">
                <a:lnSpc>
                  <a:spcPts val="2099"/>
                </a:lnSpc>
              </a:pPr>
              <a:endParaRPr/>
            </a:p>
          </p:txBody>
        </p:sp>
      </p:grpSp>
      <p:grpSp>
        <p:nvGrpSpPr>
          <p:cNvPr id="9" name="Group 9"/>
          <p:cNvGrpSpPr/>
          <p:nvPr/>
        </p:nvGrpSpPr>
        <p:grpSpPr>
          <a:xfrm>
            <a:off x="572929" y="511135"/>
            <a:ext cx="17169738" cy="1957044"/>
            <a:chOff x="0" y="0"/>
            <a:chExt cx="3398200" cy="387334"/>
          </a:xfrm>
        </p:grpSpPr>
        <p:sp>
          <p:nvSpPr>
            <p:cNvPr id="10" name="Freeform 10"/>
            <p:cNvSpPr/>
            <p:nvPr/>
          </p:nvSpPr>
          <p:spPr>
            <a:xfrm>
              <a:off x="0" y="0"/>
              <a:ext cx="3398200" cy="387334"/>
            </a:xfrm>
            <a:custGeom>
              <a:avLst/>
              <a:gdLst/>
              <a:ahLst/>
              <a:cxnLst/>
              <a:rect l="l" t="t" r="r" b="b"/>
              <a:pathLst>
                <a:path w="3398200" h="387334">
                  <a:moveTo>
                    <a:pt x="0" y="0"/>
                  </a:moveTo>
                  <a:lnTo>
                    <a:pt x="3398200" y="0"/>
                  </a:lnTo>
                  <a:lnTo>
                    <a:pt x="3398200" y="387334"/>
                  </a:lnTo>
                  <a:lnTo>
                    <a:pt x="0" y="387334"/>
                  </a:lnTo>
                  <a:close/>
                </a:path>
              </a:pathLst>
            </a:custGeom>
            <a:solidFill>
              <a:srgbClr val="000000">
                <a:alpha val="0"/>
              </a:srgbClr>
            </a:solidFill>
            <a:ln w="19050" cap="sq">
              <a:solidFill>
                <a:srgbClr val="000000"/>
              </a:solidFill>
              <a:prstDash val="solid"/>
              <a:miter/>
            </a:ln>
          </p:spPr>
          <p:txBody>
            <a:bodyPr/>
            <a:lstStyle/>
            <a:p>
              <a:endParaRPr lang="nl-NL"/>
            </a:p>
          </p:txBody>
        </p:sp>
        <p:sp>
          <p:nvSpPr>
            <p:cNvPr id="11" name="TextBox 11"/>
            <p:cNvSpPr txBox="1"/>
            <p:nvPr/>
          </p:nvSpPr>
          <p:spPr>
            <a:xfrm>
              <a:off x="0" y="-28575"/>
              <a:ext cx="812800" cy="841375"/>
            </a:xfrm>
            <a:prstGeom prst="rect">
              <a:avLst/>
            </a:prstGeom>
          </p:spPr>
          <p:txBody>
            <a:bodyPr lIns="43178" tIns="43178" rIns="43178" bIns="43178" rtlCol="0" anchor="ctr"/>
            <a:lstStyle/>
            <a:p>
              <a:pPr algn="ctr">
                <a:lnSpc>
                  <a:spcPts val="2099"/>
                </a:lnSpc>
              </a:pPr>
              <a:endParaRPr/>
            </a:p>
          </p:txBody>
        </p:sp>
      </p:grpSp>
      <p:sp>
        <p:nvSpPr>
          <p:cNvPr id="12" name="TextBox 12"/>
          <p:cNvSpPr txBox="1"/>
          <p:nvPr/>
        </p:nvSpPr>
        <p:spPr>
          <a:xfrm>
            <a:off x="4614920" y="1028700"/>
            <a:ext cx="16713967" cy="1035875"/>
          </a:xfrm>
          <a:prstGeom prst="rect">
            <a:avLst/>
          </a:prstGeom>
        </p:spPr>
        <p:txBody>
          <a:bodyPr lIns="0" tIns="0" rIns="0" bIns="0" rtlCol="0" anchor="t">
            <a:spAutoFit/>
          </a:bodyPr>
          <a:lstStyle/>
          <a:p>
            <a:pPr>
              <a:lnSpc>
                <a:spcPts val="8158"/>
              </a:lnSpc>
            </a:pPr>
            <a:r>
              <a:rPr lang="en-US" sz="6799">
                <a:solidFill>
                  <a:srgbClr val="CEFFE8"/>
                </a:solidFill>
                <a:latin typeface="Source Sans Pro Bold"/>
              </a:rPr>
              <a:t>Wat is keuzevrijheid? </a:t>
            </a:r>
          </a:p>
        </p:txBody>
      </p:sp>
      <p:sp>
        <p:nvSpPr>
          <p:cNvPr id="13" name="TextBox 13"/>
          <p:cNvSpPr txBox="1"/>
          <p:nvPr/>
        </p:nvSpPr>
        <p:spPr>
          <a:xfrm>
            <a:off x="4553138" y="1028700"/>
            <a:ext cx="16713967" cy="1035875"/>
          </a:xfrm>
          <a:prstGeom prst="rect">
            <a:avLst/>
          </a:prstGeom>
        </p:spPr>
        <p:txBody>
          <a:bodyPr lIns="0" tIns="0" rIns="0" bIns="0" rtlCol="0" anchor="t">
            <a:spAutoFit/>
          </a:bodyPr>
          <a:lstStyle/>
          <a:p>
            <a:pPr>
              <a:lnSpc>
                <a:spcPts val="8158"/>
              </a:lnSpc>
            </a:pPr>
            <a:r>
              <a:rPr lang="en-US" sz="6799">
                <a:solidFill>
                  <a:srgbClr val="000000"/>
                </a:solidFill>
                <a:latin typeface="Source Sans Pro Bold"/>
              </a:rPr>
              <a:t>Wat is keuzevrijheid? </a:t>
            </a:r>
          </a:p>
        </p:txBody>
      </p:sp>
      <p:sp>
        <p:nvSpPr>
          <p:cNvPr id="14" name="TextBox 14"/>
          <p:cNvSpPr txBox="1"/>
          <p:nvPr/>
        </p:nvSpPr>
        <p:spPr>
          <a:xfrm>
            <a:off x="572929" y="3294062"/>
            <a:ext cx="12522133" cy="6992938"/>
          </a:xfrm>
          <a:prstGeom prst="rect">
            <a:avLst/>
          </a:prstGeom>
        </p:spPr>
        <p:txBody>
          <a:bodyPr lIns="0" tIns="0" rIns="0" bIns="0" rtlCol="0" anchor="t">
            <a:spAutoFit/>
          </a:bodyPr>
          <a:lstStyle/>
          <a:p>
            <a:pPr>
              <a:lnSpc>
                <a:spcPts val="3499"/>
              </a:lnSpc>
            </a:pPr>
            <a:r>
              <a:rPr lang="en-US" sz="2499">
                <a:solidFill>
                  <a:srgbClr val="000000"/>
                </a:solidFill>
                <a:latin typeface="Source Sans Pro"/>
              </a:rPr>
              <a:t>Met vrijheid wordt bedoeld dat niemand je tegenhoudt om iets te doen of zeggen wat je wilt. Je bent vrij om keuzes te maken over je eigen leven en lichaam. Je mag vrienden en partners kiezen, je mag zelf bepalen of je kinderen wilt krijgen, je mag uitkomen voor je seksuele oriëntatie.</a:t>
            </a:r>
          </a:p>
          <a:p>
            <a:pPr>
              <a:lnSpc>
                <a:spcPts val="3499"/>
              </a:lnSpc>
            </a:pPr>
            <a:endParaRPr lang="en-US" sz="2499">
              <a:solidFill>
                <a:srgbClr val="000000"/>
              </a:solidFill>
              <a:latin typeface="Source Sans Pro"/>
            </a:endParaRPr>
          </a:p>
          <a:p>
            <a:pPr>
              <a:lnSpc>
                <a:spcPts val="3499"/>
              </a:lnSpc>
            </a:pPr>
            <a:r>
              <a:rPr lang="en-US" sz="2499">
                <a:solidFill>
                  <a:srgbClr val="000000"/>
                </a:solidFill>
                <a:latin typeface="Source Sans Pro"/>
              </a:rPr>
              <a:t>Dit betekent niet dat je alles moet kunnen doen of zeggen, vrijheid mag namelijk worden beperkt, maar alleen als dat echt nodig is voor de veiligheid. Zo mag je bijvoorbeeld geen misdrijven plegen.</a:t>
            </a: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r>
              <a:rPr lang="en-US" sz="2499">
                <a:solidFill>
                  <a:srgbClr val="000000"/>
                </a:solidFill>
                <a:latin typeface="Source Sans Pro"/>
              </a:rPr>
              <a:t>[Bron &amp; meer weten? </a:t>
            </a:r>
            <a:r>
              <a:rPr lang="en-US" sz="2499" u="sng">
                <a:solidFill>
                  <a:srgbClr val="000000"/>
                </a:solidFill>
                <a:latin typeface="Source Sans Pro"/>
                <a:hlinkClick r:id="rId2" tooltip="https://www.unicef.nl/blogs-en-vlogs/wat-je-moet-weten-over-vrijheid-inhetkort"/>
              </a:rPr>
              <a:t>Wat je moet weten over vrijheid #inhetkort – UNICEF</a:t>
            </a:r>
            <a:r>
              <a:rPr lang="en-US" sz="2499">
                <a:solidFill>
                  <a:srgbClr val="000000"/>
                </a:solidFill>
                <a:latin typeface="Source Sans Pro"/>
              </a:rPr>
              <a:t> &amp; </a:t>
            </a:r>
            <a:r>
              <a:rPr lang="en-US" sz="2499" u="sng">
                <a:solidFill>
                  <a:srgbClr val="000000"/>
                </a:solidFill>
                <a:latin typeface="Source Sans Pro"/>
                <a:hlinkClick r:id="rId3" tooltip="https://www.amnesty.nl/encyclopedie/vrijheid-en-mensenrechten"/>
              </a:rPr>
              <a:t>Vrijheid en mensenrechten - Amnesty International</a:t>
            </a:r>
            <a:r>
              <a:rPr lang="en-US" sz="2499">
                <a:solidFill>
                  <a:srgbClr val="000000"/>
                </a:solidFill>
                <a:latin typeface="Source Sans Pro"/>
              </a:rPr>
              <a:t>]</a:t>
            </a:r>
          </a:p>
          <a:p>
            <a:pPr>
              <a:lnSpc>
                <a:spcPts val="3499"/>
              </a:lnSpc>
              <a:spcBef>
                <a:spcPct val="0"/>
              </a:spcBef>
            </a:pPr>
            <a:endParaRPr lang="en-US" sz="2499">
              <a:solidFill>
                <a:srgbClr val="000000"/>
              </a:solidFill>
              <a:latin typeface="Source Sans Pro"/>
            </a:endParaRPr>
          </a:p>
        </p:txBody>
      </p:sp>
      <p:sp>
        <p:nvSpPr>
          <p:cNvPr id="15" name="Freeform 15"/>
          <p:cNvSpPr/>
          <p:nvPr/>
        </p:nvSpPr>
        <p:spPr>
          <a:xfrm>
            <a:off x="12964129" y="5223858"/>
            <a:ext cx="4778538" cy="4778538"/>
          </a:xfrm>
          <a:custGeom>
            <a:avLst/>
            <a:gdLst/>
            <a:ahLst/>
            <a:cxnLst/>
            <a:rect l="l" t="t" r="r" b="b"/>
            <a:pathLst>
              <a:path w="4778538" h="4778538">
                <a:moveTo>
                  <a:pt x="0" y="0"/>
                </a:moveTo>
                <a:lnTo>
                  <a:pt x="4778538" y="0"/>
                </a:lnTo>
                <a:lnTo>
                  <a:pt x="4778538" y="4778538"/>
                </a:lnTo>
                <a:lnTo>
                  <a:pt x="0" y="47785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6" name="Freeform 16"/>
          <p:cNvSpPr/>
          <p:nvPr/>
        </p:nvSpPr>
        <p:spPr>
          <a:xfrm>
            <a:off x="12796451" y="5122719"/>
            <a:ext cx="4778538" cy="4778538"/>
          </a:xfrm>
          <a:custGeom>
            <a:avLst/>
            <a:gdLst/>
            <a:ahLst/>
            <a:cxnLst/>
            <a:rect l="l" t="t" r="r" b="b"/>
            <a:pathLst>
              <a:path w="4778538" h="4778538">
                <a:moveTo>
                  <a:pt x="0" y="0"/>
                </a:moveTo>
                <a:lnTo>
                  <a:pt x="4778539" y="0"/>
                </a:lnTo>
                <a:lnTo>
                  <a:pt x="4778539" y="4778538"/>
                </a:lnTo>
                <a:lnTo>
                  <a:pt x="0" y="47785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17" name="Freeform 17"/>
          <p:cNvSpPr/>
          <p:nvPr/>
        </p:nvSpPr>
        <p:spPr>
          <a:xfrm>
            <a:off x="12665518" y="5021580"/>
            <a:ext cx="4778538" cy="4778538"/>
          </a:xfrm>
          <a:custGeom>
            <a:avLst/>
            <a:gdLst/>
            <a:ahLst/>
            <a:cxnLst/>
            <a:rect l="l" t="t" r="r" b="b"/>
            <a:pathLst>
              <a:path w="4778538" h="4778538">
                <a:moveTo>
                  <a:pt x="0" y="0"/>
                </a:moveTo>
                <a:lnTo>
                  <a:pt x="4778538" y="0"/>
                </a:lnTo>
                <a:lnTo>
                  <a:pt x="4778538" y="4778538"/>
                </a:lnTo>
                <a:lnTo>
                  <a:pt x="0" y="47785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NL"/>
          </a:p>
        </p:txBody>
      </p:sp>
      <p:sp>
        <p:nvSpPr>
          <p:cNvPr id="18" name="Freeform 10">
            <a:extLst>
              <a:ext uri="{FF2B5EF4-FFF2-40B4-BE49-F238E27FC236}">
                <a16:creationId xmlns:a16="http://schemas.microsoft.com/office/drawing/2014/main" id="{8795E52B-AA9A-73BE-A1C5-B1787E5CBC00}"/>
              </a:ext>
            </a:extLst>
          </p:cNvPr>
          <p:cNvSpPr/>
          <p:nvPr/>
        </p:nvSpPr>
        <p:spPr>
          <a:xfrm>
            <a:off x="76201" y="114299"/>
            <a:ext cx="18135604" cy="10058401"/>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DCCDFF"/>
        </a:solidFill>
        <a:effectLst/>
      </p:bgPr>
    </p:bg>
    <p:spTree>
      <p:nvGrpSpPr>
        <p:cNvPr id="1" name=""/>
        <p:cNvGrpSpPr/>
        <p:nvPr/>
      </p:nvGrpSpPr>
      <p:grpSpPr>
        <a:xfrm>
          <a:off x="0" y="0"/>
          <a:ext cx="0" cy="0"/>
          <a:chOff x="0" y="0"/>
          <a:chExt cx="0" cy="0"/>
        </a:xfrm>
      </p:grpSpPr>
      <p:sp>
        <p:nvSpPr>
          <p:cNvPr id="2" name="Freeform 2"/>
          <p:cNvSpPr/>
          <p:nvPr/>
        </p:nvSpPr>
        <p:spPr>
          <a:xfrm>
            <a:off x="133300" y="2583359"/>
            <a:ext cx="18021401" cy="8370723"/>
          </a:xfrm>
          <a:custGeom>
            <a:avLst/>
            <a:gdLst/>
            <a:ahLst/>
            <a:cxnLst/>
            <a:rect l="l" t="t" r="r" b="b"/>
            <a:pathLst>
              <a:path w="18021401" h="8370723">
                <a:moveTo>
                  <a:pt x="0" y="0"/>
                </a:moveTo>
                <a:lnTo>
                  <a:pt x="18021400" y="0"/>
                </a:lnTo>
                <a:lnTo>
                  <a:pt x="18021400" y="8370723"/>
                </a:lnTo>
                <a:lnTo>
                  <a:pt x="0" y="83707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grpSp>
        <p:nvGrpSpPr>
          <p:cNvPr id="3" name="Group 3"/>
          <p:cNvGrpSpPr/>
          <p:nvPr/>
        </p:nvGrpSpPr>
        <p:grpSpPr>
          <a:xfrm>
            <a:off x="-2755329" y="7810663"/>
            <a:ext cx="3086100" cy="3086100"/>
            <a:chOff x="0" y="0"/>
            <a:chExt cx="812800" cy="812800"/>
          </a:xfrm>
        </p:grpSpPr>
        <p:sp>
          <p:nvSpPr>
            <p:cNvPr id="4" name="Freeform 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6D61A8"/>
            </a:solidFill>
          </p:spPr>
          <p:txBody>
            <a:bodyPr/>
            <a:lstStyle/>
            <a:p>
              <a:endParaRPr lang="nl-NL"/>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6" name="TextBox 6"/>
          <p:cNvSpPr txBox="1"/>
          <p:nvPr/>
        </p:nvSpPr>
        <p:spPr>
          <a:xfrm>
            <a:off x="627884" y="302864"/>
            <a:ext cx="18088139" cy="889659"/>
          </a:xfrm>
          <a:prstGeom prst="rect">
            <a:avLst/>
          </a:prstGeom>
        </p:spPr>
        <p:txBody>
          <a:bodyPr lIns="0" tIns="0" rIns="0" bIns="0" rtlCol="0" anchor="t">
            <a:spAutoFit/>
          </a:bodyPr>
          <a:lstStyle/>
          <a:p>
            <a:pPr>
              <a:lnSpc>
                <a:spcPts val="7047"/>
              </a:lnSpc>
            </a:pPr>
            <a:r>
              <a:rPr lang="en-US" sz="5873">
                <a:solidFill>
                  <a:srgbClr val="CEFFE8"/>
                </a:solidFill>
                <a:latin typeface="Source Sans Pro Bold"/>
              </a:rPr>
              <a:t>Tips en vragen: samengesteld door slachtoffers zelf</a:t>
            </a:r>
          </a:p>
        </p:txBody>
      </p:sp>
      <p:sp>
        <p:nvSpPr>
          <p:cNvPr id="7" name="TextBox 7"/>
          <p:cNvSpPr txBox="1"/>
          <p:nvPr/>
        </p:nvSpPr>
        <p:spPr>
          <a:xfrm>
            <a:off x="543668" y="302864"/>
            <a:ext cx="18088139" cy="889659"/>
          </a:xfrm>
          <a:prstGeom prst="rect">
            <a:avLst/>
          </a:prstGeom>
        </p:spPr>
        <p:txBody>
          <a:bodyPr lIns="0" tIns="0" rIns="0" bIns="0" rtlCol="0" anchor="t">
            <a:spAutoFit/>
          </a:bodyPr>
          <a:lstStyle/>
          <a:p>
            <a:pPr>
              <a:lnSpc>
                <a:spcPts val="7047"/>
              </a:lnSpc>
            </a:pPr>
            <a:r>
              <a:rPr lang="en-US" sz="5873">
                <a:solidFill>
                  <a:srgbClr val="000000"/>
                </a:solidFill>
                <a:latin typeface="Source Sans Pro Bold"/>
              </a:rPr>
              <a:t>Tips en vragen: samengesteld door slachtoffers zelf</a:t>
            </a:r>
          </a:p>
        </p:txBody>
      </p:sp>
      <p:sp>
        <p:nvSpPr>
          <p:cNvPr id="8" name="TextBox 8"/>
          <p:cNvSpPr txBox="1"/>
          <p:nvPr/>
        </p:nvSpPr>
        <p:spPr>
          <a:xfrm>
            <a:off x="947287" y="3788305"/>
            <a:ext cx="3542346" cy="2958505"/>
          </a:xfrm>
          <a:prstGeom prst="rect">
            <a:avLst/>
          </a:prstGeom>
        </p:spPr>
        <p:txBody>
          <a:bodyPr lIns="0" tIns="0" rIns="0" bIns="0" rtlCol="0" anchor="t">
            <a:spAutoFit/>
          </a:bodyPr>
          <a:lstStyle/>
          <a:p>
            <a:pPr algn="l">
              <a:lnSpc>
                <a:spcPts val="1998"/>
              </a:lnSpc>
            </a:pPr>
            <a:r>
              <a:rPr lang="en-US" sz="1665" spc="4">
                <a:solidFill>
                  <a:srgbClr val="000000"/>
                </a:solidFill>
                <a:latin typeface="IBM Plex Sans Condensed"/>
              </a:rPr>
              <a:t>Geef de ander de tijd. Knoop regelmatig een gesprekje aan. Vertel ook eens iets over jezelf. Maak je intenties duidelijk en bespreek het onderwerp geheimhouding. </a:t>
            </a:r>
          </a:p>
          <a:p>
            <a:pPr algn="l">
              <a:lnSpc>
                <a:spcPts val="4164"/>
              </a:lnSpc>
            </a:pPr>
            <a:r>
              <a:rPr lang="en-US" sz="1665" spc="4">
                <a:solidFill>
                  <a:srgbClr val="000000"/>
                </a:solidFill>
                <a:latin typeface="IBM Plex Sans Condensed Italics"/>
              </a:rPr>
              <a:t>• Ik vertel het niet gelijk door, het blijft </a:t>
            </a:r>
          </a:p>
          <a:p>
            <a:pPr algn="ctr">
              <a:lnSpc>
                <a:spcPts val="832"/>
              </a:lnSpc>
            </a:pPr>
            <a:r>
              <a:rPr lang="en-US" sz="1665" spc="4">
                <a:solidFill>
                  <a:srgbClr val="000000"/>
                </a:solidFill>
                <a:latin typeface="IBM Plex Sans Condensed Italics"/>
              </a:rPr>
              <a:t>eerst tussen ons. Ik zal altijd eerst met </a:t>
            </a:r>
          </a:p>
          <a:p>
            <a:pPr algn="l">
              <a:lnSpc>
                <a:spcPts val="3164"/>
              </a:lnSpc>
            </a:pPr>
            <a:r>
              <a:rPr lang="en-US" sz="1665" spc="4">
                <a:solidFill>
                  <a:srgbClr val="000000"/>
                </a:solidFill>
                <a:latin typeface="IBM Plex Sans Condensed Italics"/>
              </a:rPr>
              <a:t>jou overleggen.*</a:t>
            </a:r>
          </a:p>
          <a:p>
            <a:pPr algn="l">
              <a:lnSpc>
                <a:spcPts val="832"/>
              </a:lnSpc>
            </a:pPr>
            <a:r>
              <a:rPr lang="en-US" sz="1665" spc="4">
                <a:solidFill>
                  <a:srgbClr val="000000"/>
                </a:solidFill>
                <a:latin typeface="IBM Plex Sans Condensed Italics"/>
              </a:rPr>
              <a:t>• Ik zie dat het niet goed gaat, je kunt </a:t>
            </a:r>
          </a:p>
          <a:p>
            <a:pPr algn="ctr">
              <a:lnSpc>
                <a:spcPts val="3164"/>
              </a:lnSpc>
            </a:pPr>
            <a:r>
              <a:rPr lang="en-US" sz="1665" spc="4">
                <a:solidFill>
                  <a:srgbClr val="000000"/>
                </a:solidFill>
                <a:latin typeface="IBM Plex Sans Condensed Italics"/>
              </a:rPr>
              <a:t>mij vertrouwen / Als ik iets voor je kan </a:t>
            </a:r>
          </a:p>
          <a:p>
            <a:pPr algn="ctr">
              <a:lnSpc>
                <a:spcPts val="832"/>
              </a:lnSpc>
            </a:pPr>
            <a:r>
              <a:rPr lang="en-US" sz="1665" spc="4">
                <a:solidFill>
                  <a:srgbClr val="000000"/>
                </a:solidFill>
                <a:latin typeface="IBM Plex Sans Condensed Italics"/>
              </a:rPr>
              <a:t>betekenen, kun je altijd naar mij toe </a:t>
            </a:r>
          </a:p>
          <a:p>
            <a:pPr algn="l">
              <a:lnSpc>
                <a:spcPts val="3164"/>
              </a:lnSpc>
            </a:pPr>
            <a:r>
              <a:rPr lang="en-US" sz="1665" spc="4">
                <a:solidFill>
                  <a:srgbClr val="000000"/>
                </a:solidFill>
                <a:latin typeface="IBM Plex Sans Condensed Italics"/>
              </a:rPr>
              <a:t>komen.</a:t>
            </a:r>
          </a:p>
        </p:txBody>
      </p:sp>
      <p:sp>
        <p:nvSpPr>
          <p:cNvPr id="9" name="TextBox 9"/>
          <p:cNvSpPr txBox="1"/>
          <p:nvPr/>
        </p:nvSpPr>
        <p:spPr>
          <a:xfrm>
            <a:off x="5257942" y="3538749"/>
            <a:ext cx="3470647" cy="6004769"/>
          </a:xfrm>
          <a:prstGeom prst="rect">
            <a:avLst/>
          </a:prstGeom>
        </p:spPr>
        <p:txBody>
          <a:bodyPr lIns="0" tIns="0" rIns="0" bIns="0" rtlCol="0" anchor="t">
            <a:spAutoFit/>
          </a:bodyPr>
          <a:lstStyle/>
          <a:p>
            <a:pPr algn="l">
              <a:lnSpc>
                <a:spcPts val="1998"/>
              </a:lnSpc>
            </a:pPr>
            <a:r>
              <a:rPr lang="en-US" sz="1665" spc="4">
                <a:solidFill>
                  <a:srgbClr val="000000"/>
                </a:solidFill>
                <a:latin typeface="IBM Plex Sans Condensed"/>
              </a:rPr>
              <a:t>Dat kan al beginnen met een simpel ‘Hoe gaat het?’. Neem echt even bewust de tijd en vraag het niet in een groep. Toon interesse in iemands verhaal. </a:t>
            </a:r>
          </a:p>
          <a:p>
            <a:pPr algn="l">
              <a:lnSpc>
                <a:spcPts val="1998"/>
              </a:lnSpc>
            </a:pPr>
            <a:r>
              <a:rPr lang="en-US" sz="1665" spc="4">
                <a:solidFill>
                  <a:srgbClr val="000000"/>
                </a:solidFill>
                <a:latin typeface="IBM Plex Sans Condensed"/>
              </a:rPr>
              <a:t>Ook is het waardevol om te vragen </a:t>
            </a:r>
          </a:p>
          <a:p>
            <a:pPr algn="l">
              <a:lnSpc>
                <a:spcPts val="1998"/>
              </a:lnSpc>
            </a:pPr>
            <a:r>
              <a:rPr lang="en-US" sz="1665" spc="4">
                <a:solidFill>
                  <a:srgbClr val="000000"/>
                </a:solidFill>
                <a:latin typeface="IBM Plex Sans Condensed"/>
              </a:rPr>
              <a:t>naar de familiestructuren en leidende normen en waarden. Met een open en nieuwsgierige houding kun je eigenlijk alles vragen.</a:t>
            </a:r>
          </a:p>
          <a:p>
            <a:pPr algn="l">
              <a:lnSpc>
                <a:spcPts val="4164"/>
              </a:lnSpc>
            </a:pPr>
            <a:r>
              <a:rPr lang="en-US" sz="1665" spc="4">
                <a:solidFill>
                  <a:srgbClr val="000000"/>
                </a:solidFill>
                <a:latin typeface="IBM Plex Sans Condensed Italics"/>
              </a:rPr>
              <a:t>• Wat doe je thuis en/of in je vrije tijd? </a:t>
            </a:r>
          </a:p>
          <a:p>
            <a:pPr algn="ctr">
              <a:lnSpc>
                <a:spcPts val="832"/>
              </a:lnSpc>
            </a:pPr>
            <a:r>
              <a:rPr lang="en-US" sz="1665" spc="4">
                <a:solidFill>
                  <a:srgbClr val="000000"/>
                </a:solidFill>
                <a:latin typeface="IBM Plex Sans Condensed Italics"/>
              </a:rPr>
              <a:t>Doe je aan activiteiten buitenshuis? </a:t>
            </a:r>
          </a:p>
          <a:p>
            <a:pPr algn="l">
              <a:lnSpc>
                <a:spcPts val="3164"/>
              </a:lnSpc>
            </a:pPr>
            <a:r>
              <a:rPr lang="en-US" sz="1665" spc="4">
                <a:solidFill>
                  <a:srgbClr val="000000"/>
                </a:solidFill>
                <a:latin typeface="IBM Plex Sans Condensed Italics"/>
              </a:rPr>
              <a:t>Welke? </a:t>
            </a:r>
          </a:p>
          <a:p>
            <a:pPr algn="l">
              <a:lnSpc>
                <a:spcPts val="832"/>
              </a:lnSpc>
            </a:pPr>
            <a:r>
              <a:rPr lang="en-US" sz="1665" spc="4">
                <a:solidFill>
                  <a:srgbClr val="000000"/>
                </a:solidFill>
                <a:latin typeface="IBM Plex Sans Condensed Italics"/>
              </a:rPr>
              <a:t>• Heb je lekker geslapen? Waarom kan </a:t>
            </a:r>
          </a:p>
          <a:p>
            <a:pPr algn="l">
              <a:lnSpc>
                <a:spcPts val="3164"/>
              </a:lnSpc>
            </a:pPr>
            <a:r>
              <a:rPr lang="en-US" sz="1665" spc="4">
                <a:solidFill>
                  <a:srgbClr val="000000"/>
                </a:solidFill>
                <a:latin typeface="IBM Plex Sans Condensed Italics"/>
              </a:rPr>
              <a:t>je niet slapen? Zit je met iets?</a:t>
            </a:r>
          </a:p>
          <a:p>
            <a:pPr algn="l">
              <a:lnSpc>
                <a:spcPts val="832"/>
              </a:lnSpc>
            </a:pPr>
            <a:r>
              <a:rPr lang="en-US" sz="1665" spc="4">
                <a:solidFill>
                  <a:srgbClr val="000000"/>
                </a:solidFill>
                <a:latin typeface="IBM Plex Sans Condensed Italics"/>
              </a:rPr>
              <a:t>• Hoe is het thuis? Met wie woon jij? </a:t>
            </a:r>
          </a:p>
          <a:p>
            <a:pPr algn="l">
              <a:lnSpc>
                <a:spcPts val="3164"/>
              </a:lnSpc>
            </a:pPr>
            <a:r>
              <a:rPr lang="en-US" sz="1665" spc="4">
                <a:solidFill>
                  <a:srgbClr val="000000"/>
                </a:solidFill>
                <a:latin typeface="IBM Plex Sans Condensed Italics"/>
              </a:rPr>
              <a:t>• Weet je al wat je later wil worden? En </a:t>
            </a:r>
          </a:p>
          <a:p>
            <a:pPr algn="l">
              <a:lnSpc>
                <a:spcPts val="832"/>
              </a:lnSpc>
            </a:pPr>
            <a:r>
              <a:rPr lang="en-US" sz="1665" spc="4">
                <a:solidFill>
                  <a:srgbClr val="000000"/>
                </a:solidFill>
                <a:latin typeface="IBM Plex Sans Condensed Italics"/>
              </a:rPr>
              <a:t>wat vinden je ouders daarvan? </a:t>
            </a:r>
          </a:p>
          <a:p>
            <a:pPr algn="l">
              <a:lnSpc>
                <a:spcPts val="3164"/>
              </a:lnSpc>
            </a:pPr>
            <a:r>
              <a:rPr lang="en-US" sz="1665" spc="4">
                <a:solidFill>
                  <a:srgbClr val="000000"/>
                </a:solidFill>
                <a:latin typeface="IBM Plex Sans Condensed Italics"/>
              </a:rPr>
              <a:t>• Vertel eens wat over jouw familie. Wat </a:t>
            </a:r>
          </a:p>
          <a:p>
            <a:pPr algn="r">
              <a:lnSpc>
                <a:spcPts val="832"/>
              </a:lnSpc>
            </a:pPr>
            <a:r>
              <a:rPr lang="en-US" sz="1665" spc="4">
                <a:solidFill>
                  <a:srgbClr val="000000"/>
                </a:solidFill>
                <a:latin typeface="IBM Plex Sans Condensed Italics"/>
              </a:rPr>
              <a:t>is belangrijk binnen jouw familie? Wie </a:t>
            </a:r>
          </a:p>
          <a:p>
            <a:pPr algn="l">
              <a:lnSpc>
                <a:spcPts val="3164"/>
              </a:lnSpc>
            </a:pPr>
            <a:r>
              <a:rPr lang="en-US" sz="1665" spc="4">
                <a:solidFill>
                  <a:srgbClr val="000000"/>
                </a:solidFill>
                <a:latin typeface="IBM Plex Sans Condensed Italics"/>
              </a:rPr>
              <a:t>nemen er beslissingen? </a:t>
            </a:r>
          </a:p>
          <a:p>
            <a:pPr algn="l">
              <a:lnSpc>
                <a:spcPts val="832"/>
              </a:lnSpc>
            </a:pPr>
            <a:r>
              <a:rPr lang="en-US" sz="1665" spc="4">
                <a:solidFill>
                  <a:srgbClr val="000000"/>
                </a:solidFill>
                <a:latin typeface="IBM Plex Sans Condensed Italics"/>
              </a:rPr>
              <a:t>• Zijn er belangrijke dingen die gaan </a:t>
            </a:r>
          </a:p>
          <a:p>
            <a:pPr algn="ctr">
              <a:lnSpc>
                <a:spcPts val="3164"/>
              </a:lnSpc>
            </a:pPr>
            <a:r>
              <a:rPr lang="en-US" sz="1665" spc="4">
                <a:solidFill>
                  <a:srgbClr val="000000"/>
                </a:solidFill>
                <a:latin typeface="IBM Plex Sans Condensed Italics"/>
              </a:rPr>
              <a:t>spelen (bijv. studiekeuze)? Wat vindt </a:t>
            </a:r>
          </a:p>
          <a:p>
            <a:pPr algn="l">
              <a:lnSpc>
                <a:spcPts val="832"/>
              </a:lnSpc>
            </a:pPr>
            <a:r>
              <a:rPr lang="en-US" sz="1665" spc="4">
                <a:solidFill>
                  <a:srgbClr val="000000"/>
                </a:solidFill>
                <a:latin typeface="IBM Plex Sans Condensed Italics"/>
              </a:rPr>
              <a:t>jouw familie daarvan? </a:t>
            </a:r>
          </a:p>
        </p:txBody>
      </p:sp>
      <p:sp>
        <p:nvSpPr>
          <p:cNvPr id="10" name="TextBox 10"/>
          <p:cNvSpPr txBox="1"/>
          <p:nvPr/>
        </p:nvSpPr>
        <p:spPr>
          <a:xfrm>
            <a:off x="9523617" y="3800791"/>
            <a:ext cx="3468188" cy="3720071"/>
          </a:xfrm>
          <a:prstGeom prst="rect">
            <a:avLst/>
          </a:prstGeom>
        </p:spPr>
        <p:txBody>
          <a:bodyPr lIns="0" tIns="0" rIns="0" bIns="0" rtlCol="0" anchor="t">
            <a:spAutoFit/>
          </a:bodyPr>
          <a:lstStyle/>
          <a:p>
            <a:pPr algn="l">
              <a:lnSpc>
                <a:spcPts val="1998"/>
              </a:lnSpc>
            </a:pPr>
            <a:r>
              <a:rPr lang="en-US" sz="1665" spc="4">
                <a:solidFill>
                  <a:srgbClr val="000000"/>
                </a:solidFill>
                <a:latin typeface="IBM Plex Sans Condensed"/>
              </a:rPr>
              <a:t>Durf door te vragen. Als iemand </a:t>
            </a:r>
          </a:p>
          <a:p>
            <a:pPr algn="l">
              <a:lnSpc>
                <a:spcPts val="1998"/>
              </a:lnSpc>
            </a:pPr>
            <a:r>
              <a:rPr lang="en-US" sz="1665" spc="4">
                <a:solidFill>
                  <a:srgbClr val="000000"/>
                </a:solidFill>
                <a:latin typeface="IBM Plex Sans Condensed"/>
              </a:rPr>
              <a:t>aangeeft dat er niks aan de hand is, betekent dat niet altijd dat dat ook </a:t>
            </a:r>
          </a:p>
          <a:p>
            <a:pPr algn="l">
              <a:lnSpc>
                <a:spcPts val="1998"/>
              </a:lnSpc>
            </a:pPr>
            <a:r>
              <a:rPr lang="en-US" sz="1665" spc="4">
                <a:solidFill>
                  <a:srgbClr val="000000"/>
                </a:solidFill>
                <a:latin typeface="IBM Plex Sans Condensed"/>
              </a:rPr>
              <a:t>echt zo is. Blijf dus oplettend, behoud contact en ga vaker het gesprek aan.</a:t>
            </a:r>
          </a:p>
          <a:p>
            <a:pPr algn="l">
              <a:lnSpc>
                <a:spcPts val="4164"/>
              </a:lnSpc>
            </a:pPr>
            <a:r>
              <a:rPr lang="en-US" sz="1665" spc="4">
                <a:solidFill>
                  <a:srgbClr val="000000"/>
                </a:solidFill>
                <a:latin typeface="IBM Plex Sans Condensed Italics"/>
              </a:rPr>
              <a:t>• Gaat het? Gaat het echt of wil je even </a:t>
            </a:r>
          </a:p>
          <a:p>
            <a:pPr algn="r">
              <a:lnSpc>
                <a:spcPts val="832"/>
              </a:lnSpc>
            </a:pPr>
            <a:r>
              <a:rPr lang="en-US" sz="1665" spc="4">
                <a:solidFill>
                  <a:srgbClr val="000000"/>
                </a:solidFill>
                <a:latin typeface="IBM Plex Sans Condensed Italics"/>
              </a:rPr>
              <a:t>praten? Wil je even kletsen of wandelen?</a:t>
            </a:r>
          </a:p>
          <a:p>
            <a:pPr algn="l">
              <a:lnSpc>
                <a:spcPts val="3164"/>
              </a:lnSpc>
            </a:pPr>
            <a:r>
              <a:rPr lang="en-US" sz="1665" spc="4">
                <a:solidFill>
                  <a:srgbClr val="000000"/>
                </a:solidFill>
                <a:latin typeface="IBM Plex Sans Condensed Italics"/>
              </a:rPr>
              <a:t>• Ik zie dat je niet echt met school bezig </a:t>
            </a:r>
          </a:p>
          <a:p>
            <a:pPr algn="r">
              <a:lnSpc>
                <a:spcPts val="832"/>
              </a:lnSpc>
            </a:pPr>
            <a:r>
              <a:rPr lang="en-US" sz="1665" spc="4">
                <a:solidFill>
                  <a:srgbClr val="000000"/>
                </a:solidFill>
                <a:latin typeface="IBM Plex Sans Condensed Italics"/>
              </a:rPr>
              <a:t>bent / dat je onrustig bent. Hoe komt </a:t>
            </a:r>
          </a:p>
          <a:p>
            <a:pPr algn="l">
              <a:lnSpc>
                <a:spcPts val="3164"/>
              </a:lnSpc>
            </a:pPr>
            <a:r>
              <a:rPr lang="en-US" sz="1665" spc="4">
                <a:solidFill>
                  <a:srgbClr val="000000"/>
                </a:solidFill>
                <a:latin typeface="IBM Plex Sans Condensed Italics"/>
              </a:rPr>
              <a:t>dat eigenlijk? Hoe gaat het thuis?</a:t>
            </a:r>
          </a:p>
          <a:p>
            <a:pPr algn="l">
              <a:lnSpc>
                <a:spcPts val="832"/>
              </a:lnSpc>
            </a:pPr>
            <a:r>
              <a:rPr lang="en-US" sz="1665" spc="4">
                <a:solidFill>
                  <a:srgbClr val="000000"/>
                </a:solidFill>
                <a:latin typeface="IBM Plex Sans Condensed Italics"/>
              </a:rPr>
              <a:t>• Wat zit er in je hoofd? Wat speelt er? </a:t>
            </a:r>
          </a:p>
          <a:p>
            <a:pPr algn="l">
              <a:lnSpc>
                <a:spcPts val="3164"/>
              </a:lnSpc>
            </a:pPr>
            <a:r>
              <a:rPr lang="en-US" sz="1665" spc="4">
                <a:solidFill>
                  <a:srgbClr val="000000"/>
                </a:solidFill>
                <a:latin typeface="IBM Plex Sans Condensed Italics"/>
              </a:rPr>
              <a:t>Wil je iets kwijt? Wat heb jij nodig?</a:t>
            </a:r>
          </a:p>
          <a:p>
            <a:pPr algn="l">
              <a:lnSpc>
                <a:spcPts val="832"/>
              </a:lnSpc>
            </a:pPr>
            <a:r>
              <a:rPr lang="en-US" sz="1665" spc="4">
                <a:solidFill>
                  <a:srgbClr val="000000"/>
                </a:solidFill>
                <a:latin typeface="IBM Plex Sans Condensed Italics"/>
              </a:rPr>
              <a:t>• Waar ben jij bang voor? Wat is het </a:t>
            </a:r>
          </a:p>
          <a:p>
            <a:pPr algn="l">
              <a:lnSpc>
                <a:spcPts val="3164"/>
              </a:lnSpc>
            </a:pPr>
            <a:r>
              <a:rPr lang="en-US" sz="1665" spc="4">
                <a:solidFill>
                  <a:srgbClr val="000000"/>
                </a:solidFill>
                <a:latin typeface="IBM Plex Sans Condensed Italics"/>
              </a:rPr>
              <a:t>ergste wat er kan gebeuren?</a:t>
            </a:r>
          </a:p>
        </p:txBody>
      </p:sp>
      <p:sp>
        <p:nvSpPr>
          <p:cNvPr id="11" name="TextBox 11"/>
          <p:cNvSpPr txBox="1"/>
          <p:nvPr/>
        </p:nvSpPr>
        <p:spPr>
          <a:xfrm>
            <a:off x="13789292" y="3531942"/>
            <a:ext cx="3536206" cy="3466215"/>
          </a:xfrm>
          <a:prstGeom prst="rect">
            <a:avLst/>
          </a:prstGeom>
        </p:spPr>
        <p:txBody>
          <a:bodyPr lIns="0" tIns="0" rIns="0" bIns="0" rtlCol="0" anchor="t">
            <a:spAutoFit/>
          </a:bodyPr>
          <a:lstStyle/>
          <a:p>
            <a:pPr algn="l">
              <a:lnSpc>
                <a:spcPts val="1998"/>
              </a:lnSpc>
            </a:pPr>
            <a:r>
              <a:rPr lang="en-US" sz="1665" spc="4">
                <a:solidFill>
                  <a:srgbClr val="000000"/>
                </a:solidFill>
                <a:latin typeface="IBM Plex Sans Condensed"/>
              </a:rPr>
              <a:t>Je laat dan zien dat je weet van wat er kan spelen, waardoor je vertrouwen </a:t>
            </a:r>
          </a:p>
          <a:p>
            <a:pPr algn="l">
              <a:lnSpc>
                <a:spcPts val="1998"/>
              </a:lnSpc>
            </a:pPr>
            <a:r>
              <a:rPr lang="en-US" sz="1665" spc="4">
                <a:solidFill>
                  <a:srgbClr val="000000"/>
                </a:solidFill>
                <a:latin typeface="IBM Plex Sans Condensed"/>
              </a:rPr>
              <a:t>kan opbouwen. Slachtoffers benoemen dat je soms beter teveel kan vragen en dat diegene het kan ontkrachten, dan dat er te weinig of geen vragen worden gesteld. Hierin blijft het echter belangrijk dat je per individu de situatie inschat.</a:t>
            </a:r>
          </a:p>
          <a:p>
            <a:pPr algn="l">
              <a:lnSpc>
                <a:spcPts val="4164"/>
              </a:lnSpc>
            </a:pPr>
            <a:r>
              <a:rPr lang="en-US" sz="1665" spc="4">
                <a:solidFill>
                  <a:srgbClr val="000000"/>
                </a:solidFill>
                <a:latin typeface="IBM Plex Sans Condensed Italics"/>
              </a:rPr>
              <a:t>• [naam], leef jij in een situatie waar de </a:t>
            </a:r>
          </a:p>
          <a:p>
            <a:pPr algn="ctr">
              <a:lnSpc>
                <a:spcPts val="832"/>
              </a:lnSpc>
            </a:pPr>
            <a:r>
              <a:rPr lang="en-US" sz="1665" spc="4">
                <a:solidFill>
                  <a:srgbClr val="000000"/>
                </a:solidFill>
                <a:latin typeface="IBM Plex Sans Condensed Italics"/>
              </a:rPr>
              <a:t>kans bestaat dat je [beschrijving vorm </a:t>
            </a:r>
          </a:p>
          <a:p>
            <a:pPr algn="l">
              <a:lnSpc>
                <a:spcPts val="3164"/>
              </a:lnSpc>
            </a:pPr>
            <a:r>
              <a:rPr lang="en-US" sz="1665" spc="4">
                <a:solidFill>
                  <a:srgbClr val="000000"/>
                </a:solidFill>
                <a:latin typeface="IBM Plex Sans Condensed Italics"/>
              </a:rPr>
              <a:t>van geweld]?</a:t>
            </a:r>
          </a:p>
          <a:p>
            <a:pPr algn="l">
              <a:lnSpc>
                <a:spcPts val="832"/>
              </a:lnSpc>
            </a:pPr>
            <a:r>
              <a:rPr lang="en-US" sz="1665" spc="4">
                <a:solidFill>
                  <a:srgbClr val="000000"/>
                </a:solidFill>
                <a:latin typeface="IBM Plex Sans Condensed Italics"/>
              </a:rPr>
              <a:t>• Is er thuis geweld? Is [beschrijving vorm </a:t>
            </a:r>
          </a:p>
          <a:p>
            <a:pPr algn="l">
              <a:lnSpc>
                <a:spcPts val="3164"/>
              </a:lnSpc>
            </a:pPr>
            <a:r>
              <a:rPr lang="en-US" sz="1665" spc="4">
                <a:solidFill>
                  <a:srgbClr val="000000"/>
                </a:solidFill>
                <a:latin typeface="IBM Plex Sans Condensed Italics"/>
              </a:rPr>
              <a:t>van geweld] aan de hand?</a:t>
            </a:r>
          </a:p>
        </p:txBody>
      </p:sp>
      <p:sp>
        <p:nvSpPr>
          <p:cNvPr id="12" name="TextBox 12"/>
          <p:cNvSpPr txBox="1"/>
          <p:nvPr/>
        </p:nvSpPr>
        <p:spPr>
          <a:xfrm>
            <a:off x="627884" y="1334291"/>
            <a:ext cx="14485340" cy="1662995"/>
          </a:xfrm>
          <a:prstGeom prst="rect">
            <a:avLst/>
          </a:prstGeom>
        </p:spPr>
        <p:txBody>
          <a:bodyPr lIns="0" tIns="0" rIns="0" bIns="0" rtlCol="0" anchor="t">
            <a:spAutoFit/>
          </a:bodyPr>
          <a:lstStyle/>
          <a:p>
            <a:pPr>
              <a:lnSpc>
                <a:spcPts val="3349"/>
              </a:lnSpc>
            </a:pPr>
            <a:r>
              <a:rPr lang="en-US" sz="2392">
                <a:solidFill>
                  <a:srgbClr val="000000"/>
                </a:solidFill>
                <a:latin typeface="Source Sans Pro Bold"/>
              </a:rPr>
              <a:t>Opdracht: </a:t>
            </a:r>
            <a:r>
              <a:rPr lang="en-US" sz="2392">
                <a:solidFill>
                  <a:srgbClr val="000000"/>
                </a:solidFill>
                <a:latin typeface="Source Sans Pro"/>
              </a:rPr>
              <a:t>Bekijk samen de tips en vragen die zijn opgesteld door slachtoffers en professionals. Komt het overeen met de vragen en tips die jullie hadden bedacht? Wat is hetzelfde? Wat is anders?</a:t>
            </a:r>
          </a:p>
          <a:p>
            <a:pPr>
              <a:lnSpc>
                <a:spcPts val="3349"/>
              </a:lnSpc>
            </a:pPr>
            <a:endParaRPr lang="en-US" sz="2392">
              <a:solidFill>
                <a:srgbClr val="000000"/>
              </a:solidFill>
              <a:latin typeface="Source Sans Pro"/>
            </a:endParaRPr>
          </a:p>
          <a:p>
            <a:pPr>
              <a:lnSpc>
                <a:spcPts val="3349"/>
              </a:lnSpc>
              <a:spcBef>
                <a:spcPct val="0"/>
              </a:spcBef>
            </a:pPr>
            <a:endParaRPr lang="en-US" sz="2392">
              <a:solidFill>
                <a:srgbClr val="000000"/>
              </a:solidFill>
              <a:latin typeface="Source Sans Pro"/>
            </a:endParaRPr>
          </a:p>
        </p:txBody>
      </p:sp>
      <p:sp>
        <p:nvSpPr>
          <p:cNvPr id="13" name="TextBox 13"/>
          <p:cNvSpPr txBox="1"/>
          <p:nvPr/>
        </p:nvSpPr>
        <p:spPr>
          <a:xfrm>
            <a:off x="947287" y="3028368"/>
            <a:ext cx="3088357" cy="513708"/>
          </a:xfrm>
          <a:prstGeom prst="rect">
            <a:avLst/>
          </a:prstGeom>
        </p:spPr>
        <p:txBody>
          <a:bodyPr lIns="0" tIns="0" rIns="0" bIns="0" rtlCol="0" anchor="t">
            <a:spAutoFit/>
          </a:bodyPr>
          <a:lstStyle/>
          <a:p>
            <a:pPr algn="just">
              <a:lnSpc>
                <a:spcPts val="1999"/>
              </a:lnSpc>
            </a:pPr>
            <a:r>
              <a:rPr lang="en-US" sz="1832" spc="5">
                <a:solidFill>
                  <a:srgbClr val="000000"/>
                </a:solidFill>
                <a:latin typeface="IBM Plex Sans Condensed Bold"/>
              </a:rPr>
              <a:t>Tip 1: bouw vertrouwen op en leer elkaar kennen</a:t>
            </a:r>
          </a:p>
        </p:txBody>
      </p:sp>
      <p:sp>
        <p:nvSpPr>
          <p:cNvPr id="14" name="TextBox 14"/>
          <p:cNvSpPr txBox="1"/>
          <p:nvPr/>
        </p:nvSpPr>
        <p:spPr>
          <a:xfrm>
            <a:off x="5257942" y="2975517"/>
            <a:ext cx="2038697" cy="317002"/>
          </a:xfrm>
          <a:prstGeom prst="rect">
            <a:avLst/>
          </a:prstGeom>
        </p:spPr>
        <p:txBody>
          <a:bodyPr lIns="0" tIns="0" rIns="0" bIns="0" rtlCol="0" anchor="t">
            <a:spAutoFit/>
          </a:bodyPr>
          <a:lstStyle/>
          <a:p>
            <a:pPr algn="l">
              <a:lnSpc>
                <a:spcPts val="2565"/>
              </a:lnSpc>
            </a:pPr>
            <a:r>
              <a:rPr lang="en-US" sz="1832" spc="5">
                <a:solidFill>
                  <a:srgbClr val="000000"/>
                </a:solidFill>
                <a:latin typeface="IBM Plex Sans Condensed Bold"/>
              </a:rPr>
              <a:t>Tip 2: toon interesse</a:t>
            </a:r>
          </a:p>
        </p:txBody>
      </p:sp>
      <p:sp>
        <p:nvSpPr>
          <p:cNvPr id="15" name="TextBox 15"/>
          <p:cNvSpPr txBox="1"/>
          <p:nvPr/>
        </p:nvSpPr>
        <p:spPr>
          <a:xfrm>
            <a:off x="9523617" y="3040854"/>
            <a:ext cx="3258742" cy="513708"/>
          </a:xfrm>
          <a:prstGeom prst="rect">
            <a:avLst/>
          </a:prstGeom>
        </p:spPr>
        <p:txBody>
          <a:bodyPr lIns="0" tIns="0" rIns="0" bIns="0" rtlCol="0" anchor="t">
            <a:spAutoFit/>
          </a:bodyPr>
          <a:lstStyle/>
          <a:p>
            <a:pPr algn="just">
              <a:lnSpc>
                <a:spcPts val="1999"/>
              </a:lnSpc>
            </a:pPr>
            <a:r>
              <a:rPr lang="en-US" sz="1832" spc="5">
                <a:solidFill>
                  <a:srgbClr val="000000"/>
                </a:solidFill>
                <a:latin typeface="IBM Plex Sans Condensed Bold"/>
              </a:rPr>
              <a:t>Tip 3: benoem wat jij ziet en stel daar vragen bij</a:t>
            </a:r>
          </a:p>
        </p:txBody>
      </p:sp>
      <p:sp>
        <p:nvSpPr>
          <p:cNvPr id="16" name="TextBox 16"/>
          <p:cNvSpPr txBox="1"/>
          <p:nvPr/>
        </p:nvSpPr>
        <p:spPr>
          <a:xfrm>
            <a:off x="13789292" y="2968711"/>
            <a:ext cx="3339023" cy="317002"/>
          </a:xfrm>
          <a:prstGeom prst="rect">
            <a:avLst/>
          </a:prstGeom>
        </p:spPr>
        <p:txBody>
          <a:bodyPr lIns="0" tIns="0" rIns="0" bIns="0" rtlCol="0" anchor="t">
            <a:spAutoFit/>
          </a:bodyPr>
          <a:lstStyle/>
          <a:p>
            <a:pPr algn="l">
              <a:lnSpc>
                <a:spcPts val="2565"/>
              </a:lnSpc>
            </a:pPr>
            <a:r>
              <a:rPr lang="en-US" sz="1832" spc="5">
                <a:solidFill>
                  <a:srgbClr val="000000"/>
                </a:solidFill>
                <a:latin typeface="IBM Plex Sans Condensed Bold"/>
              </a:rPr>
              <a:t>Tip 4: directe vragen stellen mag!</a:t>
            </a:r>
          </a:p>
        </p:txBody>
      </p:sp>
      <p:grpSp>
        <p:nvGrpSpPr>
          <p:cNvPr id="17" name="Group 17"/>
          <p:cNvGrpSpPr/>
          <p:nvPr/>
        </p:nvGrpSpPr>
        <p:grpSpPr>
          <a:xfrm rot="-112248">
            <a:off x="17847836" y="7137204"/>
            <a:ext cx="3086100" cy="3086100"/>
            <a:chOff x="0" y="0"/>
            <a:chExt cx="812800" cy="812800"/>
          </a:xfrm>
        </p:grpSpPr>
        <p:sp>
          <p:nvSpPr>
            <p:cNvPr id="18" name="Freeform 1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6D61A8"/>
            </a:solidFill>
          </p:spPr>
          <p:txBody>
            <a:bodyPr/>
            <a:lstStyle/>
            <a:p>
              <a:endParaRPr lang="nl-NL"/>
            </a:p>
          </p:txBody>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740436" y="-228470"/>
            <a:ext cx="7592079" cy="12002510"/>
            <a:chOff x="0" y="0"/>
            <a:chExt cx="1999560" cy="3161155"/>
          </a:xfrm>
        </p:grpSpPr>
        <p:sp>
          <p:nvSpPr>
            <p:cNvPr id="3" name="Freeform 3"/>
            <p:cNvSpPr/>
            <p:nvPr/>
          </p:nvSpPr>
          <p:spPr>
            <a:xfrm>
              <a:off x="0" y="0"/>
              <a:ext cx="1999560" cy="3161155"/>
            </a:xfrm>
            <a:custGeom>
              <a:avLst/>
              <a:gdLst/>
              <a:ahLst/>
              <a:cxnLst/>
              <a:rect l="l" t="t" r="r" b="b"/>
              <a:pathLst>
                <a:path w="1999560" h="3161155">
                  <a:moveTo>
                    <a:pt x="0" y="0"/>
                  </a:moveTo>
                  <a:lnTo>
                    <a:pt x="1999560" y="0"/>
                  </a:lnTo>
                  <a:lnTo>
                    <a:pt x="1999560" y="3161155"/>
                  </a:lnTo>
                  <a:lnTo>
                    <a:pt x="0" y="3161155"/>
                  </a:lnTo>
                  <a:close/>
                </a:path>
              </a:pathLst>
            </a:custGeom>
            <a:solidFill>
              <a:srgbClr val="DCCD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1844846" y="2868121"/>
            <a:ext cx="5355156" cy="5069157"/>
            <a:chOff x="0" y="0"/>
            <a:chExt cx="1410411" cy="1335087"/>
          </a:xfrm>
        </p:grpSpPr>
        <p:sp>
          <p:nvSpPr>
            <p:cNvPr id="6" name="Freeform 6"/>
            <p:cNvSpPr/>
            <p:nvPr/>
          </p:nvSpPr>
          <p:spPr>
            <a:xfrm>
              <a:off x="0" y="0"/>
              <a:ext cx="1410411" cy="1335087"/>
            </a:xfrm>
            <a:custGeom>
              <a:avLst/>
              <a:gdLst/>
              <a:ahLst/>
              <a:cxnLst/>
              <a:rect l="l" t="t" r="r" b="b"/>
              <a:pathLst>
                <a:path w="1410411" h="1335087">
                  <a:moveTo>
                    <a:pt x="0" y="0"/>
                  </a:moveTo>
                  <a:lnTo>
                    <a:pt x="1410411" y="0"/>
                  </a:lnTo>
                  <a:lnTo>
                    <a:pt x="1410411" y="1335087"/>
                  </a:lnTo>
                  <a:lnTo>
                    <a:pt x="0" y="1335087"/>
                  </a:lnTo>
                  <a:close/>
                </a:path>
              </a:pathLst>
            </a:custGeom>
            <a:solidFill>
              <a:srgbClr val="FFFFFF"/>
            </a:solidFill>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11693624" y="2732369"/>
            <a:ext cx="5369150" cy="5055386"/>
            <a:chOff x="0" y="0"/>
            <a:chExt cx="1414097" cy="1331460"/>
          </a:xfrm>
        </p:grpSpPr>
        <p:sp>
          <p:nvSpPr>
            <p:cNvPr id="9" name="Freeform 9"/>
            <p:cNvSpPr/>
            <p:nvPr/>
          </p:nvSpPr>
          <p:spPr>
            <a:xfrm>
              <a:off x="0" y="0"/>
              <a:ext cx="1414097" cy="1331460"/>
            </a:xfrm>
            <a:custGeom>
              <a:avLst/>
              <a:gdLst/>
              <a:ahLst/>
              <a:cxnLst/>
              <a:rect l="l" t="t" r="r" b="b"/>
              <a:pathLst>
                <a:path w="1414097" h="1331460">
                  <a:moveTo>
                    <a:pt x="0" y="0"/>
                  </a:moveTo>
                  <a:lnTo>
                    <a:pt x="1414097" y="0"/>
                  </a:lnTo>
                  <a:lnTo>
                    <a:pt x="1414097" y="1331460"/>
                  </a:lnTo>
                  <a:lnTo>
                    <a:pt x="0" y="1331460"/>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11" name="Freeform 11"/>
          <p:cNvSpPr/>
          <p:nvPr/>
        </p:nvSpPr>
        <p:spPr>
          <a:xfrm rot="-4711551">
            <a:off x="8019650" y="6140128"/>
            <a:ext cx="1273516" cy="3806704"/>
          </a:xfrm>
          <a:custGeom>
            <a:avLst/>
            <a:gdLst/>
            <a:ahLst/>
            <a:cxnLst/>
            <a:rect l="l" t="t" r="r" b="b"/>
            <a:pathLst>
              <a:path w="1273516" h="3806704">
                <a:moveTo>
                  <a:pt x="0" y="0"/>
                </a:moveTo>
                <a:lnTo>
                  <a:pt x="1273516" y="0"/>
                </a:lnTo>
                <a:lnTo>
                  <a:pt x="1273516" y="3806704"/>
                </a:lnTo>
                <a:lnTo>
                  <a:pt x="0" y="38067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12" name="Freeform 12"/>
          <p:cNvSpPr/>
          <p:nvPr/>
        </p:nvSpPr>
        <p:spPr>
          <a:xfrm rot="-4711551">
            <a:off x="7971471" y="6105107"/>
            <a:ext cx="1273516" cy="3806704"/>
          </a:xfrm>
          <a:custGeom>
            <a:avLst/>
            <a:gdLst/>
            <a:ahLst/>
            <a:cxnLst/>
            <a:rect l="l" t="t" r="r" b="b"/>
            <a:pathLst>
              <a:path w="1273516" h="3806704">
                <a:moveTo>
                  <a:pt x="0" y="0"/>
                </a:moveTo>
                <a:lnTo>
                  <a:pt x="1273515" y="0"/>
                </a:lnTo>
                <a:lnTo>
                  <a:pt x="1273515" y="3806704"/>
                </a:lnTo>
                <a:lnTo>
                  <a:pt x="0" y="38067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3" name="Freeform 13"/>
          <p:cNvSpPr/>
          <p:nvPr/>
        </p:nvSpPr>
        <p:spPr>
          <a:xfrm rot="-4711551">
            <a:off x="7971471" y="6033926"/>
            <a:ext cx="1273516" cy="3806704"/>
          </a:xfrm>
          <a:custGeom>
            <a:avLst/>
            <a:gdLst/>
            <a:ahLst/>
            <a:cxnLst/>
            <a:rect l="l" t="t" r="r" b="b"/>
            <a:pathLst>
              <a:path w="1273516" h="3806704">
                <a:moveTo>
                  <a:pt x="0" y="0"/>
                </a:moveTo>
                <a:lnTo>
                  <a:pt x="1273515" y="0"/>
                </a:lnTo>
                <a:lnTo>
                  <a:pt x="1273515" y="3806704"/>
                </a:lnTo>
                <a:lnTo>
                  <a:pt x="0" y="3806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14" name="TextBox 14"/>
          <p:cNvSpPr txBox="1"/>
          <p:nvPr/>
        </p:nvSpPr>
        <p:spPr>
          <a:xfrm>
            <a:off x="12132847" y="4754584"/>
            <a:ext cx="1916964" cy="264996"/>
          </a:xfrm>
          <a:prstGeom prst="rect">
            <a:avLst/>
          </a:prstGeom>
        </p:spPr>
        <p:txBody>
          <a:bodyPr lIns="0" tIns="0" rIns="0" bIns="0" rtlCol="0" anchor="t">
            <a:spAutoFit/>
          </a:bodyPr>
          <a:lstStyle/>
          <a:p>
            <a:pPr algn="l">
              <a:lnSpc>
                <a:spcPts val="2268"/>
              </a:lnSpc>
            </a:pPr>
            <a:r>
              <a:rPr lang="en-US" sz="1620" spc="4">
                <a:solidFill>
                  <a:srgbClr val="000000"/>
                </a:solidFill>
                <a:latin typeface="IBM Plex Sans Condensed"/>
              </a:rPr>
              <a:t>sterkhuis.nl / </a:t>
            </a:r>
          </a:p>
        </p:txBody>
      </p:sp>
      <p:sp>
        <p:nvSpPr>
          <p:cNvPr id="15" name="TextBox 15"/>
          <p:cNvSpPr txBox="1"/>
          <p:nvPr/>
        </p:nvSpPr>
        <p:spPr>
          <a:xfrm>
            <a:off x="12132847" y="4013812"/>
            <a:ext cx="2147685" cy="264996"/>
          </a:xfrm>
          <a:prstGeom prst="rect">
            <a:avLst/>
          </a:prstGeom>
        </p:spPr>
        <p:txBody>
          <a:bodyPr lIns="0" tIns="0" rIns="0" bIns="0" rtlCol="0" anchor="t">
            <a:spAutoFit/>
          </a:bodyPr>
          <a:lstStyle/>
          <a:p>
            <a:pPr algn="l">
              <a:lnSpc>
                <a:spcPts val="2268"/>
              </a:lnSpc>
            </a:pPr>
            <a:r>
              <a:rPr lang="en-US" sz="1620" spc="4">
                <a:solidFill>
                  <a:srgbClr val="000000"/>
                </a:solidFill>
                <a:latin typeface="IBM Plex Sans Condensed"/>
              </a:rPr>
              <a:t>veiligthuis.nl / </a:t>
            </a:r>
          </a:p>
        </p:txBody>
      </p:sp>
      <p:sp>
        <p:nvSpPr>
          <p:cNvPr id="16" name="TextBox 16"/>
          <p:cNvSpPr txBox="1"/>
          <p:nvPr/>
        </p:nvSpPr>
        <p:spPr>
          <a:xfrm>
            <a:off x="13461005" y="4013812"/>
            <a:ext cx="3539302" cy="264996"/>
          </a:xfrm>
          <a:prstGeom prst="rect">
            <a:avLst/>
          </a:prstGeom>
        </p:spPr>
        <p:txBody>
          <a:bodyPr lIns="0" tIns="0" rIns="0" bIns="0" rtlCol="0" anchor="t">
            <a:spAutoFit/>
          </a:bodyPr>
          <a:lstStyle/>
          <a:p>
            <a:pPr algn="l">
              <a:lnSpc>
                <a:spcPts val="2268"/>
              </a:lnSpc>
            </a:pPr>
            <a:r>
              <a:rPr lang="en-US" sz="1620" spc="4">
                <a:solidFill>
                  <a:srgbClr val="000000"/>
                </a:solidFill>
                <a:latin typeface="IBM Plex Sans Condensed"/>
              </a:rPr>
              <a:t> 0800 2000 / chat: 09:00-17.00</a:t>
            </a:r>
          </a:p>
        </p:txBody>
      </p:sp>
      <p:sp>
        <p:nvSpPr>
          <p:cNvPr id="17" name="TextBox 17"/>
          <p:cNvSpPr txBox="1"/>
          <p:nvPr/>
        </p:nvSpPr>
        <p:spPr>
          <a:xfrm>
            <a:off x="13373965" y="4754584"/>
            <a:ext cx="3626343" cy="264996"/>
          </a:xfrm>
          <a:prstGeom prst="rect">
            <a:avLst/>
          </a:prstGeom>
        </p:spPr>
        <p:txBody>
          <a:bodyPr lIns="0" tIns="0" rIns="0" bIns="0" rtlCol="0" anchor="t">
            <a:spAutoFit/>
          </a:bodyPr>
          <a:lstStyle/>
          <a:p>
            <a:pPr algn="l">
              <a:lnSpc>
                <a:spcPts val="2268"/>
              </a:lnSpc>
            </a:pPr>
            <a:r>
              <a:rPr lang="en-US" sz="1620" spc="4">
                <a:solidFill>
                  <a:srgbClr val="000000"/>
                </a:solidFill>
                <a:latin typeface="IBM Plex Sans Condensed"/>
              </a:rPr>
              <a:t> 013 543 30 73 / chat: 09.00-17.00</a:t>
            </a:r>
          </a:p>
        </p:txBody>
      </p:sp>
      <p:sp>
        <p:nvSpPr>
          <p:cNvPr id="18" name="TextBox 18"/>
          <p:cNvSpPr txBox="1"/>
          <p:nvPr/>
        </p:nvSpPr>
        <p:spPr>
          <a:xfrm>
            <a:off x="12132847" y="6791986"/>
            <a:ext cx="4929928" cy="694474"/>
          </a:xfrm>
          <a:prstGeom prst="rect">
            <a:avLst/>
          </a:prstGeom>
        </p:spPr>
        <p:txBody>
          <a:bodyPr lIns="0" tIns="0" rIns="0" bIns="0" rtlCol="0" anchor="t">
            <a:spAutoFit/>
          </a:bodyPr>
          <a:lstStyle/>
          <a:p>
            <a:pPr algn="l">
              <a:lnSpc>
                <a:spcPts val="1944"/>
              </a:lnSpc>
            </a:pPr>
            <a:r>
              <a:rPr lang="en-US" sz="1620" spc="4">
                <a:solidFill>
                  <a:srgbClr val="000000"/>
                </a:solidFill>
                <a:latin typeface="IBM Plex Sans Condensed"/>
              </a:rPr>
              <a:t>Vraag dan advies bij het Landelijk Knooppunt Huwelijksdwang en Achterlating. huwelijksdwangenachterlating.nl / 070-3454319</a:t>
            </a:r>
          </a:p>
        </p:txBody>
      </p:sp>
      <p:sp>
        <p:nvSpPr>
          <p:cNvPr id="19" name="TextBox 19"/>
          <p:cNvSpPr txBox="1"/>
          <p:nvPr/>
        </p:nvSpPr>
        <p:spPr>
          <a:xfrm>
            <a:off x="12132847" y="5523931"/>
            <a:ext cx="4976720" cy="462983"/>
          </a:xfrm>
          <a:prstGeom prst="rect">
            <a:avLst/>
          </a:prstGeom>
        </p:spPr>
        <p:txBody>
          <a:bodyPr lIns="0" tIns="0" rIns="0" bIns="0" rtlCol="0" anchor="t">
            <a:spAutoFit/>
          </a:bodyPr>
          <a:lstStyle/>
          <a:p>
            <a:pPr algn="l">
              <a:lnSpc>
                <a:spcPts val="1944"/>
              </a:lnSpc>
            </a:pPr>
            <a:r>
              <a:rPr lang="en-US" sz="1620" spc="4">
                <a:solidFill>
                  <a:srgbClr val="000000"/>
                </a:solidFill>
                <a:latin typeface="IBM Plex Sans Condensed"/>
              </a:rPr>
              <a:t>fier.nl / 088 20 80 000 / chat: chatmetfier.nl. </a:t>
            </a:r>
          </a:p>
          <a:p>
            <a:pPr algn="l">
              <a:lnSpc>
                <a:spcPts val="1944"/>
              </a:lnSpc>
            </a:pPr>
            <a:r>
              <a:rPr lang="en-US" sz="1620" spc="4">
                <a:solidFill>
                  <a:srgbClr val="000000"/>
                </a:solidFill>
                <a:latin typeface="IBM Plex Sans Condensed"/>
              </a:rPr>
              <a:t>ma t/m vrij: 16.00-06.00 uur &amp; za en zo: 20.00-06.00</a:t>
            </a:r>
          </a:p>
        </p:txBody>
      </p:sp>
      <p:sp>
        <p:nvSpPr>
          <p:cNvPr id="20" name="TextBox 20"/>
          <p:cNvSpPr txBox="1"/>
          <p:nvPr/>
        </p:nvSpPr>
        <p:spPr>
          <a:xfrm>
            <a:off x="12132847" y="5231487"/>
            <a:ext cx="1381193" cy="291961"/>
          </a:xfrm>
          <a:prstGeom prst="rect">
            <a:avLst/>
          </a:prstGeom>
        </p:spPr>
        <p:txBody>
          <a:bodyPr lIns="0" tIns="0" rIns="0" bIns="0" rtlCol="0" anchor="t">
            <a:spAutoFit/>
          </a:bodyPr>
          <a:lstStyle/>
          <a:p>
            <a:pPr algn="l">
              <a:lnSpc>
                <a:spcPts val="2495"/>
              </a:lnSpc>
            </a:pPr>
            <a:r>
              <a:rPr lang="en-US" sz="1782" spc="5">
                <a:solidFill>
                  <a:srgbClr val="000000"/>
                </a:solidFill>
                <a:latin typeface="IBM Plex Sans Condensed Bold"/>
              </a:rPr>
              <a:t>Fier</a:t>
            </a:r>
          </a:p>
        </p:txBody>
      </p:sp>
      <p:sp>
        <p:nvSpPr>
          <p:cNvPr id="21" name="TextBox 21"/>
          <p:cNvSpPr txBox="1"/>
          <p:nvPr/>
        </p:nvSpPr>
        <p:spPr>
          <a:xfrm>
            <a:off x="12132847" y="4490715"/>
            <a:ext cx="4096954" cy="291961"/>
          </a:xfrm>
          <a:prstGeom prst="rect">
            <a:avLst/>
          </a:prstGeom>
        </p:spPr>
        <p:txBody>
          <a:bodyPr lIns="0" tIns="0" rIns="0" bIns="0" rtlCol="0" anchor="t">
            <a:spAutoFit/>
          </a:bodyPr>
          <a:lstStyle/>
          <a:p>
            <a:pPr algn="l">
              <a:lnSpc>
                <a:spcPts val="2495"/>
              </a:lnSpc>
            </a:pPr>
            <a:r>
              <a:rPr lang="en-US" sz="1782" spc="5">
                <a:solidFill>
                  <a:srgbClr val="000000"/>
                </a:solidFill>
                <a:latin typeface="IBM Plex Sans Condensed Bold"/>
              </a:rPr>
              <a:t>Sterk Huis</a:t>
            </a:r>
          </a:p>
        </p:txBody>
      </p:sp>
      <p:sp>
        <p:nvSpPr>
          <p:cNvPr id="22" name="TextBox 22"/>
          <p:cNvSpPr txBox="1"/>
          <p:nvPr/>
        </p:nvSpPr>
        <p:spPr>
          <a:xfrm>
            <a:off x="12132847" y="3749943"/>
            <a:ext cx="1916964" cy="291961"/>
          </a:xfrm>
          <a:prstGeom prst="rect">
            <a:avLst/>
          </a:prstGeom>
        </p:spPr>
        <p:txBody>
          <a:bodyPr lIns="0" tIns="0" rIns="0" bIns="0" rtlCol="0" anchor="t">
            <a:spAutoFit/>
          </a:bodyPr>
          <a:lstStyle/>
          <a:p>
            <a:pPr algn="l">
              <a:lnSpc>
                <a:spcPts val="2495"/>
              </a:lnSpc>
            </a:pPr>
            <a:r>
              <a:rPr lang="en-US" sz="1782" spc="5">
                <a:solidFill>
                  <a:srgbClr val="000000"/>
                </a:solidFill>
                <a:latin typeface="IBM Plex Sans Condensed Bold"/>
              </a:rPr>
              <a:t>Veilig Thuis</a:t>
            </a:r>
          </a:p>
        </p:txBody>
      </p:sp>
      <p:sp>
        <p:nvSpPr>
          <p:cNvPr id="23" name="TextBox 23"/>
          <p:cNvSpPr txBox="1"/>
          <p:nvPr/>
        </p:nvSpPr>
        <p:spPr>
          <a:xfrm>
            <a:off x="12132847" y="6176764"/>
            <a:ext cx="5126453" cy="481872"/>
          </a:xfrm>
          <a:prstGeom prst="rect">
            <a:avLst/>
          </a:prstGeom>
        </p:spPr>
        <p:txBody>
          <a:bodyPr lIns="0" tIns="0" rIns="0" bIns="0" rtlCol="0" anchor="t">
            <a:spAutoFit/>
          </a:bodyPr>
          <a:lstStyle/>
          <a:p>
            <a:pPr>
              <a:lnSpc>
                <a:spcPts val="1944"/>
              </a:lnSpc>
            </a:pPr>
            <a:r>
              <a:rPr lang="en-US" sz="1782" spc="5">
                <a:solidFill>
                  <a:srgbClr val="000000"/>
                </a:solidFill>
                <a:latin typeface="IBM Plex Sans Condensed Bold"/>
              </a:rPr>
              <a:t>Weet je al dat het specifiek gaat over huwelijksdwang of achterlating? </a:t>
            </a:r>
          </a:p>
        </p:txBody>
      </p:sp>
      <p:sp>
        <p:nvSpPr>
          <p:cNvPr id="24" name="TextBox 24"/>
          <p:cNvSpPr txBox="1"/>
          <p:nvPr/>
        </p:nvSpPr>
        <p:spPr>
          <a:xfrm>
            <a:off x="12132847" y="3185514"/>
            <a:ext cx="3558053" cy="364404"/>
          </a:xfrm>
          <a:prstGeom prst="rect">
            <a:avLst/>
          </a:prstGeom>
        </p:spPr>
        <p:txBody>
          <a:bodyPr lIns="0" tIns="0" rIns="0" bIns="0" rtlCol="0" anchor="t">
            <a:spAutoFit/>
          </a:bodyPr>
          <a:lstStyle/>
          <a:p>
            <a:pPr algn="l">
              <a:lnSpc>
                <a:spcPts val="2948"/>
              </a:lnSpc>
            </a:pPr>
            <a:r>
              <a:rPr lang="en-US" sz="2106" spc="6">
                <a:solidFill>
                  <a:srgbClr val="000000"/>
                </a:solidFill>
                <a:latin typeface="IBM Plex Sans Condensed Bold"/>
              </a:rPr>
              <a:t>ADVIES NODIG? </a:t>
            </a:r>
          </a:p>
        </p:txBody>
      </p:sp>
      <p:sp>
        <p:nvSpPr>
          <p:cNvPr id="25" name="TextBox 25"/>
          <p:cNvSpPr txBox="1"/>
          <p:nvPr/>
        </p:nvSpPr>
        <p:spPr>
          <a:xfrm>
            <a:off x="1028700" y="2827812"/>
            <a:ext cx="7894807" cy="4364633"/>
          </a:xfrm>
          <a:prstGeom prst="rect">
            <a:avLst/>
          </a:prstGeom>
        </p:spPr>
        <p:txBody>
          <a:bodyPr lIns="0" tIns="0" rIns="0" bIns="0" rtlCol="0" anchor="t">
            <a:spAutoFit/>
          </a:bodyPr>
          <a:lstStyle/>
          <a:p>
            <a:pPr>
              <a:lnSpc>
                <a:spcPts val="3499"/>
              </a:lnSpc>
              <a:spcBef>
                <a:spcPct val="0"/>
              </a:spcBef>
            </a:pPr>
            <a:r>
              <a:rPr lang="en-US" sz="2499">
                <a:solidFill>
                  <a:srgbClr val="000000"/>
                </a:solidFill>
                <a:latin typeface="Source Sans Pro"/>
              </a:rPr>
              <a:t>Vaak is het complex om dat met hen te bespreken, omdat meerdere mensen uit de familie en/of gemeenschap direct of indirect bij het uitvoeren van het geweld betrokken zijn. De situatie / het geweld kan verergeren door hen direct te benaderen. Wacht hiermee en vraagt altijd eerst advies bij een expert. Advies vragen mag altijd. Het kan ook zonder vermelding van de naam van het (vermoedelijke) slachtoffer of je eigen naam (anoniem). Al heb je enkel een klein vermoeden, je kan altijd even bellen of chatten met een expert. </a:t>
            </a:r>
          </a:p>
        </p:txBody>
      </p:sp>
      <p:sp>
        <p:nvSpPr>
          <p:cNvPr id="26" name="TextBox 26"/>
          <p:cNvSpPr txBox="1"/>
          <p:nvPr/>
        </p:nvSpPr>
        <p:spPr>
          <a:xfrm>
            <a:off x="1055503" y="934008"/>
            <a:ext cx="25303165" cy="1441984"/>
          </a:xfrm>
          <a:prstGeom prst="rect">
            <a:avLst/>
          </a:prstGeom>
        </p:spPr>
        <p:txBody>
          <a:bodyPr lIns="0" tIns="0" rIns="0" bIns="0" rtlCol="0" anchor="t">
            <a:spAutoFit/>
          </a:bodyPr>
          <a:lstStyle/>
          <a:p>
            <a:pPr>
              <a:lnSpc>
                <a:spcPts val="11443"/>
              </a:lnSpc>
            </a:pPr>
            <a:r>
              <a:rPr lang="en-US" sz="9536">
                <a:solidFill>
                  <a:srgbClr val="DCCDFF"/>
                </a:solidFill>
                <a:latin typeface="Source Sans Pro Bold"/>
              </a:rPr>
              <a:t>Vraag advies aan een expert</a:t>
            </a:r>
          </a:p>
        </p:txBody>
      </p:sp>
      <p:sp>
        <p:nvSpPr>
          <p:cNvPr id="27" name="TextBox 27"/>
          <p:cNvSpPr txBox="1"/>
          <p:nvPr/>
        </p:nvSpPr>
        <p:spPr>
          <a:xfrm>
            <a:off x="945573" y="884477"/>
            <a:ext cx="25303165" cy="1441984"/>
          </a:xfrm>
          <a:prstGeom prst="rect">
            <a:avLst/>
          </a:prstGeom>
        </p:spPr>
        <p:txBody>
          <a:bodyPr lIns="0" tIns="0" rIns="0" bIns="0" rtlCol="0" anchor="t">
            <a:spAutoFit/>
          </a:bodyPr>
          <a:lstStyle/>
          <a:p>
            <a:pPr>
              <a:lnSpc>
                <a:spcPts val="11443"/>
              </a:lnSpc>
            </a:pPr>
            <a:r>
              <a:rPr lang="en-US" sz="9536">
                <a:solidFill>
                  <a:srgbClr val="CEFFE8"/>
                </a:solidFill>
                <a:latin typeface="Source Sans Pro Bold"/>
              </a:rPr>
              <a:t>Vraag advies aan een expert</a:t>
            </a:r>
          </a:p>
        </p:txBody>
      </p:sp>
      <p:sp>
        <p:nvSpPr>
          <p:cNvPr id="28" name="TextBox 28"/>
          <p:cNvSpPr txBox="1"/>
          <p:nvPr/>
        </p:nvSpPr>
        <p:spPr>
          <a:xfrm>
            <a:off x="862458" y="884477"/>
            <a:ext cx="25303165" cy="1441984"/>
          </a:xfrm>
          <a:prstGeom prst="rect">
            <a:avLst/>
          </a:prstGeom>
        </p:spPr>
        <p:txBody>
          <a:bodyPr lIns="0" tIns="0" rIns="0" bIns="0" rtlCol="0" anchor="t">
            <a:spAutoFit/>
          </a:bodyPr>
          <a:lstStyle/>
          <a:p>
            <a:pPr>
              <a:lnSpc>
                <a:spcPts val="11443"/>
              </a:lnSpc>
            </a:pPr>
            <a:r>
              <a:rPr lang="en-US" sz="9536">
                <a:solidFill>
                  <a:srgbClr val="000000"/>
                </a:solidFill>
                <a:latin typeface="Source Sans Pro Bold"/>
              </a:rPr>
              <a:t>Vraag advies aan een expert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8882" y="-188715"/>
            <a:ext cx="18625764" cy="10664429"/>
            <a:chOff x="0" y="0"/>
            <a:chExt cx="4905551" cy="2808739"/>
          </a:xfrm>
        </p:grpSpPr>
        <p:sp>
          <p:nvSpPr>
            <p:cNvPr id="3" name="Freeform 3"/>
            <p:cNvSpPr/>
            <p:nvPr/>
          </p:nvSpPr>
          <p:spPr>
            <a:xfrm>
              <a:off x="0" y="0"/>
              <a:ext cx="4905551" cy="2808738"/>
            </a:xfrm>
            <a:custGeom>
              <a:avLst/>
              <a:gdLst/>
              <a:ahLst/>
              <a:cxnLst/>
              <a:rect l="l" t="t" r="r" b="b"/>
              <a:pathLst>
                <a:path w="4905551" h="2808738">
                  <a:moveTo>
                    <a:pt x="0" y="0"/>
                  </a:moveTo>
                  <a:lnTo>
                    <a:pt x="4905551" y="0"/>
                  </a:lnTo>
                  <a:lnTo>
                    <a:pt x="4905551" y="2808738"/>
                  </a:lnTo>
                  <a:lnTo>
                    <a:pt x="0" y="2808738"/>
                  </a:lnTo>
                  <a:close/>
                </a:path>
              </a:pathLst>
            </a:custGeom>
            <a:solidFill>
              <a:srgbClr val="000000">
                <a:alpha val="0"/>
              </a:srgbClr>
            </a:solidFill>
            <a:ln w="342900" cap="sq">
              <a:solidFill>
                <a:srgbClr val="CEFFE8"/>
              </a:solidFill>
              <a:prstDash val="solid"/>
              <a:miter/>
            </a:ln>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9940808" y="1695505"/>
            <a:ext cx="9229706" cy="9435573"/>
          </a:xfrm>
          <a:custGeom>
            <a:avLst/>
            <a:gdLst/>
            <a:ahLst/>
            <a:cxnLst/>
            <a:rect l="l" t="t" r="r" b="b"/>
            <a:pathLst>
              <a:path w="9229706" h="9435573">
                <a:moveTo>
                  <a:pt x="0" y="0"/>
                </a:moveTo>
                <a:lnTo>
                  <a:pt x="9229706" y="0"/>
                </a:lnTo>
                <a:lnTo>
                  <a:pt x="9229706" y="9435574"/>
                </a:lnTo>
                <a:lnTo>
                  <a:pt x="0" y="94355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6" name="TextBox 6"/>
          <p:cNvSpPr txBox="1"/>
          <p:nvPr/>
        </p:nvSpPr>
        <p:spPr>
          <a:xfrm>
            <a:off x="4453867" y="4219396"/>
            <a:ext cx="12124293" cy="1510170"/>
          </a:xfrm>
          <a:prstGeom prst="rect">
            <a:avLst/>
          </a:prstGeom>
        </p:spPr>
        <p:txBody>
          <a:bodyPr lIns="0" tIns="0" rIns="0" bIns="0" rtlCol="0" anchor="t">
            <a:spAutoFit/>
          </a:bodyPr>
          <a:lstStyle/>
          <a:p>
            <a:pPr>
              <a:lnSpc>
                <a:spcPts val="11949"/>
              </a:lnSpc>
            </a:pPr>
            <a:r>
              <a:rPr lang="en-US" sz="9957">
                <a:solidFill>
                  <a:srgbClr val="DCCDFF"/>
                </a:solidFill>
                <a:latin typeface="Source Sans Pro Bold"/>
              </a:rPr>
              <a:t>Korte kennisquiz</a:t>
            </a:r>
          </a:p>
        </p:txBody>
      </p:sp>
      <p:sp>
        <p:nvSpPr>
          <p:cNvPr id="7" name="TextBox 7"/>
          <p:cNvSpPr txBox="1"/>
          <p:nvPr/>
        </p:nvSpPr>
        <p:spPr>
          <a:xfrm>
            <a:off x="4407597" y="4152985"/>
            <a:ext cx="12124293" cy="1510170"/>
          </a:xfrm>
          <a:prstGeom prst="rect">
            <a:avLst/>
          </a:prstGeom>
        </p:spPr>
        <p:txBody>
          <a:bodyPr lIns="0" tIns="0" rIns="0" bIns="0" rtlCol="0" anchor="t">
            <a:spAutoFit/>
          </a:bodyPr>
          <a:lstStyle/>
          <a:p>
            <a:pPr>
              <a:lnSpc>
                <a:spcPts val="11949"/>
              </a:lnSpc>
            </a:pPr>
            <a:r>
              <a:rPr lang="en-US" sz="9957">
                <a:solidFill>
                  <a:srgbClr val="CEFFE8"/>
                </a:solidFill>
                <a:latin typeface="Source Sans Pro Bold"/>
              </a:rPr>
              <a:t>Korte kennisquiz</a:t>
            </a:r>
          </a:p>
        </p:txBody>
      </p:sp>
      <p:sp>
        <p:nvSpPr>
          <p:cNvPr id="8" name="TextBox 8"/>
          <p:cNvSpPr txBox="1"/>
          <p:nvPr/>
        </p:nvSpPr>
        <p:spPr>
          <a:xfrm>
            <a:off x="4310339" y="4152985"/>
            <a:ext cx="12124293" cy="1510170"/>
          </a:xfrm>
          <a:prstGeom prst="rect">
            <a:avLst/>
          </a:prstGeom>
        </p:spPr>
        <p:txBody>
          <a:bodyPr lIns="0" tIns="0" rIns="0" bIns="0" rtlCol="0" anchor="t">
            <a:spAutoFit/>
          </a:bodyPr>
          <a:lstStyle/>
          <a:p>
            <a:pPr>
              <a:lnSpc>
                <a:spcPts val="11949"/>
              </a:lnSpc>
            </a:pPr>
            <a:r>
              <a:rPr lang="en-US" sz="9957">
                <a:solidFill>
                  <a:srgbClr val="000000"/>
                </a:solidFill>
                <a:latin typeface="Source Sans Pro Bold"/>
              </a:rPr>
              <a:t>Korte kennisquiz</a:t>
            </a:r>
          </a:p>
        </p:txBody>
      </p:sp>
      <p:sp>
        <p:nvSpPr>
          <p:cNvPr id="9" name="Freeform 10">
            <a:extLst>
              <a:ext uri="{FF2B5EF4-FFF2-40B4-BE49-F238E27FC236}">
                <a16:creationId xmlns:a16="http://schemas.microsoft.com/office/drawing/2014/main" id="{21AED485-D942-EE8A-B30D-A66D3CE85030}"/>
              </a:ext>
            </a:extLst>
          </p:cNvPr>
          <p:cNvSpPr/>
          <p:nvPr/>
        </p:nvSpPr>
        <p:spPr>
          <a:xfrm>
            <a:off x="76201" y="114299"/>
            <a:ext cx="18135604" cy="10058401"/>
          </a:xfrm>
          <a:custGeom>
            <a:avLst/>
            <a:gdLst/>
            <a:ahLst/>
            <a:cxnLst/>
            <a:rect l="l" t="t" r="r" b="b"/>
            <a:pathLst>
              <a:path w="4921607" h="2814838">
                <a:moveTo>
                  <a:pt x="0" y="0"/>
                </a:moveTo>
                <a:lnTo>
                  <a:pt x="4921607" y="0"/>
                </a:lnTo>
                <a:lnTo>
                  <a:pt x="4921607"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pic>
        <p:nvPicPr>
          <p:cNvPr id="10" name="Afbeelding 9" descr="Afbeelding met symbool&#10;&#10;Automatisch gegenereerde beschrijving">
            <a:extLst>
              <a:ext uri="{FF2B5EF4-FFF2-40B4-BE49-F238E27FC236}">
                <a16:creationId xmlns:a16="http://schemas.microsoft.com/office/drawing/2014/main" id="{96682C6B-71B3-781A-6FBE-84AD07F7F3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571500"/>
            <a:ext cx="855931" cy="855931"/>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DCCDFF"/>
        </a:solidFill>
        <a:effectLst/>
      </p:bgPr>
    </p:bg>
    <p:spTree>
      <p:nvGrpSpPr>
        <p:cNvPr id="1" name=""/>
        <p:cNvGrpSpPr/>
        <p:nvPr/>
      </p:nvGrpSpPr>
      <p:grpSpPr>
        <a:xfrm>
          <a:off x="0" y="0"/>
          <a:ext cx="0" cy="0"/>
          <a:chOff x="0" y="0"/>
          <a:chExt cx="0" cy="0"/>
        </a:xfrm>
      </p:grpSpPr>
      <p:grpSp>
        <p:nvGrpSpPr>
          <p:cNvPr id="2" name="Group 2"/>
          <p:cNvGrpSpPr/>
          <p:nvPr/>
        </p:nvGrpSpPr>
        <p:grpSpPr>
          <a:xfrm>
            <a:off x="668307" y="670233"/>
            <a:ext cx="16951386" cy="8946533"/>
            <a:chOff x="0" y="0"/>
            <a:chExt cx="8232519" cy="4344925"/>
          </a:xfrm>
        </p:grpSpPr>
        <p:sp>
          <p:nvSpPr>
            <p:cNvPr id="3" name="Freeform 3"/>
            <p:cNvSpPr/>
            <p:nvPr/>
          </p:nvSpPr>
          <p:spPr>
            <a:xfrm>
              <a:off x="0" y="0"/>
              <a:ext cx="8232519" cy="4344925"/>
            </a:xfrm>
            <a:custGeom>
              <a:avLst/>
              <a:gdLst/>
              <a:ahLst/>
              <a:cxnLst/>
              <a:rect l="l" t="t" r="r" b="b"/>
              <a:pathLst>
                <a:path w="8232519" h="4344925">
                  <a:moveTo>
                    <a:pt x="0" y="0"/>
                  </a:moveTo>
                  <a:lnTo>
                    <a:pt x="8232519" y="0"/>
                  </a:lnTo>
                  <a:lnTo>
                    <a:pt x="8232519" y="4344925"/>
                  </a:lnTo>
                  <a:lnTo>
                    <a:pt x="0" y="4344925"/>
                  </a:lnTo>
                  <a:close/>
                </a:path>
              </a:pathLst>
            </a:custGeom>
            <a:solidFill>
              <a:srgbClr val="FFFF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550883" y="748976"/>
            <a:ext cx="16940877" cy="8997004"/>
            <a:chOff x="0" y="0"/>
            <a:chExt cx="8227415" cy="4369437"/>
          </a:xfrm>
        </p:grpSpPr>
        <p:sp>
          <p:nvSpPr>
            <p:cNvPr id="6" name="Freeform 6"/>
            <p:cNvSpPr/>
            <p:nvPr/>
          </p:nvSpPr>
          <p:spPr>
            <a:xfrm>
              <a:off x="0" y="0"/>
              <a:ext cx="8227416" cy="4369437"/>
            </a:xfrm>
            <a:custGeom>
              <a:avLst/>
              <a:gdLst/>
              <a:ahLst/>
              <a:cxnLst/>
              <a:rect l="l" t="t" r="r" b="b"/>
              <a:pathLst>
                <a:path w="8227416" h="4369437">
                  <a:moveTo>
                    <a:pt x="0" y="0"/>
                  </a:moveTo>
                  <a:lnTo>
                    <a:pt x="8227416" y="0"/>
                  </a:lnTo>
                  <a:lnTo>
                    <a:pt x="8227416" y="4369437"/>
                  </a:lnTo>
                  <a:lnTo>
                    <a:pt x="0" y="4369437"/>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8" name="Freeform 8"/>
          <p:cNvSpPr/>
          <p:nvPr/>
        </p:nvSpPr>
        <p:spPr>
          <a:xfrm>
            <a:off x="10609501" y="5579548"/>
            <a:ext cx="5360395" cy="3497657"/>
          </a:xfrm>
          <a:custGeom>
            <a:avLst/>
            <a:gdLst/>
            <a:ahLst/>
            <a:cxnLst/>
            <a:rect l="l" t="t" r="r" b="b"/>
            <a:pathLst>
              <a:path w="5360395" h="3497657">
                <a:moveTo>
                  <a:pt x="0" y="0"/>
                </a:moveTo>
                <a:lnTo>
                  <a:pt x="5360394" y="0"/>
                </a:lnTo>
                <a:lnTo>
                  <a:pt x="5360394" y="3497657"/>
                </a:lnTo>
                <a:lnTo>
                  <a:pt x="0" y="34976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9" name="TextBox 9"/>
          <p:cNvSpPr txBox="1"/>
          <p:nvPr/>
        </p:nvSpPr>
        <p:spPr>
          <a:xfrm>
            <a:off x="1125099" y="1362872"/>
            <a:ext cx="16713967" cy="1035762"/>
          </a:xfrm>
          <a:prstGeom prst="rect">
            <a:avLst/>
          </a:prstGeom>
        </p:spPr>
        <p:txBody>
          <a:bodyPr lIns="0" tIns="0" rIns="0" bIns="0" rtlCol="0" anchor="t">
            <a:spAutoFit/>
          </a:bodyPr>
          <a:lstStyle/>
          <a:p>
            <a:pPr>
              <a:lnSpc>
                <a:spcPts val="8158"/>
              </a:lnSpc>
            </a:pPr>
            <a:r>
              <a:rPr lang="en-US" sz="6799">
                <a:solidFill>
                  <a:srgbClr val="DCCDFF"/>
                </a:solidFill>
                <a:latin typeface="Source Sans Pro Bold"/>
              </a:rPr>
              <a:t>Terugblik &amp; vooruitblik</a:t>
            </a:r>
          </a:p>
        </p:txBody>
      </p:sp>
      <p:sp>
        <p:nvSpPr>
          <p:cNvPr id="10" name="TextBox 10"/>
          <p:cNvSpPr txBox="1"/>
          <p:nvPr/>
        </p:nvSpPr>
        <p:spPr>
          <a:xfrm>
            <a:off x="1078855" y="1319053"/>
            <a:ext cx="16713967" cy="1035762"/>
          </a:xfrm>
          <a:prstGeom prst="rect">
            <a:avLst/>
          </a:prstGeom>
        </p:spPr>
        <p:txBody>
          <a:bodyPr lIns="0" tIns="0" rIns="0" bIns="0" rtlCol="0" anchor="t">
            <a:spAutoFit/>
          </a:bodyPr>
          <a:lstStyle/>
          <a:p>
            <a:pPr>
              <a:lnSpc>
                <a:spcPts val="8158"/>
              </a:lnSpc>
            </a:pPr>
            <a:r>
              <a:rPr lang="en-US" sz="6799">
                <a:solidFill>
                  <a:srgbClr val="CEFFE8"/>
                </a:solidFill>
                <a:latin typeface="Source Sans Pro Bold"/>
              </a:rPr>
              <a:t>Terugblik &amp; vooruitblik</a:t>
            </a:r>
          </a:p>
        </p:txBody>
      </p:sp>
      <p:sp>
        <p:nvSpPr>
          <p:cNvPr id="11" name="TextBox 11"/>
          <p:cNvSpPr txBox="1"/>
          <p:nvPr/>
        </p:nvSpPr>
        <p:spPr>
          <a:xfrm>
            <a:off x="1028700" y="1319053"/>
            <a:ext cx="16713967" cy="1035762"/>
          </a:xfrm>
          <a:prstGeom prst="rect">
            <a:avLst/>
          </a:prstGeom>
        </p:spPr>
        <p:txBody>
          <a:bodyPr lIns="0" tIns="0" rIns="0" bIns="0" rtlCol="0" anchor="t">
            <a:spAutoFit/>
          </a:bodyPr>
          <a:lstStyle/>
          <a:p>
            <a:pPr>
              <a:lnSpc>
                <a:spcPts val="8158"/>
              </a:lnSpc>
            </a:pPr>
            <a:r>
              <a:rPr lang="en-US" sz="6799">
                <a:solidFill>
                  <a:srgbClr val="000000"/>
                </a:solidFill>
                <a:latin typeface="Source Sans Pro Bold"/>
              </a:rPr>
              <a:t>Terugblik &amp; vooruitblik</a:t>
            </a:r>
          </a:p>
        </p:txBody>
      </p:sp>
      <p:sp>
        <p:nvSpPr>
          <p:cNvPr id="12" name="TextBox 12"/>
          <p:cNvSpPr txBox="1"/>
          <p:nvPr/>
        </p:nvSpPr>
        <p:spPr>
          <a:xfrm>
            <a:off x="1125099" y="2729467"/>
            <a:ext cx="8018901" cy="3926582"/>
          </a:xfrm>
          <a:prstGeom prst="rect">
            <a:avLst/>
          </a:prstGeom>
        </p:spPr>
        <p:txBody>
          <a:bodyPr lIns="0" tIns="0" rIns="0" bIns="0" rtlCol="0" anchor="t">
            <a:spAutoFit/>
          </a:bodyPr>
          <a:lstStyle/>
          <a:p>
            <a:pPr>
              <a:lnSpc>
                <a:spcPts val="3499"/>
              </a:lnSpc>
            </a:pPr>
            <a:r>
              <a:rPr lang="en-US" sz="2499">
                <a:solidFill>
                  <a:srgbClr val="000000"/>
                </a:solidFill>
                <a:latin typeface="Source Sans Pro"/>
              </a:rPr>
              <a:t>Wij willen jou dus vooral aanmoedigen om met de mensen in jouw omgeving en de mensen die jij tegenkomt tijdens je werk in gesprek te gaan. Zie en hoor de ander. Jouw rol als professional is super belangrijk!</a:t>
            </a:r>
          </a:p>
          <a:p>
            <a:pPr>
              <a:lnSpc>
                <a:spcPts val="3499"/>
              </a:lnSpc>
            </a:pPr>
            <a:endParaRPr lang="en-US" sz="2499">
              <a:solidFill>
                <a:srgbClr val="000000"/>
              </a:solidFill>
              <a:latin typeface="Source Sans Pro"/>
            </a:endParaRPr>
          </a:p>
          <a:p>
            <a:pPr>
              <a:lnSpc>
                <a:spcPts val="3499"/>
              </a:lnSpc>
            </a:pPr>
            <a:r>
              <a:rPr lang="en-US" sz="2499">
                <a:solidFill>
                  <a:srgbClr val="000000"/>
                </a:solidFill>
                <a:latin typeface="Source Sans Pro Bold"/>
              </a:rPr>
              <a:t>Vraag: Wat neem je mee vanuit de afgelopen lessen rondom dit thema?</a:t>
            </a:r>
          </a:p>
          <a:p>
            <a:pPr>
              <a:lnSpc>
                <a:spcPts val="3499"/>
              </a:lnSpc>
            </a:pPr>
            <a:endParaRPr lang="en-US" sz="2499">
              <a:solidFill>
                <a:srgbClr val="000000"/>
              </a:solidFill>
              <a:latin typeface="Source Sans Pro Bold"/>
            </a:endParaRPr>
          </a:p>
          <a:p>
            <a:pPr>
              <a:lnSpc>
                <a:spcPts val="3499"/>
              </a:lnSpc>
              <a:spcBef>
                <a:spcPct val="0"/>
              </a:spcBef>
            </a:pPr>
            <a:endParaRPr lang="en-US" sz="2499">
              <a:solidFill>
                <a:srgbClr val="000000"/>
              </a:solidFill>
              <a:latin typeface="Source Sans Pro Bold"/>
            </a:endParaRPr>
          </a:p>
        </p:txBody>
      </p:sp>
      <p:sp>
        <p:nvSpPr>
          <p:cNvPr id="13" name="Freeform 13"/>
          <p:cNvSpPr/>
          <p:nvPr/>
        </p:nvSpPr>
        <p:spPr>
          <a:xfrm>
            <a:off x="10852520" y="5579548"/>
            <a:ext cx="5360395" cy="3497657"/>
          </a:xfrm>
          <a:custGeom>
            <a:avLst/>
            <a:gdLst/>
            <a:ahLst/>
            <a:cxnLst/>
            <a:rect l="l" t="t" r="r" b="b"/>
            <a:pathLst>
              <a:path w="5360395" h="3497657">
                <a:moveTo>
                  <a:pt x="0" y="0"/>
                </a:moveTo>
                <a:lnTo>
                  <a:pt x="5360394" y="0"/>
                </a:lnTo>
                <a:lnTo>
                  <a:pt x="5360394" y="3497657"/>
                </a:lnTo>
                <a:lnTo>
                  <a:pt x="0" y="34976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4" name="Freeform 14"/>
          <p:cNvSpPr/>
          <p:nvPr/>
        </p:nvSpPr>
        <p:spPr>
          <a:xfrm>
            <a:off x="11017735" y="5579548"/>
            <a:ext cx="5360395" cy="3497657"/>
          </a:xfrm>
          <a:custGeom>
            <a:avLst/>
            <a:gdLst/>
            <a:ahLst/>
            <a:cxnLst/>
            <a:rect l="l" t="t" r="r" b="b"/>
            <a:pathLst>
              <a:path w="5360395" h="3497657">
                <a:moveTo>
                  <a:pt x="0" y="0"/>
                </a:moveTo>
                <a:lnTo>
                  <a:pt x="5360395" y="0"/>
                </a:lnTo>
                <a:lnTo>
                  <a:pt x="5360395" y="3497657"/>
                </a:lnTo>
                <a:lnTo>
                  <a:pt x="0" y="34976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15" name="Freeform 15"/>
          <p:cNvSpPr/>
          <p:nvPr/>
        </p:nvSpPr>
        <p:spPr>
          <a:xfrm rot="-10800000">
            <a:off x="11662571" y="1645843"/>
            <a:ext cx="5360395" cy="3497657"/>
          </a:xfrm>
          <a:custGeom>
            <a:avLst/>
            <a:gdLst/>
            <a:ahLst/>
            <a:cxnLst/>
            <a:rect l="l" t="t" r="r" b="b"/>
            <a:pathLst>
              <a:path w="5360395" h="3497657">
                <a:moveTo>
                  <a:pt x="0" y="0"/>
                </a:moveTo>
                <a:lnTo>
                  <a:pt x="5360394" y="0"/>
                </a:lnTo>
                <a:lnTo>
                  <a:pt x="5360394" y="3497657"/>
                </a:lnTo>
                <a:lnTo>
                  <a:pt x="0" y="34976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16" name="Freeform 16"/>
          <p:cNvSpPr/>
          <p:nvPr/>
        </p:nvSpPr>
        <p:spPr>
          <a:xfrm rot="-10800000">
            <a:off x="11419552" y="1645843"/>
            <a:ext cx="5360395" cy="3497657"/>
          </a:xfrm>
          <a:custGeom>
            <a:avLst/>
            <a:gdLst/>
            <a:ahLst/>
            <a:cxnLst/>
            <a:rect l="l" t="t" r="r" b="b"/>
            <a:pathLst>
              <a:path w="5360395" h="3497657">
                <a:moveTo>
                  <a:pt x="0" y="0"/>
                </a:moveTo>
                <a:lnTo>
                  <a:pt x="5360395" y="0"/>
                </a:lnTo>
                <a:lnTo>
                  <a:pt x="5360395" y="3497657"/>
                </a:lnTo>
                <a:lnTo>
                  <a:pt x="0" y="34976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7" name="Freeform 17"/>
          <p:cNvSpPr/>
          <p:nvPr/>
        </p:nvSpPr>
        <p:spPr>
          <a:xfrm rot="-10800000">
            <a:off x="11254337" y="1645843"/>
            <a:ext cx="5360395" cy="3497657"/>
          </a:xfrm>
          <a:custGeom>
            <a:avLst/>
            <a:gdLst/>
            <a:ahLst/>
            <a:cxnLst/>
            <a:rect l="l" t="t" r="r" b="b"/>
            <a:pathLst>
              <a:path w="5360395" h="3497657">
                <a:moveTo>
                  <a:pt x="0" y="0"/>
                </a:moveTo>
                <a:lnTo>
                  <a:pt x="5360394" y="0"/>
                </a:lnTo>
                <a:lnTo>
                  <a:pt x="5360394" y="3497657"/>
                </a:lnTo>
                <a:lnTo>
                  <a:pt x="0" y="34976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DCCDFF"/>
        </a:solidFill>
        <a:effectLst/>
      </p:bgPr>
    </p:bg>
    <p:spTree>
      <p:nvGrpSpPr>
        <p:cNvPr id="1" name=""/>
        <p:cNvGrpSpPr/>
        <p:nvPr/>
      </p:nvGrpSpPr>
      <p:grpSpPr>
        <a:xfrm>
          <a:off x="0" y="0"/>
          <a:ext cx="0" cy="0"/>
          <a:chOff x="0" y="0"/>
          <a:chExt cx="0" cy="0"/>
        </a:xfrm>
      </p:grpSpPr>
      <p:grpSp>
        <p:nvGrpSpPr>
          <p:cNvPr id="2" name="Group 2"/>
          <p:cNvGrpSpPr/>
          <p:nvPr/>
        </p:nvGrpSpPr>
        <p:grpSpPr>
          <a:xfrm>
            <a:off x="668307" y="670233"/>
            <a:ext cx="16951386" cy="8946533"/>
            <a:chOff x="0" y="0"/>
            <a:chExt cx="8232519" cy="4344925"/>
          </a:xfrm>
        </p:grpSpPr>
        <p:sp>
          <p:nvSpPr>
            <p:cNvPr id="3" name="Freeform 3"/>
            <p:cNvSpPr/>
            <p:nvPr/>
          </p:nvSpPr>
          <p:spPr>
            <a:xfrm>
              <a:off x="0" y="0"/>
              <a:ext cx="8232519" cy="4344925"/>
            </a:xfrm>
            <a:custGeom>
              <a:avLst/>
              <a:gdLst/>
              <a:ahLst/>
              <a:cxnLst/>
              <a:rect l="l" t="t" r="r" b="b"/>
              <a:pathLst>
                <a:path w="8232519" h="4344925">
                  <a:moveTo>
                    <a:pt x="0" y="0"/>
                  </a:moveTo>
                  <a:lnTo>
                    <a:pt x="8232519" y="0"/>
                  </a:lnTo>
                  <a:lnTo>
                    <a:pt x="8232519" y="4344925"/>
                  </a:lnTo>
                  <a:lnTo>
                    <a:pt x="0" y="4344925"/>
                  </a:lnTo>
                  <a:close/>
                </a:path>
              </a:pathLst>
            </a:custGeom>
            <a:solidFill>
              <a:srgbClr val="FFFF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5" name="TextBox 5"/>
          <p:cNvSpPr txBox="1"/>
          <p:nvPr/>
        </p:nvSpPr>
        <p:spPr>
          <a:xfrm>
            <a:off x="1121830" y="1105666"/>
            <a:ext cx="16713967" cy="1035762"/>
          </a:xfrm>
          <a:prstGeom prst="rect">
            <a:avLst/>
          </a:prstGeom>
        </p:spPr>
        <p:txBody>
          <a:bodyPr lIns="0" tIns="0" rIns="0" bIns="0" rtlCol="0" anchor="t">
            <a:spAutoFit/>
          </a:bodyPr>
          <a:lstStyle/>
          <a:p>
            <a:pPr>
              <a:lnSpc>
                <a:spcPts val="8158"/>
              </a:lnSpc>
            </a:pPr>
            <a:r>
              <a:rPr lang="en-US" sz="6799">
                <a:solidFill>
                  <a:srgbClr val="DCCDFF"/>
                </a:solidFill>
                <a:latin typeface="Source Sans Pro Bold"/>
              </a:rPr>
              <a:t>Afsluiting</a:t>
            </a:r>
          </a:p>
        </p:txBody>
      </p:sp>
      <p:grpSp>
        <p:nvGrpSpPr>
          <p:cNvPr id="6" name="Group 6"/>
          <p:cNvGrpSpPr/>
          <p:nvPr/>
        </p:nvGrpSpPr>
        <p:grpSpPr>
          <a:xfrm>
            <a:off x="550883" y="748976"/>
            <a:ext cx="16940877" cy="8997004"/>
            <a:chOff x="0" y="0"/>
            <a:chExt cx="8227415" cy="4369437"/>
          </a:xfrm>
        </p:grpSpPr>
        <p:sp>
          <p:nvSpPr>
            <p:cNvPr id="7" name="Freeform 7"/>
            <p:cNvSpPr/>
            <p:nvPr/>
          </p:nvSpPr>
          <p:spPr>
            <a:xfrm>
              <a:off x="0" y="0"/>
              <a:ext cx="8227416" cy="4369437"/>
            </a:xfrm>
            <a:custGeom>
              <a:avLst/>
              <a:gdLst/>
              <a:ahLst/>
              <a:cxnLst/>
              <a:rect l="l" t="t" r="r" b="b"/>
              <a:pathLst>
                <a:path w="8227416" h="4369437">
                  <a:moveTo>
                    <a:pt x="0" y="0"/>
                  </a:moveTo>
                  <a:lnTo>
                    <a:pt x="8227416" y="0"/>
                  </a:lnTo>
                  <a:lnTo>
                    <a:pt x="8227416" y="4369437"/>
                  </a:lnTo>
                  <a:lnTo>
                    <a:pt x="0" y="4369437"/>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9" name="Freeform 9"/>
          <p:cNvSpPr/>
          <p:nvPr/>
        </p:nvSpPr>
        <p:spPr>
          <a:xfrm>
            <a:off x="10828814" y="3896123"/>
            <a:ext cx="5885827" cy="5362177"/>
          </a:xfrm>
          <a:custGeom>
            <a:avLst/>
            <a:gdLst/>
            <a:ahLst/>
            <a:cxnLst/>
            <a:rect l="l" t="t" r="r" b="b"/>
            <a:pathLst>
              <a:path w="5885827" h="5362177">
                <a:moveTo>
                  <a:pt x="0" y="0"/>
                </a:moveTo>
                <a:lnTo>
                  <a:pt x="5885826" y="0"/>
                </a:lnTo>
                <a:lnTo>
                  <a:pt x="5885826" y="5362177"/>
                </a:lnTo>
                <a:lnTo>
                  <a:pt x="0" y="5362177"/>
                </a:lnTo>
                <a:lnTo>
                  <a:pt x="0" y="0"/>
                </a:lnTo>
                <a:close/>
              </a:path>
            </a:pathLst>
          </a:custGeom>
          <a:blipFill>
            <a:blip r:embed="rId2"/>
            <a:stretch>
              <a:fillRect/>
            </a:stretch>
          </a:blipFill>
        </p:spPr>
        <p:txBody>
          <a:bodyPr/>
          <a:lstStyle/>
          <a:p>
            <a:endParaRPr lang="nl-NL"/>
          </a:p>
        </p:txBody>
      </p:sp>
      <p:sp>
        <p:nvSpPr>
          <p:cNvPr id="10" name="TextBox 10"/>
          <p:cNvSpPr txBox="1"/>
          <p:nvPr/>
        </p:nvSpPr>
        <p:spPr>
          <a:xfrm>
            <a:off x="1082582" y="1066417"/>
            <a:ext cx="16713967" cy="1035762"/>
          </a:xfrm>
          <a:prstGeom prst="rect">
            <a:avLst/>
          </a:prstGeom>
        </p:spPr>
        <p:txBody>
          <a:bodyPr lIns="0" tIns="0" rIns="0" bIns="0" rtlCol="0" anchor="t">
            <a:spAutoFit/>
          </a:bodyPr>
          <a:lstStyle/>
          <a:p>
            <a:pPr>
              <a:lnSpc>
                <a:spcPts val="8158"/>
              </a:lnSpc>
            </a:pPr>
            <a:r>
              <a:rPr lang="en-US" sz="6799">
                <a:solidFill>
                  <a:srgbClr val="CEFFE8"/>
                </a:solidFill>
                <a:latin typeface="Source Sans Pro Bold"/>
              </a:rPr>
              <a:t>Afsluiting</a:t>
            </a:r>
          </a:p>
        </p:txBody>
      </p:sp>
      <p:sp>
        <p:nvSpPr>
          <p:cNvPr id="11" name="TextBox 11"/>
          <p:cNvSpPr txBox="1"/>
          <p:nvPr/>
        </p:nvSpPr>
        <p:spPr>
          <a:xfrm>
            <a:off x="1028700" y="1028700"/>
            <a:ext cx="16713967" cy="1035762"/>
          </a:xfrm>
          <a:prstGeom prst="rect">
            <a:avLst/>
          </a:prstGeom>
        </p:spPr>
        <p:txBody>
          <a:bodyPr lIns="0" tIns="0" rIns="0" bIns="0" rtlCol="0" anchor="t">
            <a:spAutoFit/>
          </a:bodyPr>
          <a:lstStyle/>
          <a:p>
            <a:pPr>
              <a:lnSpc>
                <a:spcPts val="8158"/>
              </a:lnSpc>
            </a:pPr>
            <a:r>
              <a:rPr lang="en-US" sz="6799">
                <a:solidFill>
                  <a:srgbClr val="000000"/>
                </a:solidFill>
                <a:latin typeface="Source Sans Pro Bold"/>
              </a:rPr>
              <a:t>Afsluiting</a:t>
            </a:r>
          </a:p>
        </p:txBody>
      </p:sp>
      <p:sp>
        <p:nvSpPr>
          <p:cNvPr id="12" name="TextBox 12"/>
          <p:cNvSpPr txBox="1"/>
          <p:nvPr/>
        </p:nvSpPr>
        <p:spPr>
          <a:xfrm>
            <a:off x="1028700" y="2387230"/>
            <a:ext cx="7992622" cy="5240734"/>
          </a:xfrm>
          <a:prstGeom prst="rect">
            <a:avLst/>
          </a:prstGeom>
        </p:spPr>
        <p:txBody>
          <a:bodyPr lIns="0" tIns="0" rIns="0" bIns="0" rtlCol="0" anchor="t">
            <a:spAutoFit/>
          </a:bodyPr>
          <a:lstStyle/>
          <a:p>
            <a:pPr>
              <a:lnSpc>
                <a:spcPts val="3499"/>
              </a:lnSpc>
              <a:spcBef>
                <a:spcPct val="0"/>
              </a:spcBef>
            </a:pPr>
            <a:r>
              <a:rPr lang="en-US" sz="2499">
                <a:solidFill>
                  <a:srgbClr val="000000"/>
                </a:solidFill>
                <a:latin typeface="Source Sans Pro"/>
              </a:rPr>
              <a:t>Het kan zijn dat je nog veel na moet denken over wat er besproken is of er een keertje verder over wil praten. Misschien heb jij of iemand die jij kent vaak niet de vrijheid om zelf keuzes te maken. Je bent altijd welkom om met mij of een andere leerkracht daarover verder te kletsen. </a:t>
            </a:r>
          </a:p>
          <a:p>
            <a:pPr>
              <a:lnSpc>
                <a:spcPts val="3499"/>
              </a:lnSpc>
              <a:spcBef>
                <a:spcPct val="0"/>
              </a:spcBef>
            </a:pPr>
            <a:endParaRPr lang="en-US" sz="2499">
              <a:solidFill>
                <a:srgbClr val="000000"/>
              </a:solidFill>
              <a:latin typeface="Source Sans Pro"/>
            </a:endParaRPr>
          </a:p>
          <a:p>
            <a:pPr>
              <a:lnSpc>
                <a:spcPts val="3499"/>
              </a:lnSpc>
              <a:spcBef>
                <a:spcPct val="0"/>
              </a:spcBef>
            </a:pPr>
            <a:r>
              <a:rPr lang="en-US" sz="2499">
                <a:solidFill>
                  <a:srgbClr val="000000"/>
                </a:solidFill>
                <a:latin typeface="Source Sans Pro"/>
              </a:rPr>
              <a:t>Je kan ook online en anoniem praten via de Chat met Fier. Daar kunnen ze naar jouw verhaal en zorgen luisteren en als je dat wilt jou advies en hulp geven. </a:t>
            </a:r>
          </a:p>
          <a:p>
            <a:pPr>
              <a:lnSpc>
                <a:spcPts val="3499"/>
              </a:lnSpc>
              <a:spcBef>
                <a:spcPct val="0"/>
              </a:spcBef>
            </a:pPr>
            <a:endParaRPr lang="en-US" sz="2499">
              <a:solidFill>
                <a:srgbClr val="000000"/>
              </a:solidFill>
              <a:latin typeface="Source Sans Pro"/>
            </a:endParaRPr>
          </a:p>
          <a:p>
            <a:pPr>
              <a:lnSpc>
                <a:spcPts val="3499"/>
              </a:lnSpc>
              <a:spcBef>
                <a:spcPct val="0"/>
              </a:spcBef>
            </a:pPr>
            <a:r>
              <a:rPr lang="en-US" sz="2499">
                <a:solidFill>
                  <a:srgbClr val="000000"/>
                </a:solidFill>
                <a:latin typeface="Source Sans Pro Bold"/>
              </a:rPr>
              <a:t>Online en anoniem praten via de Chat met Fier: </a:t>
            </a:r>
            <a:r>
              <a:rPr lang="en-US" sz="2499" u="sng">
                <a:solidFill>
                  <a:srgbClr val="000000"/>
                </a:solidFill>
                <a:latin typeface="Source Sans Pro Bold"/>
                <a:hlinkClick r:id="rId3" tooltip="http://chatmetfier.nl"/>
              </a:rPr>
              <a:t>Chat met Fier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08486" y="2319627"/>
            <a:ext cx="14652010" cy="1683346"/>
          </a:xfrm>
          <a:prstGeom prst="rect">
            <a:avLst/>
          </a:prstGeom>
        </p:spPr>
        <p:txBody>
          <a:bodyPr lIns="0" tIns="0" rIns="0" bIns="0" rtlCol="0" anchor="t">
            <a:spAutoFit/>
          </a:bodyPr>
          <a:lstStyle/>
          <a:p>
            <a:pPr algn="ctr">
              <a:lnSpc>
                <a:spcPts val="15000"/>
              </a:lnSpc>
            </a:pPr>
            <a:r>
              <a:rPr lang="en-US" sz="6600" dirty="0" err="1">
                <a:solidFill>
                  <a:srgbClr val="DCCDFF"/>
                </a:solidFill>
                <a:latin typeface="Source Sans Pro Bold"/>
              </a:rPr>
              <a:t>Keuzevrijheid</a:t>
            </a:r>
            <a:r>
              <a:rPr lang="en-US" sz="6600" dirty="0">
                <a:solidFill>
                  <a:srgbClr val="DCCDFF"/>
                </a:solidFill>
                <a:latin typeface="Source Sans Pro Bold"/>
              </a:rPr>
              <a:t>: </a:t>
            </a:r>
            <a:r>
              <a:rPr lang="en-US" sz="6600" dirty="0" err="1">
                <a:solidFill>
                  <a:srgbClr val="DCCDFF"/>
                </a:solidFill>
                <a:latin typeface="Source Sans Pro Bold"/>
              </a:rPr>
              <a:t>rechten</a:t>
            </a:r>
            <a:r>
              <a:rPr lang="en-US" sz="6600" dirty="0">
                <a:solidFill>
                  <a:srgbClr val="DCCDFF"/>
                </a:solidFill>
                <a:latin typeface="Source Sans Pro Bold"/>
              </a:rPr>
              <a:t> &amp; </a:t>
            </a:r>
            <a:r>
              <a:rPr lang="en-US" sz="6600" dirty="0" err="1">
                <a:solidFill>
                  <a:srgbClr val="DCCDFF"/>
                </a:solidFill>
                <a:latin typeface="Source Sans Pro Bold"/>
              </a:rPr>
              <a:t>verschillen</a:t>
            </a:r>
            <a:endParaRPr lang="en-US" sz="6600" dirty="0">
              <a:solidFill>
                <a:srgbClr val="DCCDFF"/>
              </a:solidFill>
              <a:latin typeface="Source Sans Pro Bold"/>
            </a:endParaRPr>
          </a:p>
        </p:txBody>
      </p:sp>
      <p:sp>
        <p:nvSpPr>
          <p:cNvPr id="3" name="TextBox 3"/>
          <p:cNvSpPr txBox="1"/>
          <p:nvPr/>
        </p:nvSpPr>
        <p:spPr>
          <a:xfrm>
            <a:off x="1830610" y="2252373"/>
            <a:ext cx="14652010" cy="1683346"/>
          </a:xfrm>
          <a:prstGeom prst="rect">
            <a:avLst/>
          </a:prstGeom>
        </p:spPr>
        <p:txBody>
          <a:bodyPr lIns="0" tIns="0" rIns="0" bIns="0" rtlCol="0" anchor="t">
            <a:spAutoFit/>
          </a:bodyPr>
          <a:lstStyle/>
          <a:p>
            <a:pPr algn="ctr">
              <a:lnSpc>
                <a:spcPts val="15000"/>
              </a:lnSpc>
            </a:pPr>
            <a:r>
              <a:rPr lang="en-US" sz="6600" dirty="0" err="1">
                <a:solidFill>
                  <a:srgbClr val="CEFFE8"/>
                </a:solidFill>
                <a:latin typeface="Source Sans Pro Bold"/>
              </a:rPr>
              <a:t>Keuzevrijheid</a:t>
            </a:r>
            <a:r>
              <a:rPr lang="en-US" sz="6600" dirty="0">
                <a:solidFill>
                  <a:srgbClr val="CEFFE8"/>
                </a:solidFill>
                <a:latin typeface="Source Sans Pro Bold"/>
              </a:rPr>
              <a:t>: </a:t>
            </a:r>
            <a:r>
              <a:rPr lang="en-US" sz="6600" dirty="0" err="1">
                <a:solidFill>
                  <a:srgbClr val="CEFFE8"/>
                </a:solidFill>
                <a:latin typeface="Source Sans Pro Bold"/>
              </a:rPr>
              <a:t>rechten</a:t>
            </a:r>
            <a:r>
              <a:rPr lang="en-US" sz="6600" dirty="0">
                <a:solidFill>
                  <a:srgbClr val="CEFFE8"/>
                </a:solidFill>
                <a:latin typeface="Source Sans Pro Bold"/>
              </a:rPr>
              <a:t> &amp; </a:t>
            </a:r>
            <a:r>
              <a:rPr lang="en-US" sz="6600" dirty="0" err="1">
                <a:solidFill>
                  <a:srgbClr val="CEFFE8"/>
                </a:solidFill>
                <a:latin typeface="Source Sans Pro Bold"/>
              </a:rPr>
              <a:t>verschillen</a:t>
            </a:r>
            <a:endParaRPr lang="en-US" sz="6600" dirty="0">
              <a:solidFill>
                <a:srgbClr val="CEFFE8"/>
              </a:solidFill>
              <a:latin typeface="Source Sans Pro Bold"/>
            </a:endParaRPr>
          </a:p>
        </p:txBody>
      </p:sp>
      <p:sp>
        <p:nvSpPr>
          <p:cNvPr id="4" name="TextBox 4"/>
          <p:cNvSpPr txBox="1"/>
          <p:nvPr/>
        </p:nvSpPr>
        <p:spPr>
          <a:xfrm>
            <a:off x="1727504" y="2252373"/>
            <a:ext cx="14652010" cy="1683346"/>
          </a:xfrm>
          <a:prstGeom prst="rect">
            <a:avLst/>
          </a:prstGeom>
        </p:spPr>
        <p:txBody>
          <a:bodyPr wrap="square" lIns="0" tIns="0" rIns="0" bIns="0" rtlCol="0" anchor="t">
            <a:spAutoFit/>
          </a:bodyPr>
          <a:lstStyle/>
          <a:p>
            <a:pPr algn="ctr">
              <a:lnSpc>
                <a:spcPts val="15000"/>
              </a:lnSpc>
            </a:pPr>
            <a:r>
              <a:rPr lang="en-US" sz="6600" dirty="0" err="1">
                <a:solidFill>
                  <a:srgbClr val="000000"/>
                </a:solidFill>
                <a:latin typeface="Source Sans Pro Bold"/>
              </a:rPr>
              <a:t>Keuzevrijheid</a:t>
            </a:r>
            <a:r>
              <a:rPr lang="en-US" sz="6600" dirty="0">
                <a:solidFill>
                  <a:srgbClr val="000000"/>
                </a:solidFill>
                <a:latin typeface="Source Sans Pro Bold"/>
              </a:rPr>
              <a:t>: </a:t>
            </a:r>
            <a:r>
              <a:rPr lang="en-US" sz="6600" dirty="0" err="1">
                <a:solidFill>
                  <a:srgbClr val="000000"/>
                </a:solidFill>
                <a:latin typeface="Source Sans Pro Bold"/>
              </a:rPr>
              <a:t>rechten</a:t>
            </a:r>
            <a:r>
              <a:rPr lang="en-US" sz="6600" dirty="0">
                <a:solidFill>
                  <a:srgbClr val="000000"/>
                </a:solidFill>
                <a:latin typeface="Source Sans Pro Bold"/>
              </a:rPr>
              <a:t> &amp; </a:t>
            </a:r>
            <a:r>
              <a:rPr lang="en-US" sz="6600" dirty="0" err="1">
                <a:solidFill>
                  <a:srgbClr val="000000"/>
                </a:solidFill>
                <a:latin typeface="Source Sans Pro Bold"/>
              </a:rPr>
              <a:t>verschillen</a:t>
            </a:r>
            <a:endParaRPr lang="en-US" sz="6600" dirty="0">
              <a:solidFill>
                <a:srgbClr val="000000"/>
              </a:solidFill>
              <a:latin typeface="Source Sans Pro Bold"/>
            </a:endParaRPr>
          </a:p>
        </p:txBody>
      </p:sp>
      <p:grpSp>
        <p:nvGrpSpPr>
          <p:cNvPr id="5" name="Group 5"/>
          <p:cNvGrpSpPr/>
          <p:nvPr/>
        </p:nvGrpSpPr>
        <p:grpSpPr>
          <a:xfrm>
            <a:off x="1983010" y="1734405"/>
            <a:ext cx="14548904" cy="3256693"/>
            <a:chOff x="0" y="0"/>
            <a:chExt cx="19398539" cy="9583403"/>
          </a:xfrm>
        </p:grpSpPr>
        <p:sp>
          <p:nvSpPr>
            <p:cNvPr id="6" name="AutoShape 6"/>
            <p:cNvSpPr/>
            <p:nvPr/>
          </p:nvSpPr>
          <p:spPr>
            <a:xfrm>
              <a:off x="22715" y="9560580"/>
              <a:ext cx="19353162" cy="0"/>
            </a:xfrm>
            <a:prstGeom prst="line">
              <a:avLst/>
            </a:prstGeom>
            <a:ln w="45323" cap="flat">
              <a:solidFill>
                <a:srgbClr val="DCCDFF"/>
              </a:solidFill>
              <a:prstDash val="solid"/>
              <a:headEnd type="none" w="sm" len="sm"/>
              <a:tailEnd type="none" w="sm" len="sm"/>
            </a:ln>
          </p:spPr>
          <p:txBody>
            <a:bodyPr/>
            <a:lstStyle/>
            <a:p>
              <a:endParaRPr lang="nl-NL"/>
            </a:p>
          </p:txBody>
        </p:sp>
        <p:sp>
          <p:nvSpPr>
            <p:cNvPr id="7" name="AutoShape 7"/>
            <p:cNvSpPr/>
            <p:nvPr/>
          </p:nvSpPr>
          <p:spPr>
            <a:xfrm flipV="1">
              <a:off x="22662" y="22715"/>
              <a:ext cx="19307786" cy="0"/>
            </a:xfrm>
            <a:prstGeom prst="line">
              <a:avLst/>
            </a:prstGeom>
            <a:ln w="45323" cap="flat">
              <a:solidFill>
                <a:srgbClr val="DCCDFF"/>
              </a:solidFill>
              <a:prstDash val="solid"/>
              <a:headEnd type="none" w="sm" len="sm"/>
              <a:tailEnd type="none" w="sm" len="sm"/>
            </a:ln>
          </p:spPr>
          <p:txBody>
            <a:bodyPr/>
            <a:lstStyle/>
            <a:p>
              <a:endParaRPr lang="nl-NL"/>
            </a:p>
          </p:txBody>
        </p:sp>
        <p:sp>
          <p:nvSpPr>
            <p:cNvPr id="8" name="AutoShape 8"/>
            <p:cNvSpPr/>
            <p:nvPr/>
          </p:nvSpPr>
          <p:spPr>
            <a:xfrm flipV="1">
              <a:off x="22662" y="54"/>
              <a:ext cx="22662" cy="9560772"/>
            </a:xfrm>
            <a:prstGeom prst="line">
              <a:avLst/>
            </a:prstGeom>
            <a:ln w="45323" cap="flat">
              <a:solidFill>
                <a:srgbClr val="DCCDFF"/>
              </a:solidFill>
              <a:prstDash val="solid"/>
              <a:headEnd type="none" w="sm" len="sm"/>
              <a:tailEnd type="none" w="sm" len="sm"/>
            </a:ln>
          </p:spPr>
          <p:txBody>
            <a:bodyPr/>
            <a:lstStyle/>
            <a:p>
              <a:endParaRPr lang="nl-NL"/>
            </a:p>
          </p:txBody>
        </p:sp>
        <p:sp>
          <p:nvSpPr>
            <p:cNvPr id="9" name="AutoShape 9"/>
            <p:cNvSpPr/>
            <p:nvPr/>
          </p:nvSpPr>
          <p:spPr>
            <a:xfrm flipH="1" flipV="1">
              <a:off x="19353162" y="108"/>
              <a:ext cx="22715" cy="9583241"/>
            </a:xfrm>
            <a:prstGeom prst="line">
              <a:avLst/>
            </a:prstGeom>
            <a:ln w="45323" cap="flat">
              <a:solidFill>
                <a:srgbClr val="DCCDFF"/>
              </a:solidFill>
              <a:prstDash val="solid"/>
              <a:headEnd type="none" w="sm" len="sm"/>
              <a:tailEnd type="none" w="sm" len="sm"/>
            </a:ln>
          </p:spPr>
          <p:txBody>
            <a:bodyPr/>
            <a:lstStyle/>
            <a:p>
              <a:endParaRPr lang="nl-NL"/>
            </a:p>
          </p:txBody>
        </p:sp>
      </p:grpSp>
      <p:grpSp>
        <p:nvGrpSpPr>
          <p:cNvPr id="10" name="Group 10"/>
          <p:cNvGrpSpPr/>
          <p:nvPr/>
        </p:nvGrpSpPr>
        <p:grpSpPr>
          <a:xfrm>
            <a:off x="1830610" y="1582005"/>
            <a:ext cx="14665496" cy="3028095"/>
            <a:chOff x="0" y="0"/>
            <a:chExt cx="19398539" cy="9583403"/>
          </a:xfrm>
        </p:grpSpPr>
        <p:sp>
          <p:nvSpPr>
            <p:cNvPr id="11" name="AutoShape 11"/>
            <p:cNvSpPr/>
            <p:nvPr/>
          </p:nvSpPr>
          <p:spPr>
            <a:xfrm>
              <a:off x="22715" y="9560580"/>
              <a:ext cx="19353162" cy="0"/>
            </a:xfrm>
            <a:prstGeom prst="line">
              <a:avLst/>
            </a:prstGeom>
            <a:ln w="45323" cap="flat">
              <a:solidFill>
                <a:srgbClr val="000000"/>
              </a:solidFill>
              <a:prstDash val="solid"/>
              <a:headEnd type="none" w="sm" len="sm"/>
              <a:tailEnd type="none" w="sm" len="sm"/>
            </a:ln>
          </p:spPr>
          <p:txBody>
            <a:bodyPr/>
            <a:lstStyle/>
            <a:p>
              <a:endParaRPr lang="nl-NL"/>
            </a:p>
          </p:txBody>
        </p:sp>
        <p:sp>
          <p:nvSpPr>
            <p:cNvPr id="12" name="AutoShape 12"/>
            <p:cNvSpPr/>
            <p:nvPr/>
          </p:nvSpPr>
          <p:spPr>
            <a:xfrm flipV="1">
              <a:off x="22662" y="22715"/>
              <a:ext cx="19307786" cy="0"/>
            </a:xfrm>
            <a:prstGeom prst="line">
              <a:avLst/>
            </a:prstGeom>
            <a:ln w="45323" cap="flat">
              <a:solidFill>
                <a:srgbClr val="000000"/>
              </a:solidFill>
              <a:prstDash val="solid"/>
              <a:headEnd type="none" w="sm" len="sm"/>
              <a:tailEnd type="none" w="sm" len="sm"/>
            </a:ln>
          </p:spPr>
          <p:txBody>
            <a:bodyPr/>
            <a:lstStyle/>
            <a:p>
              <a:endParaRPr lang="nl-NL"/>
            </a:p>
          </p:txBody>
        </p:sp>
        <p:sp>
          <p:nvSpPr>
            <p:cNvPr id="13" name="AutoShape 13"/>
            <p:cNvSpPr/>
            <p:nvPr/>
          </p:nvSpPr>
          <p:spPr>
            <a:xfrm flipV="1">
              <a:off x="22662" y="54"/>
              <a:ext cx="22662" cy="9560772"/>
            </a:xfrm>
            <a:prstGeom prst="line">
              <a:avLst/>
            </a:prstGeom>
            <a:ln w="45323" cap="flat">
              <a:solidFill>
                <a:srgbClr val="000000"/>
              </a:solidFill>
              <a:prstDash val="solid"/>
              <a:headEnd type="none" w="sm" len="sm"/>
              <a:tailEnd type="none" w="sm" len="sm"/>
            </a:ln>
          </p:spPr>
          <p:txBody>
            <a:bodyPr/>
            <a:lstStyle/>
            <a:p>
              <a:endParaRPr lang="nl-NL"/>
            </a:p>
          </p:txBody>
        </p:sp>
        <p:sp>
          <p:nvSpPr>
            <p:cNvPr id="14" name="AutoShape 14"/>
            <p:cNvSpPr/>
            <p:nvPr/>
          </p:nvSpPr>
          <p:spPr>
            <a:xfrm flipH="1" flipV="1">
              <a:off x="19353162" y="108"/>
              <a:ext cx="22715" cy="9583241"/>
            </a:xfrm>
            <a:prstGeom prst="line">
              <a:avLst/>
            </a:prstGeom>
            <a:ln w="45323" cap="flat">
              <a:solidFill>
                <a:srgbClr val="000000"/>
              </a:solidFill>
              <a:prstDash val="solid"/>
              <a:headEnd type="none" w="sm" len="sm"/>
              <a:tailEnd type="none" w="sm" len="sm"/>
            </a:ln>
          </p:spPr>
          <p:txBody>
            <a:bodyPr/>
            <a:lstStyle/>
            <a:p>
              <a:endParaRPr lang="nl-NL"/>
            </a:p>
          </p:txBody>
        </p:sp>
      </p:grpSp>
      <p:grpSp>
        <p:nvGrpSpPr>
          <p:cNvPr id="15" name="Group 15"/>
          <p:cNvGrpSpPr/>
          <p:nvPr/>
        </p:nvGrpSpPr>
        <p:grpSpPr>
          <a:xfrm>
            <a:off x="-139644" y="38100"/>
            <a:ext cx="18427644" cy="10248900"/>
            <a:chOff x="0" y="0"/>
            <a:chExt cx="4913579" cy="2814838"/>
          </a:xfrm>
        </p:grpSpPr>
        <p:sp>
          <p:nvSpPr>
            <p:cNvPr id="16" name="Freeform 16"/>
            <p:cNvSpPr/>
            <p:nvPr/>
          </p:nvSpPr>
          <p:spPr>
            <a:xfrm>
              <a:off x="0" y="0"/>
              <a:ext cx="4913579" cy="2814838"/>
            </a:xfrm>
            <a:custGeom>
              <a:avLst/>
              <a:gdLst/>
              <a:ahLst/>
              <a:cxnLst/>
              <a:rect l="l" t="t" r="r" b="b"/>
              <a:pathLst>
                <a:path w="4913579" h="2814838">
                  <a:moveTo>
                    <a:pt x="0" y="0"/>
                  </a:moveTo>
                  <a:lnTo>
                    <a:pt x="4913579" y="0"/>
                  </a:lnTo>
                  <a:lnTo>
                    <a:pt x="4913579" y="2814838"/>
                  </a:lnTo>
                  <a:lnTo>
                    <a:pt x="0" y="2814838"/>
                  </a:lnTo>
                  <a:close/>
                </a:path>
              </a:pathLst>
            </a:custGeom>
            <a:solidFill>
              <a:srgbClr val="000000">
                <a:alpha val="0"/>
              </a:srgbClr>
            </a:solidFill>
            <a:ln w="342900" cap="sq">
              <a:solidFill>
                <a:srgbClr val="CEFFE8"/>
              </a:solidFill>
              <a:prstDash val="solid"/>
              <a:miter/>
            </a:ln>
          </p:spPr>
          <p:txBody>
            <a:bodyPr/>
            <a:lstStyle/>
            <a:p>
              <a:endParaRPr lang="nl-NL"/>
            </a:p>
          </p:txBody>
        </p:sp>
        <p:sp>
          <p:nvSpPr>
            <p:cNvPr id="17" name="TextBox 1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pic>
        <p:nvPicPr>
          <p:cNvPr id="20" name="Afbeelding 19" descr="Afbeelding met tekst, Lettertype, logo, Graphics&#10;&#10;Automatisch gegenereerde beschrijving">
            <a:extLst>
              <a:ext uri="{FF2B5EF4-FFF2-40B4-BE49-F238E27FC236}">
                <a16:creationId xmlns:a16="http://schemas.microsoft.com/office/drawing/2014/main" id="{F40EA4DE-FE70-F204-586F-C4BA1E4CAC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8610" y="7205353"/>
            <a:ext cx="7312152" cy="1773936"/>
          </a:xfrm>
          <a:prstGeom prst="rect">
            <a:avLst/>
          </a:prstGeom>
        </p:spPr>
      </p:pic>
      <p:pic>
        <p:nvPicPr>
          <p:cNvPr id="22" name="Afbeelding 21" descr="Afbeelding met tekst, Lettertype, logo, Graphics&#10;&#10;Automatisch gegenereerde beschrijving">
            <a:extLst>
              <a:ext uri="{FF2B5EF4-FFF2-40B4-BE49-F238E27FC236}">
                <a16:creationId xmlns:a16="http://schemas.microsoft.com/office/drawing/2014/main" id="{9AE82870-7598-DDE0-3B0A-7018A6A8C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6828043"/>
            <a:ext cx="7287801" cy="2837384"/>
          </a:xfrm>
          <a:prstGeom prst="rect">
            <a:avLst/>
          </a:prstGeom>
        </p:spPr>
      </p:pic>
      <p:sp>
        <p:nvSpPr>
          <p:cNvPr id="18" name="TextBox 12">
            <a:extLst>
              <a:ext uri="{FF2B5EF4-FFF2-40B4-BE49-F238E27FC236}">
                <a16:creationId xmlns:a16="http://schemas.microsoft.com/office/drawing/2014/main" id="{43C3FD23-0BAB-A640-6E80-386CB7A13149}"/>
              </a:ext>
            </a:extLst>
          </p:cNvPr>
          <p:cNvSpPr txBox="1"/>
          <p:nvPr/>
        </p:nvSpPr>
        <p:spPr>
          <a:xfrm>
            <a:off x="1962744" y="5347671"/>
            <a:ext cx="14543494" cy="1661993"/>
          </a:xfrm>
          <a:prstGeom prst="rect">
            <a:avLst/>
          </a:prstGeom>
        </p:spPr>
        <p:txBody>
          <a:bodyPr wrap="square" lIns="0" tIns="0" rIns="0" bIns="0" rtlCol="0" anchor="t">
            <a:spAutoFit/>
          </a:bodyPr>
          <a:lstStyle/>
          <a:p>
            <a:pPr marR="0" algn="l" rtl="0"/>
            <a:r>
              <a:rPr lang="nl-NL" sz="3600" b="0" i="1" u="none" strike="noStrike" baseline="30000" dirty="0">
                <a:solidFill>
                  <a:srgbClr val="000000"/>
                </a:solidFill>
                <a:latin typeface="Source Sans Pro Light" panose="020B0403030403020204" pitchFamily="34" charset="0"/>
              </a:rPr>
              <a:t>De lessenreeks is ontwikkeld door Fier, en mogelijk gemaakt door </a:t>
            </a:r>
            <a:r>
              <a:rPr lang="nl-NL" sz="3600" b="0" i="1" u="none" strike="noStrike" baseline="30000" dirty="0" err="1">
                <a:solidFill>
                  <a:srgbClr val="000000"/>
                </a:solidFill>
                <a:latin typeface="Source Sans Pro Light" panose="020B0403030403020204" pitchFamily="34" charset="0"/>
              </a:rPr>
              <a:t>ZonMw</a:t>
            </a:r>
            <a:r>
              <a:rPr lang="nl-NL" sz="3600" b="0" i="1" u="none" strike="noStrike" baseline="30000" dirty="0">
                <a:solidFill>
                  <a:srgbClr val="000000"/>
                </a:solidFill>
                <a:latin typeface="Source Sans Pro Light" panose="020B0403030403020204" pitchFamily="34" charset="0"/>
              </a:rPr>
              <a:t> als aanvullende subsidie op het praktijkonderzoek (M)eer Zien. Het onderzoek (M)eer Zien is een samenwerking tussen Fier, Sterk Huis, Landelijk</a:t>
            </a:r>
          </a:p>
          <a:p>
            <a:pPr marR="0" algn="l" rtl="0"/>
            <a:r>
              <a:rPr lang="nl-NL" sz="3600" b="0" i="1" u="none" strike="noStrike" baseline="30000" dirty="0">
                <a:solidFill>
                  <a:srgbClr val="000000"/>
                </a:solidFill>
                <a:latin typeface="Source Sans Pro Light" panose="020B0403030403020204" pitchFamily="34" charset="0"/>
              </a:rPr>
              <a:t>Knooppunt Huwelijksdwang en Achterlating en Hogeschool Leiden. Kijk voor meer informatie over dit onderzoek op </a:t>
            </a:r>
            <a:r>
              <a:rPr lang="nl-NL" sz="3600" b="0" i="1" u="none" strike="noStrike" baseline="30000" dirty="0">
                <a:solidFill>
                  <a:srgbClr val="000000"/>
                </a:solidFill>
                <a:latin typeface="Source Sans Pro Light" panose="020B0403030403020204" pitchFamily="34" charset="0"/>
                <a:hlinkClick r:id="rId4"/>
              </a:rPr>
              <a:t>www.fier.nl/schadelijke-praktijken</a:t>
            </a:r>
            <a:r>
              <a:rPr lang="nl-NL" sz="3600" b="0" i="1" u="none" strike="noStrike" baseline="30000" dirty="0">
                <a:solidFill>
                  <a:srgbClr val="000000"/>
                </a:solidFill>
                <a:latin typeface="Source Sans Pro Light" panose="020B0403030403020204" pitchFamily="34" charset="0"/>
              </a:rPr>
              <a:t>.</a:t>
            </a:r>
            <a:endParaRPr lang="en-US" sz="4400" dirty="0">
              <a:solidFill>
                <a:srgbClr val="000000"/>
              </a:solidFill>
              <a:latin typeface="Source Sans Pr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D61A8"/>
        </a:solidFill>
        <a:effectLst/>
      </p:bgPr>
    </p:bg>
    <p:spTree>
      <p:nvGrpSpPr>
        <p:cNvPr id="1" name=""/>
        <p:cNvGrpSpPr/>
        <p:nvPr/>
      </p:nvGrpSpPr>
      <p:grpSpPr>
        <a:xfrm>
          <a:off x="0" y="0"/>
          <a:ext cx="0" cy="0"/>
          <a:chOff x="0" y="0"/>
          <a:chExt cx="0" cy="0"/>
        </a:xfrm>
      </p:grpSpPr>
      <p:grpSp>
        <p:nvGrpSpPr>
          <p:cNvPr id="2" name="Group 2"/>
          <p:cNvGrpSpPr/>
          <p:nvPr/>
        </p:nvGrpSpPr>
        <p:grpSpPr>
          <a:xfrm rot="-178220">
            <a:off x="9717935" y="518494"/>
            <a:ext cx="7823743" cy="9250012"/>
            <a:chOff x="0" y="0"/>
            <a:chExt cx="4238366" cy="5011020"/>
          </a:xfrm>
        </p:grpSpPr>
        <p:sp>
          <p:nvSpPr>
            <p:cNvPr id="3" name="Freeform 3"/>
            <p:cNvSpPr/>
            <p:nvPr/>
          </p:nvSpPr>
          <p:spPr>
            <a:xfrm>
              <a:off x="0" y="0"/>
              <a:ext cx="4238366" cy="5011020"/>
            </a:xfrm>
            <a:custGeom>
              <a:avLst/>
              <a:gdLst/>
              <a:ahLst/>
              <a:cxnLst/>
              <a:rect l="l" t="t" r="r" b="b"/>
              <a:pathLst>
                <a:path w="4238366" h="5011020">
                  <a:moveTo>
                    <a:pt x="0" y="0"/>
                  </a:moveTo>
                  <a:lnTo>
                    <a:pt x="4238366" y="0"/>
                  </a:lnTo>
                  <a:lnTo>
                    <a:pt x="4238366" y="5011020"/>
                  </a:lnTo>
                  <a:lnTo>
                    <a:pt x="0" y="5011020"/>
                  </a:lnTo>
                  <a:close/>
                </a:path>
              </a:pathLst>
            </a:custGeom>
            <a:solidFill>
              <a:srgbClr val="CEFFE8"/>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9868660" y="703007"/>
            <a:ext cx="7540539" cy="8864706"/>
          </a:xfrm>
          <a:custGeom>
            <a:avLst/>
            <a:gdLst/>
            <a:ahLst/>
            <a:cxnLst/>
            <a:rect l="l" t="t" r="r" b="b"/>
            <a:pathLst>
              <a:path w="7540539" h="8864706">
                <a:moveTo>
                  <a:pt x="0" y="0"/>
                </a:moveTo>
                <a:lnTo>
                  <a:pt x="7540539" y="0"/>
                </a:lnTo>
                <a:lnTo>
                  <a:pt x="7540539" y="8864706"/>
                </a:lnTo>
                <a:lnTo>
                  <a:pt x="0" y="8864706"/>
                </a:lnTo>
                <a:lnTo>
                  <a:pt x="0" y="0"/>
                </a:lnTo>
                <a:close/>
              </a:path>
            </a:pathLst>
          </a:custGeom>
          <a:blipFill>
            <a:blip r:embed="rId2"/>
            <a:stretch>
              <a:fillRect l="-41618" r="-41833" b="-4032"/>
            </a:stretch>
          </a:blipFill>
        </p:spPr>
        <p:txBody>
          <a:bodyPr/>
          <a:lstStyle/>
          <a:p>
            <a:endParaRPr lang="nl-NL"/>
          </a:p>
        </p:txBody>
      </p:sp>
      <p:sp>
        <p:nvSpPr>
          <p:cNvPr id="6" name="TextBox 6"/>
          <p:cNvSpPr txBox="1"/>
          <p:nvPr/>
        </p:nvSpPr>
        <p:spPr>
          <a:xfrm>
            <a:off x="651865" y="366712"/>
            <a:ext cx="8469127" cy="1323975"/>
          </a:xfrm>
          <a:prstGeom prst="rect">
            <a:avLst/>
          </a:prstGeom>
        </p:spPr>
        <p:txBody>
          <a:bodyPr lIns="0" tIns="0" rIns="0" bIns="0" rtlCol="0" anchor="t">
            <a:spAutoFit/>
          </a:bodyPr>
          <a:lstStyle/>
          <a:p>
            <a:pPr>
              <a:lnSpc>
                <a:spcPts val="10440"/>
              </a:lnSpc>
            </a:pPr>
            <a:r>
              <a:rPr lang="en-US" sz="8700">
                <a:solidFill>
                  <a:srgbClr val="161616"/>
                </a:solidFill>
                <a:latin typeface="Source Sans Pro Bold"/>
              </a:rPr>
              <a:t>De Grondwet</a:t>
            </a:r>
          </a:p>
        </p:txBody>
      </p:sp>
      <p:sp>
        <p:nvSpPr>
          <p:cNvPr id="7" name="TextBox 7"/>
          <p:cNvSpPr txBox="1"/>
          <p:nvPr/>
        </p:nvSpPr>
        <p:spPr>
          <a:xfrm>
            <a:off x="580129" y="2051440"/>
            <a:ext cx="8265905" cy="8719550"/>
          </a:xfrm>
          <a:prstGeom prst="rect">
            <a:avLst/>
          </a:prstGeom>
        </p:spPr>
        <p:txBody>
          <a:bodyPr lIns="0" tIns="0" rIns="0" bIns="0" rtlCol="0" anchor="t">
            <a:spAutoFit/>
          </a:bodyPr>
          <a:lstStyle/>
          <a:p>
            <a:pPr>
              <a:lnSpc>
                <a:spcPts val="3871"/>
              </a:lnSpc>
            </a:pPr>
            <a:r>
              <a:rPr lang="en-US" sz="2765">
                <a:solidFill>
                  <a:srgbClr val="FFFFFF"/>
                </a:solidFill>
                <a:latin typeface="Source Sans Pro"/>
              </a:rPr>
              <a:t>In Nederland vinden we vrijheid heel belangrijk. Zo belangrijk dat er in de Grondwet is opgeschreven dat iedereen recht heeft op vrijheid. </a:t>
            </a:r>
          </a:p>
          <a:p>
            <a:pPr>
              <a:lnSpc>
                <a:spcPts val="3871"/>
              </a:lnSpc>
            </a:pPr>
            <a:endParaRPr lang="en-US" sz="2765">
              <a:solidFill>
                <a:srgbClr val="FFFFFF"/>
              </a:solidFill>
              <a:latin typeface="Source Sans Pro"/>
            </a:endParaRPr>
          </a:p>
          <a:p>
            <a:pPr>
              <a:lnSpc>
                <a:spcPts val="3871"/>
              </a:lnSpc>
            </a:pPr>
            <a:r>
              <a:rPr lang="en-US" sz="2765">
                <a:solidFill>
                  <a:srgbClr val="FFFFFF"/>
                </a:solidFill>
                <a:latin typeface="Source Sans Pro"/>
              </a:rPr>
              <a:t>In de Grondwet staan ook nog een aantal andere vrijheden, bijvoorbeeld: de vrijheid van meningsuiting, de vrijheid van godsdienst en de vrijheid van kunst en wetenschappen. </a:t>
            </a:r>
          </a:p>
          <a:p>
            <a:pPr>
              <a:lnSpc>
                <a:spcPts val="3871"/>
              </a:lnSpc>
            </a:pPr>
            <a:endParaRPr lang="en-US" sz="2765">
              <a:solidFill>
                <a:srgbClr val="FFFFFF"/>
              </a:solidFill>
              <a:latin typeface="Source Sans Pro"/>
            </a:endParaRPr>
          </a:p>
          <a:p>
            <a:pPr>
              <a:lnSpc>
                <a:spcPts val="3871"/>
              </a:lnSpc>
            </a:pPr>
            <a:r>
              <a:rPr lang="en-US" sz="2765">
                <a:solidFill>
                  <a:srgbClr val="FFFFFF"/>
                </a:solidFill>
                <a:latin typeface="Source Sans Pro"/>
              </a:rPr>
              <a:t>Die vrijheden zijn ook voor kinderen en jongeren heel belangrijk, daarom staan ze niet alleen in de Grondwet, maar ook in het Kinderrechtenverdrag. </a:t>
            </a:r>
          </a:p>
          <a:p>
            <a:pPr>
              <a:lnSpc>
                <a:spcPts val="3871"/>
              </a:lnSpc>
            </a:pPr>
            <a:endParaRPr lang="en-US" sz="2765">
              <a:solidFill>
                <a:srgbClr val="FFFFFF"/>
              </a:solidFill>
              <a:latin typeface="Source Sans Pro"/>
            </a:endParaRPr>
          </a:p>
          <a:p>
            <a:pPr>
              <a:lnSpc>
                <a:spcPts val="3871"/>
              </a:lnSpc>
            </a:pPr>
            <a:r>
              <a:rPr lang="en-US" sz="2765">
                <a:solidFill>
                  <a:srgbClr val="FFFFFF"/>
                </a:solidFill>
                <a:latin typeface="Source Sans Pro"/>
              </a:rPr>
              <a:t>[Bron &amp; meer weten? </a:t>
            </a:r>
            <a:r>
              <a:rPr lang="en-US" sz="2765" u="sng">
                <a:solidFill>
                  <a:srgbClr val="FFFFFF"/>
                </a:solidFill>
                <a:latin typeface="Source Sans Pro"/>
                <a:hlinkClick r:id="rId3" tooltip="https://www.unicef.nl/blogs-en-vlogs/wat-je-moet-weten-over-vrijheid-inhetkort"/>
              </a:rPr>
              <a:t>Wat je moet weten over vrijheid #inhetkort – UNICEF</a:t>
            </a:r>
            <a:r>
              <a:rPr lang="en-US" sz="2765">
                <a:solidFill>
                  <a:srgbClr val="FFFFFF"/>
                </a:solidFill>
                <a:latin typeface="Source Sans Pro"/>
              </a:rPr>
              <a:t> &amp; </a:t>
            </a:r>
            <a:r>
              <a:rPr lang="en-US" sz="2765" u="sng">
                <a:solidFill>
                  <a:srgbClr val="FFFFFF"/>
                </a:solidFill>
                <a:latin typeface="Source Sans Pro"/>
                <a:hlinkClick r:id="rId4" tooltip="https://www.amnesty.nl/encyclopedie/vrijheid-en-mensenrechten"/>
              </a:rPr>
              <a:t>Vrijheid en mensenrechten - Amnesty International</a:t>
            </a:r>
            <a:r>
              <a:rPr lang="en-US" sz="2765">
                <a:solidFill>
                  <a:srgbClr val="FFFFFF"/>
                </a:solidFill>
                <a:latin typeface="Source Sans Pro"/>
              </a:rPr>
              <a:t>]</a:t>
            </a:r>
          </a:p>
          <a:p>
            <a:pPr>
              <a:lnSpc>
                <a:spcPts val="3871"/>
              </a:lnSpc>
            </a:pPr>
            <a:endParaRPr lang="en-US" sz="2765">
              <a:solidFill>
                <a:srgbClr val="FFFFFF"/>
              </a:solidFill>
              <a:latin typeface="Source Sans Pro"/>
            </a:endParaRPr>
          </a:p>
          <a:p>
            <a:pPr>
              <a:lnSpc>
                <a:spcPts val="3871"/>
              </a:lnSpc>
              <a:spcBef>
                <a:spcPct val="0"/>
              </a:spcBef>
            </a:pPr>
            <a:endParaRPr lang="en-US" sz="2765">
              <a:solidFill>
                <a:srgbClr val="FFFFFF"/>
              </a:solidFill>
              <a:latin typeface="Source Sans Pro"/>
            </a:endParaRPr>
          </a:p>
        </p:txBody>
      </p:sp>
      <p:grpSp>
        <p:nvGrpSpPr>
          <p:cNvPr id="8" name="Group 8"/>
          <p:cNvGrpSpPr/>
          <p:nvPr/>
        </p:nvGrpSpPr>
        <p:grpSpPr>
          <a:xfrm>
            <a:off x="9717935" y="597428"/>
            <a:ext cx="7823743" cy="9092143"/>
            <a:chOff x="0" y="0"/>
            <a:chExt cx="4238366" cy="4925497"/>
          </a:xfrm>
        </p:grpSpPr>
        <p:sp>
          <p:nvSpPr>
            <p:cNvPr id="9" name="Freeform 9"/>
            <p:cNvSpPr/>
            <p:nvPr/>
          </p:nvSpPr>
          <p:spPr>
            <a:xfrm>
              <a:off x="0" y="0"/>
              <a:ext cx="4238366" cy="4925497"/>
            </a:xfrm>
            <a:custGeom>
              <a:avLst/>
              <a:gdLst/>
              <a:ahLst/>
              <a:cxnLst/>
              <a:rect l="l" t="t" r="r" b="b"/>
              <a:pathLst>
                <a:path w="4238366" h="4925497">
                  <a:moveTo>
                    <a:pt x="0" y="0"/>
                  </a:moveTo>
                  <a:lnTo>
                    <a:pt x="4238366" y="0"/>
                  </a:lnTo>
                  <a:lnTo>
                    <a:pt x="4238366" y="4925497"/>
                  </a:lnTo>
                  <a:lnTo>
                    <a:pt x="0" y="4925497"/>
                  </a:lnTo>
                  <a:close/>
                </a:path>
              </a:pathLst>
            </a:custGeom>
            <a:solidFill>
              <a:srgbClr val="000000">
                <a:alpha val="0"/>
              </a:srgbClr>
            </a:solidFill>
            <a:ln w="28575" cap="sq">
              <a:solidFill>
                <a:srgbClr val="000000"/>
              </a:solidFill>
              <a:prstDash val="solid"/>
              <a:miter/>
            </a:ln>
          </p:spPr>
          <p:txBody>
            <a:bodyPr/>
            <a:lstStyle/>
            <a:p>
              <a:endParaRPr lang="nl-NL"/>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11" name="TextBox 11"/>
          <p:cNvSpPr txBox="1"/>
          <p:nvPr/>
        </p:nvSpPr>
        <p:spPr>
          <a:xfrm>
            <a:off x="580129" y="366712"/>
            <a:ext cx="8469127" cy="1323975"/>
          </a:xfrm>
          <a:prstGeom prst="rect">
            <a:avLst/>
          </a:prstGeom>
        </p:spPr>
        <p:txBody>
          <a:bodyPr lIns="0" tIns="0" rIns="0" bIns="0" rtlCol="0" anchor="t">
            <a:spAutoFit/>
          </a:bodyPr>
          <a:lstStyle/>
          <a:p>
            <a:pPr>
              <a:lnSpc>
                <a:spcPts val="10440"/>
              </a:lnSpc>
            </a:pPr>
            <a:r>
              <a:rPr lang="en-US" sz="8700">
                <a:solidFill>
                  <a:srgbClr val="CEFFE8"/>
                </a:solidFill>
                <a:latin typeface="Source Sans Pro Bold"/>
              </a:rPr>
              <a:t>De Grondwet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CCDFF"/>
        </a:solidFill>
        <a:effectLst/>
      </p:bgPr>
    </p:bg>
    <p:spTree>
      <p:nvGrpSpPr>
        <p:cNvPr id="1" name=""/>
        <p:cNvGrpSpPr/>
        <p:nvPr/>
      </p:nvGrpSpPr>
      <p:grpSpPr>
        <a:xfrm>
          <a:off x="0" y="0"/>
          <a:ext cx="0" cy="0"/>
          <a:chOff x="0" y="0"/>
          <a:chExt cx="0" cy="0"/>
        </a:xfrm>
      </p:grpSpPr>
      <p:grpSp>
        <p:nvGrpSpPr>
          <p:cNvPr id="2" name="Group 2"/>
          <p:cNvGrpSpPr/>
          <p:nvPr/>
        </p:nvGrpSpPr>
        <p:grpSpPr>
          <a:xfrm>
            <a:off x="668307" y="670233"/>
            <a:ext cx="16951386" cy="8946533"/>
            <a:chOff x="0" y="0"/>
            <a:chExt cx="8232519" cy="4344925"/>
          </a:xfrm>
        </p:grpSpPr>
        <p:sp>
          <p:nvSpPr>
            <p:cNvPr id="3" name="Freeform 3"/>
            <p:cNvSpPr/>
            <p:nvPr/>
          </p:nvSpPr>
          <p:spPr>
            <a:xfrm>
              <a:off x="0" y="0"/>
              <a:ext cx="8232519" cy="4344925"/>
            </a:xfrm>
            <a:custGeom>
              <a:avLst/>
              <a:gdLst/>
              <a:ahLst/>
              <a:cxnLst/>
              <a:rect l="l" t="t" r="r" b="b"/>
              <a:pathLst>
                <a:path w="8232519" h="4344925">
                  <a:moveTo>
                    <a:pt x="0" y="0"/>
                  </a:moveTo>
                  <a:lnTo>
                    <a:pt x="8232519" y="0"/>
                  </a:lnTo>
                  <a:lnTo>
                    <a:pt x="8232519" y="4344925"/>
                  </a:lnTo>
                  <a:lnTo>
                    <a:pt x="0" y="4344925"/>
                  </a:lnTo>
                  <a:close/>
                </a:path>
              </a:pathLst>
            </a:custGeom>
            <a:solidFill>
              <a:srgbClr val="FFFFFF"/>
            </a:solidFill>
          </p:spPr>
          <p:txBody>
            <a:bodyPr/>
            <a:lstStyle/>
            <a:p>
              <a:endParaRPr lang="nl-NL"/>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5" name="TextBox 5"/>
          <p:cNvSpPr txBox="1"/>
          <p:nvPr/>
        </p:nvSpPr>
        <p:spPr>
          <a:xfrm>
            <a:off x="1369431" y="1464084"/>
            <a:ext cx="16713967" cy="2071750"/>
          </a:xfrm>
          <a:prstGeom prst="rect">
            <a:avLst/>
          </a:prstGeom>
        </p:spPr>
        <p:txBody>
          <a:bodyPr lIns="0" tIns="0" rIns="0" bIns="0" rtlCol="0" anchor="t">
            <a:spAutoFit/>
          </a:bodyPr>
          <a:lstStyle/>
          <a:p>
            <a:pPr>
              <a:lnSpc>
                <a:spcPts val="8158"/>
              </a:lnSpc>
            </a:pPr>
            <a:r>
              <a:rPr lang="en-US" sz="6799">
                <a:solidFill>
                  <a:srgbClr val="DCCDFF"/>
                </a:solidFill>
                <a:latin typeface="Source Sans Pro Bold"/>
              </a:rPr>
              <a:t>Ieder heeft recht op veilig opgroeien, zonder geweld en dwang.</a:t>
            </a:r>
          </a:p>
        </p:txBody>
      </p:sp>
      <p:grpSp>
        <p:nvGrpSpPr>
          <p:cNvPr id="6" name="Group 6"/>
          <p:cNvGrpSpPr/>
          <p:nvPr/>
        </p:nvGrpSpPr>
        <p:grpSpPr>
          <a:xfrm>
            <a:off x="550883" y="748976"/>
            <a:ext cx="16940877" cy="8997004"/>
            <a:chOff x="0" y="0"/>
            <a:chExt cx="8227415" cy="4369437"/>
          </a:xfrm>
        </p:grpSpPr>
        <p:sp>
          <p:nvSpPr>
            <p:cNvPr id="7" name="Freeform 7"/>
            <p:cNvSpPr/>
            <p:nvPr/>
          </p:nvSpPr>
          <p:spPr>
            <a:xfrm>
              <a:off x="0" y="0"/>
              <a:ext cx="8227416" cy="4369437"/>
            </a:xfrm>
            <a:custGeom>
              <a:avLst/>
              <a:gdLst/>
              <a:ahLst/>
              <a:cxnLst/>
              <a:rect l="l" t="t" r="r" b="b"/>
              <a:pathLst>
                <a:path w="8227416" h="4369437">
                  <a:moveTo>
                    <a:pt x="0" y="0"/>
                  </a:moveTo>
                  <a:lnTo>
                    <a:pt x="8227416" y="0"/>
                  </a:lnTo>
                  <a:lnTo>
                    <a:pt x="8227416" y="4369437"/>
                  </a:lnTo>
                  <a:lnTo>
                    <a:pt x="0" y="4369437"/>
                  </a:lnTo>
                  <a:close/>
                </a:path>
              </a:pathLst>
            </a:custGeom>
            <a:solidFill>
              <a:srgbClr val="000000">
                <a:alpha val="0"/>
              </a:srgbClr>
            </a:solidFill>
            <a:ln w="38100" cap="sq">
              <a:solidFill>
                <a:srgbClr val="000000"/>
              </a:solidFill>
              <a:prstDash val="solid"/>
              <a:miter/>
            </a:ln>
          </p:spPr>
          <p:txBody>
            <a:bodyPr/>
            <a:lstStyle/>
            <a:p>
              <a:endParaRPr lang="nl-NL"/>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9" name="Freeform 9"/>
          <p:cNvSpPr/>
          <p:nvPr/>
        </p:nvSpPr>
        <p:spPr>
          <a:xfrm>
            <a:off x="12905905" y="4688263"/>
            <a:ext cx="4025023" cy="4114800"/>
          </a:xfrm>
          <a:custGeom>
            <a:avLst/>
            <a:gdLst/>
            <a:ahLst/>
            <a:cxnLst/>
            <a:rect l="l" t="t" r="r" b="b"/>
            <a:pathLst>
              <a:path w="4025023" h="4114800">
                <a:moveTo>
                  <a:pt x="0" y="0"/>
                </a:moveTo>
                <a:lnTo>
                  <a:pt x="4025023" y="0"/>
                </a:lnTo>
                <a:lnTo>
                  <a:pt x="402502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10" name="Freeform 10"/>
          <p:cNvSpPr/>
          <p:nvPr/>
        </p:nvSpPr>
        <p:spPr>
          <a:xfrm>
            <a:off x="12997284" y="4688263"/>
            <a:ext cx="4025023" cy="4114800"/>
          </a:xfrm>
          <a:custGeom>
            <a:avLst/>
            <a:gdLst/>
            <a:ahLst/>
            <a:cxnLst/>
            <a:rect l="l" t="t" r="r" b="b"/>
            <a:pathLst>
              <a:path w="4025023" h="4114800">
                <a:moveTo>
                  <a:pt x="0" y="0"/>
                </a:moveTo>
                <a:lnTo>
                  <a:pt x="4025023" y="0"/>
                </a:lnTo>
                <a:lnTo>
                  <a:pt x="402502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1" name="TextBox 11"/>
          <p:cNvSpPr txBox="1"/>
          <p:nvPr/>
        </p:nvSpPr>
        <p:spPr>
          <a:xfrm>
            <a:off x="1307649" y="1402302"/>
            <a:ext cx="16713967" cy="2071750"/>
          </a:xfrm>
          <a:prstGeom prst="rect">
            <a:avLst/>
          </a:prstGeom>
        </p:spPr>
        <p:txBody>
          <a:bodyPr lIns="0" tIns="0" rIns="0" bIns="0" rtlCol="0" anchor="t">
            <a:spAutoFit/>
          </a:bodyPr>
          <a:lstStyle/>
          <a:p>
            <a:pPr>
              <a:lnSpc>
                <a:spcPts val="8158"/>
              </a:lnSpc>
            </a:pPr>
            <a:r>
              <a:rPr lang="en-US" sz="6799">
                <a:solidFill>
                  <a:srgbClr val="CEFFE8"/>
                </a:solidFill>
                <a:latin typeface="Source Sans Pro Bold"/>
              </a:rPr>
              <a:t>Ieder heeft recht op veilig opgroeien, zonder geweld en dwang.</a:t>
            </a:r>
          </a:p>
        </p:txBody>
      </p:sp>
      <p:sp>
        <p:nvSpPr>
          <p:cNvPr id="12" name="TextBox 12"/>
          <p:cNvSpPr txBox="1"/>
          <p:nvPr/>
        </p:nvSpPr>
        <p:spPr>
          <a:xfrm>
            <a:off x="1243395" y="1402302"/>
            <a:ext cx="16713967" cy="2071750"/>
          </a:xfrm>
          <a:prstGeom prst="rect">
            <a:avLst/>
          </a:prstGeom>
        </p:spPr>
        <p:txBody>
          <a:bodyPr lIns="0" tIns="0" rIns="0" bIns="0" rtlCol="0" anchor="t">
            <a:spAutoFit/>
          </a:bodyPr>
          <a:lstStyle/>
          <a:p>
            <a:pPr>
              <a:lnSpc>
                <a:spcPts val="8158"/>
              </a:lnSpc>
            </a:pPr>
            <a:r>
              <a:rPr lang="en-US" sz="6799">
                <a:solidFill>
                  <a:srgbClr val="000000"/>
                </a:solidFill>
                <a:latin typeface="Source Sans Pro Bold"/>
              </a:rPr>
              <a:t>Ieder heeft recht op veilig opgroeien, zonder geweld en dwang.</a:t>
            </a:r>
          </a:p>
        </p:txBody>
      </p:sp>
      <p:sp>
        <p:nvSpPr>
          <p:cNvPr id="13" name="TextBox 13"/>
          <p:cNvSpPr txBox="1"/>
          <p:nvPr/>
        </p:nvSpPr>
        <p:spPr>
          <a:xfrm>
            <a:off x="1307649" y="3844308"/>
            <a:ext cx="6050418" cy="6116836"/>
          </a:xfrm>
          <a:prstGeom prst="rect">
            <a:avLst/>
          </a:prstGeom>
        </p:spPr>
        <p:txBody>
          <a:bodyPr lIns="0" tIns="0" rIns="0" bIns="0" rtlCol="0" anchor="t">
            <a:spAutoFit/>
          </a:bodyPr>
          <a:lstStyle/>
          <a:p>
            <a:pPr>
              <a:lnSpc>
                <a:spcPts val="3499"/>
              </a:lnSpc>
            </a:pPr>
            <a:r>
              <a:rPr lang="en-US" sz="2499">
                <a:solidFill>
                  <a:srgbClr val="000000"/>
                </a:solidFill>
                <a:latin typeface="Source Sans Pro"/>
              </a:rPr>
              <a:t>Niet enkel in Nederland, maar ook wereld breed zijn er afspraken over mensenrechten vastgelegd in de </a:t>
            </a:r>
            <a:r>
              <a:rPr lang="en-US" sz="2499">
                <a:solidFill>
                  <a:srgbClr val="000000"/>
                </a:solidFill>
                <a:latin typeface="Source Sans Pro Bold"/>
              </a:rPr>
              <a:t>Universele Verklaring van de Rechten van de Mens</a:t>
            </a:r>
            <a:r>
              <a:rPr lang="en-US" sz="2499">
                <a:solidFill>
                  <a:srgbClr val="000000"/>
                </a:solidFill>
                <a:latin typeface="Source Sans Pro"/>
              </a:rPr>
              <a:t>. Deze verklaring is op 10 december 1948 aangenomen door de Verenigde Naties. </a:t>
            </a: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endParaRPr lang="en-US" sz="2499">
              <a:solidFill>
                <a:srgbClr val="000000"/>
              </a:solidFill>
              <a:latin typeface="Source Sans Pro"/>
            </a:endParaRPr>
          </a:p>
          <a:p>
            <a:pPr>
              <a:lnSpc>
                <a:spcPts val="3499"/>
              </a:lnSpc>
            </a:pPr>
            <a:r>
              <a:rPr lang="en-US" sz="2499">
                <a:solidFill>
                  <a:srgbClr val="000000"/>
                </a:solidFill>
                <a:latin typeface="Source Sans Pro"/>
              </a:rPr>
              <a:t>[Bron &amp; meer weten? </a:t>
            </a:r>
            <a:r>
              <a:rPr lang="en-US" sz="2499" u="sng">
                <a:solidFill>
                  <a:srgbClr val="000000"/>
                </a:solidFill>
                <a:latin typeface="Source Sans Pro"/>
                <a:hlinkClick r:id="rId6" tooltip="https://www.mensenrechten.nl/mensenrechten-voor-jou/betekenis-van-mensenrechten/wat-zijn-mensenrechten"/>
              </a:rPr>
              <a:t>Wat zijn mensenrechten? | Mensenrechten voor jou | College voor de Rechten van de Mens</a:t>
            </a:r>
            <a:r>
              <a:rPr lang="en-US" sz="2499">
                <a:solidFill>
                  <a:srgbClr val="000000"/>
                </a:solidFill>
                <a:latin typeface="Source Sans Pro"/>
              </a:rPr>
              <a:t>]</a:t>
            </a:r>
          </a:p>
          <a:p>
            <a:pPr>
              <a:lnSpc>
                <a:spcPts val="3499"/>
              </a:lnSpc>
            </a:pPr>
            <a:endParaRPr lang="en-US" sz="2499">
              <a:solidFill>
                <a:srgbClr val="000000"/>
              </a:solidFill>
              <a:latin typeface="Source Sans Pro"/>
            </a:endParaRPr>
          </a:p>
          <a:p>
            <a:pPr>
              <a:lnSpc>
                <a:spcPts val="3499"/>
              </a:lnSpc>
              <a:spcBef>
                <a:spcPct val="0"/>
              </a:spcBef>
            </a:pPr>
            <a:endParaRPr lang="en-US" sz="2499">
              <a:solidFill>
                <a:srgbClr val="000000"/>
              </a:solidFill>
              <a:latin typeface="Source Sans Pro"/>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6681</Words>
  <Application>Microsoft Office PowerPoint</Application>
  <PresentationFormat>Aangepast</PresentationFormat>
  <Paragraphs>565</Paragraphs>
  <Slides>75</Slides>
  <Notes>15</Notes>
  <HiddenSlides>0</HiddenSlides>
  <MMClips>9</MMClips>
  <ScaleCrop>false</ScaleCrop>
  <HeadingPairs>
    <vt:vector size="8" baseType="variant">
      <vt:variant>
        <vt:lpstr>Gebruikte lettertypen</vt:lpstr>
      </vt:variant>
      <vt:variant>
        <vt:i4>12</vt:i4>
      </vt:variant>
      <vt:variant>
        <vt:lpstr>Thema</vt:lpstr>
      </vt:variant>
      <vt:variant>
        <vt:i4>1</vt:i4>
      </vt:variant>
      <vt:variant>
        <vt:lpstr>Ingesloten OLE-bronprogramma's</vt:lpstr>
      </vt:variant>
      <vt:variant>
        <vt:i4>1</vt:i4>
      </vt:variant>
      <vt:variant>
        <vt:lpstr>Diatitels</vt:lpstr>
      </vt:variant>
      <vt:variant>
        <vt:i4>75</vt:i4>
      </vt:variant>
    </vt:vector>
  </HeadingPairs>
  <TitlesOfParts>
    <vt:vector size="89" baseType="lpstr">
      <vt:lpstr>Source Sans Pro Italics</vt:lpstr>
      <vt:lpstr>Source Sans Pro Light</vt:lpstr>
      <vt:lpstr>Lucida Sans Unicode</vt:lpstr>
      <vt:lpstr>Source Sans Pro</vt:lpstr>
      <vt:lpstr>IBM Plex Sans Condensed Bold</vt:lpstr>
      <vt:lpstr>Calibri</vt:lpstr>
      <vt:lpstr>IBM Plex Sans Condensed Italics</vt:lpstr>
      <vt:lpstr>Open Sans</vt:lpstr>
      <vt:lpstr>TT Commons Pro Bold</vt:lpstr>
      <vt:lpstr>IBM Plex Sans Condensed</vt:lpstr>
      <vt:lpstr>Source Sans Pro Bold</vt:lpstr>
      <vt:lpstr>Arial</vt:lpstr>
      <vt:lpstr>Office Theme</vt:lpstr>
      <vt:lpstr>Acrobat Document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Lessen MBO</dc:title>
  <dc:creator>Marrit Timmerman</dc:creator>
  <cp:lastModifiedBy>Lieke Grootjes</cp:lastModifiedBy>
  <cp:revision>5</cp:revision>
  <dcterms:created xsi:type="dcterms:W3CDTF">2006-08-16T00:00:00Z</dcterms:created>
  <dcterms:modified xsi:type="dcterms:W3CDTF">2023-10-26T08:38:36Z</dcterms:modified>
  <dc:identifier>DAFw3EaBdOE</dc:identifier>
</cp:coreProperties>
</file>